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1"/>
  </p:sldMasterIdLst>
  <p:notesMasterIdLst>
    <p:notesMasterId r:id="rId39"/>
  </p:notesMasterIdLst>
  <p:sldIdLst>
    <p:sldId id="256" r:id="rId2"/>
    <p:sldId id="312" r:id="rId3"/>
    <p:sldId id="313" r:id="rId4"/>
    <p:sldId id="314" r:id="rId5"/>
    <p:sldId id="315" r:id="rId6"/>
    <p:sldId id="316" r:id="rId7"/>
    <p:sldId id="317" r:id="rId8"/>
    <p:sldId id="258" r:id="rId9"/>
    <p:sldId id="268" r:id="rId10"/>
    <p:sldId id="269" r:id="rId11"/>
    <p:sldId id="270" r:id="rId12"/>
    <p:sldId id="271" r:id="rId13"/>
    <p:sldId id="272" r:id="rId14"/>
    <p:sldId id="259" r:id="rId15"/>
    <p:sldId id="267" r:id="rId16"/>
    <p:sldId id="273" r:id="rId17"/>
    <p:sldId id="266" r:id="rId18"/>
    <p:sldId id="327" r:id="rId19"/>
    <p:sldId id="302" r:id="rId20"/>
    <p:sldId id="307" r:id="rId21"/>
    <p:sldId id="278" r:id="rId22"/>
    <p:sldId id="303" r:id="rId23"/>
    <p:sldId id="275" r:id="rId24"/>
    <p:sldId id="304" r:id="rId25"/>
    <p:sldId id="276" r:id="rId26"/>
    <p:sldId id="284" r:id="rId27"/>
    <p:sldId id="308" r:id="rId28"/>
    <p:sldId id="309" r:id="rId29"/>
    <p:sldId id="310" r:id="rId30"/>
    <p:sldId id="311" r:id="rId31"/>
    <p:sldId id="319" r:id="rId32"/>
    <p:sldId id="320" r:id="rId33"/>
    <p:sldId id="321" r:id="rId34"/>
    <p:sldId id="322" r:id="rId35"/>
    <p:sldId id="323" r:id="rId36"/>
    <p:sldId id="326" r:id="rId37"/>
    <p:sldId id="32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A1777-C7B2-E14E-A78F-DC8059A685B5}" type="datetimeFigureOut">
              <a:rPr lang="en-US" smtClean="0"/>
              <a:t>3/22/2015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AC527-741E-D54D-93E1-B3D35E784304}" type="slidenum">
              <a:rPr lang="en-US" smtClean="0"/>
              <a:t>‹#›</a:t>
            </a:fld>
            <a:endParaRPr lang="en-US"/>
          </a:p>
        </p:txBody>
      </p:sp>
    </p:spTree>
    <p:extLst>
      <p:ext uri="{BB962C8B-B14F-4D97-AF65-F5344CB8AC3E}">
        <p14:creationId xmlns:p14="http://schemas.microsoft.com/office/powerpoint/2010/main" val="3320894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2</a:t>
            </a:fld>
            <a:endParaRPr lang="en-US" dirty="0"/>
          </a:p>
        </p:txBody>
      </p:sp>
    </p:spTree>
    <p:extLst>
      <p:ext uri="{BB962C8B-B14F-4D97-AF65-F5344CB8AC3E}">
        <p14:creationId xmlns:p14="http://schemas.microsoft.com/office/powerpoint/2010/main" val="227970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“Rethinking data this way, analysis is richer and programs are able to use the information they gathered from the data to set strategic directions, find systemic solutions, answer critical questions, and continually improve their services to children and families.”</a:t>
            </a:r>
          </a:p>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5</a:t>
            </a:fld>
            <a:endParaRPr lang="en-US" dirty="0"/>
          </a:p>
        </p:txBody>
      </p:sp>
    </p:spTree>
    <p:extLst>
      <p:ext uri="{BB962C8B-B14F-4D97-AF65-F5344CB8AC3E}">
        <p14:creationId xmlns:p14="http://schemas.microsoft.com/office/powerpoint/2010/main" val="146783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685B9-A357-1F4D-8302-30F7DA242AC3}" type="slidenum">
              <a:rPr lang="en-US"/>
              <a:pPr/>
              <a:t>26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686421" y="4344025"/>
            <a:ext cx="5485158" cy="4275320"/>
          </a:xfrm>
        </p:spPr>
        <p:txBody>
          <a:bodyPr/>
          <a:lstStyle/>
          <a:p>
            <a:pPr marL="224325" indent="-224325">
              <a:lnSpc>
                <a:spcPct val="80000"/>
              </a:lnSpc>
            </a:pPr>
            <a:r>
              <a:rPr lang="en-US" sz="1100" b="1" dirty="0"/>
              <a:t>In order to distinguish the differences between Outputs, Outcomes, and Impacts we need to understand the continuum of Program Action.</a:t>
            </a:r>
            <a:r>
              <a:rPr lang="en-US" sz="1100" dirty="0"/>
              <a:t> </a:t>
            </a:r>
          </a:p>
          <a:p>
            <a:pPr marL="224325" indent="-224325">
              <a:lnSpc>
                <a:spcPct val="80000"/>
              </a:lnSpc>
            </a:pPr>
            <a:endParaRPr lang="en-US" sz="800" dirty="0"/>
          </a:p>
          <a:p>
            <a:pPr marL="224325" indent="-224325">
              <a:lnSpc>
                <a:spcPct val="80000"/>
              </a:lnSpc>
            </a:pPr>
            <a:r>
              <a:rPr lang="en-US" sz="1100" dirty="0"/>
              <a:t>Logic model helps us figure out the results of our programs - what to measure and  demonstrate our accountability.</a:t>
            </a:r>
          </a:p>
          <a:p>
            <a:pPr marL="224325" indent="-224325">
              <a:lnSpc>
                <a:spcPct val="80000"/>
              </a:lnSpc>
            </a:pPr>
            <a:endParaRPr lang="en-US" sz="1100" dirty="0"/>
          </a:p>
          <a:p>
            <a:pPr marL="224325" indent="-224325">
              <a:lnSpc>
                <a:spcPct val="80000"/>
              </a:lnSpc>
            </a:pPr>
            <a:r>
              <a:rPr lang="en-US" sz="1100" dirty="0"/>
              <a:t>How many people are familiar with the Logic Model? How many use the Logic Model for their Program Development?</a:t>
            </a:r>
          </a:p>
          <a:p>
            <a:pPr marL="224325" indent="-224325">
              <a:lnSpc>
                <a:spcPct val="80000"/>
              </a:lnSpc>
            </a:pPr>
            <a:endParaRPr lang="en-US" sz="800" dirty="0"/>
          </a:p>
          <a:p>
            <a:pPr marL="224325" indent="-224325">
              <a:lnSpc>
                <a:spcPct val="80000"/>
              </a:lnSpc>
            </a:pPr>
            <a:r>
              <a:rPr lang="en-US" sz="1100" dirty="0"/>
              <a:t>Activities &amp; Outputs  are often listed separately in </a:t>
            </a:r>
            <a:r>
              <a:rPr lang="en-US" sz="1100" dirty="0" err="1"/>
              <a:t>Prog</a:t>
            </a:r>
            <a:r>
              <a:rPr lang="en-US" sz="1100" dirty="0"/>
              <a:t>. </a:t>
            </a:r>
            <a:r>
              <a:rPr lang="en-US" sz="1100" dirty="0" err="1"/>
              <a:t>Eval</a:t>
            </a:r>
            <a:r>
              <a:rPr lang="en-US" sz="1100" dirty="0"/>
              <a:t>. they are technically different:</a:t>
            </a:r>
          </a:p>
          <a:p>
            <a:pPr marL="224325" indent="-224325">
              <a:lnSpc>
                <a:spcPct val="80000"/>
              </a:lnSpc>
              <a:buFontTx/>
              <a:buChar char="•"/>
            </a:pPr>
            <a:r>
              <a:rPr lang="en-US" sz="1100" b="1" dirty="0"/>
              <a:t>Activities are what we do in research Extension Education. </a:t>
            </a:r>
          </a:p>
          <a:p>
            <a:pPr marL="224325" indent="-224325">
              <a:lnSpc>
                <a:spcPct val="80000"/>
              </a:lnSpc>
              <a:buFontTx/>
              <a:buChar char="•"/>
            </a:pPr>
            <a:r>
              <a:rPr lang="en-US" sz="1100" b="1" dirty="0"/>
              <a:t>Outputs are what comes out from funded activities, the products or services.</a:t>
            </a:r>
          </a:p>
          <a:p>
            <a:pPr marL="224325" indent="-224325">
              <a:lnSpc>
                <a:spcPct val="80000"/>
              </a:lnSpc>
            </a:pPr>
            <a:endParaRPr lang="en-US" sz="1100" b="1" dirty="0"/>
          </a:p>
          <a:p>
            <a:pPr marL="224325" indent="-224325">
              <a:lnSpc>
                <a:spcPct val="80000"/>
              </a:lnSpc>
            </a:pPr>
            <a:r>
              <a:rPr lang="en-US" sz="1100" b="1" dirty="0"/>
              <a:t>For reporting purposes there is often overlap</a:t>
            </a:r>
            <a:r>
              <a:rPr lang="en-US" sz="1100" dirty="0"/>
              <a:t>, like in DANRIS: </a:t>
            </a:r>
          </a:p>
          <a:p>
            <a:pPr marL="224325" indent="-224325">
              <a:lnSpc>
                <a:spcPct val="80000"/>
              </a:lnSpc>
            </a:pPr>
            <a:r>
              <a:rPr lang="en-US" sz="1100" dirty="0"/>
              <a:t>	Ex. classes. What we did – teach; Output: 10 classes.</a:t>
            </a:r>
          </a:p>
          <a:p>
            <a:pPr marL="224325" indent="-224325">
              <a:lnSpc>
                <a:spcPct val="80000"/>
              </a:lnSpc>
            </a:pPr>
            <a:endParaRPr lang="en-US" sz="800" dirty="0"/>
          </a:p>
          <a:p>
            <a:pPr marL="224325" indent="-224325">
              <a:lnSpc>
                <a:spcPct val="80000"/>
              </a:lnSpc>
            </a:pPr>
            <a:r>
              <a:rPr lang="en-US" sz="1100" b="1" dirty="0"/>
              <a:t>Given that </a:t>
            </a:r>
            <a:r>
              <a:rPr lang="en-US" sz="1100" b="1" dirty="0" err="1"/>
              <a:t>ANR’s</a:t>
            </a:r>
            <a:r>
              <a:rPr lang="en-US" sz="1100" b="1" dirty="0"/>
              <a:t> mission to be an agent of change, all what we do fits in somewhere along this continuum.</a:t>
            </a:r>
            <a:r>
              <a:rPr lang="en-US" sz="1100" dirty="0"/>
              <a:t> Often our work is focused on Outputs and Outcomes, but there is till an impact connected to our work.</a:t>
            </a:r>
          </a:p>
          <a:p>
            <a:pPr marL="224325" indent="-224325">
              <a:lnSpc>
                <a:spcPct val="80000"/>
              </a:lnSpc>
            </a:pPr>
            <a:endParaRPr lang="en-US" sz="800" dirty="0"/>
          </a:p>
          <a:p>
            <a:pPr marL="224325" indent="-224325">
              <a:lnSpc>
                <a:spcPct val="80000"/>
              </a:lnSpc>
            </a:pPr>
            <a:r>
              <a:rPr lang="en-US" sz="1100" dirty="0"/>
              <a:t>In the case of a basic research project, you can take an institutional approach to  the Logic Model, and think about the team effort that leads to the long-term outcomes.</a:t>
            </a:r>
          </a:p>
          <a:p>
            <a:pPr marL="224325" indent="-224325">
              <a:lnSpc>
                <a:spcPct val="80000"/>
              </a:lnSpc>
            </a:pPr>
            <a:endParaRPr lang="en-US" sz="800" dirty="0"/>
          </a:p>
          <a:p>
            <a:pPr marL="224325" indent="-224325">
              <a:lnSpc>
                <a:spcPct val="80000"/>
              </a:lnSpc>
            </a:pPr>
            <a:r>
              <a:rPr lang="en-US" sz="1100" dirty="0"/>
              <a:t>Or in the case that a </a:t>
            </a:r>
            <a:r>
              <a:rPr lang="en-US" sz="1100" dirty="0" err="1"/>
              <a:t>prog./proj</a:t>
            </a:r>
            <a:r>
              <a:rPr lang="en-US" sz="1100" dirty="0"/>
              <a:t>. is only at the outputs stage  use the logic Model to help determine what the outcomes and impacts will be. Please include in Plan.</a:t>
            </a:r>
          </a:p>
          <a:p>
            <a:pPr marL="224325" indent="-224325">
              <a:lnSpc>
                <a:spcPct val="80000"/>
              </a:lnSpc>
            </a:pPr>
            <a:endParaRPr lang="en-US" sz="1100" dirty="0"/>
          </a:p>
          <a:p>
            <a:pPr marL="224325" indent="-224325">
              <a:lnSpc>
                <a:spcPct val="80000"/>
              </a:lnSpc>
            </a:pPr>
            <a:endParaRPr lang="en-US" sz="1100" dirty="0"/>
          </a:p>
          <a:p>
            <a:pPr marL="224325" indent="-224325">
              <a:lnSpc>
                <a:spcPct val="80000"/>
              </a:lnSpc>
            </a:pPr>
            <a:endParaRPr lang="en-US" sz="600" dirty="0"/>
          </a:p>
        </p:txBody>
      </p:sp>
    </p:spTree>
    <p:extLst>
      <p:ext uri="{BB962C8B-B14F-4D97-AF65-F5344CB8AC3E}">
        <p14:creationId xmlns:p14="http://schemas.microsoft.com/office/powerpoint/2010/main" val="2727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5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2465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61334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81802BC-5863-429E-B042-72C2820A1083}" type="datetime1">
              <a:rPr lang="en-US" smtClean="0"/>
              <a:t>3/22/2015</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www.noloconsulting.com</a:t>
            </a:r>
          </a:p>
        </p:txBody>
      </p:sp>
      <p:sp>
        <p:nvSpPr>
          <p:cNvPr id="8" name="Rectangle 6"/>
          <p:cNvSpPr>
            <a:spLocks noGrp="1" noChangeArrowheads="1"/>
          </p:cNvSpPr>
          <p:nvPr>
            <p:ph type="sldNum" sz="quarter" idx="12"/>
          </p:nvPr>
        </p:nvSpPr>
        <p:spPr>
          <a:ln/>
        </p:spPr>
        <p:txBody>
          <a:bodyPr/>
          <a:lstStyle>
            <a:lvl1pPr>
              <a:defRPr/>
            </a:lvl1pPr>
          </a:lstStyle>
          <a:p>
            <a:pPr>
              <a:defRPr/>
            </a:pPr>
            <a:fld id="{FE4C0DE4-A059-4E46-AF9E-A97D4AB923E5}" type="slidenum">
              <a:rPr lang="en-US"/>
              <a:pPr>
                <a:defRPr/>
              </a:pPr>
              <a:t>‹#›</a:t>
            </a:fld>
            <a:endParaRPr lang="en-US"/>
          </a:p>
        </p:txBody>
      </p:sp>
    </p:spTree>
    <p:extLst>
      <p:ext uri="{BB962C8B-B14F-4D97-AF65-F5344CB8AC3E}">
        <p14:creationId xmlns:p14="http://schemas.microsoft.com/office/powerpoint/2010/main" val="66700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2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F472-46A6-234A-9EAC-14B161730220}"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9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F472-46A6-234A-9EAC-14B161730220}"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410303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2BF472-46A6-234A-9EAC-14B161730220}" type="datetimeFigureOut">
              <a:rPr lang="en-US" smtClean="0"/>
              <a:t>3/22/2015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092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BF472-46A6-234A-9EAC-14B161730220}" type="datetimeFigureOut">
              <a:rPr lang="en-US" smtClean="0"/>
              <a:t>3/22/2015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82923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2BF472-46A6-234A-9EAC-14B161730220}" type="datetimeFigureOut">
              <a:rPr lang="en-US" smtClean="0"/>
              <a:t>3/22/2015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4137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2BF472-46A6-234A-9EAC-14B161730220}" type="datetimeFigureOut">
              <a:rPr lang="en-US" smtClean="0"/>
              <a:t>3/22/2015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BD698C-F52A-5D47-A040-1E1304C2CD86}" type="slidenum">
              <a:rPr lang="en-US" smtClean="0"/>
              <a:t>‹#›</a:t>
            </a:fld>
            <a:endParaRPr lang="en-US"/>
          </a:p>
        </p:txBody>
      </p:sp>
    </p:spTree>
    <p:extLst>
      <p:ext uri="{BB962C8B-B14F-4D97-AF65-F5344CB8AC3E}">
        <p14:creationId xmlns:p14="http://schemas.microsoft.com/office/powerpoint/2010/main" val="71019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F472-46A6-234A-9EAC-14B161730220}"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24195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2BF472-46A6-234A-9EAC-14B161730220}" type="datetimeFigureOut">
              <a:rPr lang="en-US" smtClean="0"/>
              <a:t>3/22/2015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FBD698C-F52A-5D47-A040-1E1304C2CD8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24417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rezi.com/ryfetjtwos8o/?utm_campaign=share&amp;utm_medium=copy"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youtu.be/2nDh8MQuS-Y"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2123064"/>
            <a:ext cx="7772400" cy="1470025"/>
          </a:xfrm>
        </p:spPr>
        <p:txBody>
          <a:bodyPr>
            <a:noAutofit/>
          </a:bodyPr>
          <a:lstStyle/>
          <a:p>
            <a:r>
              <a:rPr lang="en-US" sz="3200" dirty="0"/>
              <a:t>Using and Developing Community Assessments for </a:t>
            </a:r>
            <a:r>
              <a:rPr lang="en-US" sz="3200" dirty="0" smtClean="0"/>
              <a:t>Effective </a:t>
            </a:r>
            <a:r>
              <a:rPr lang="en-US" sz="3200" dirty="0"/>
              <a:t>Planning, Implementation and </a:t>
            </a:r>
            <a:r>
              <a:rPr lang="en-US" sz="3200" dirty="0" smtClean="0"/>
              <a:t>Evaluation</a:t>
            </a:r>
            <a:endParaRPr lang="en-US" sz="3200" dirty="0"/>
          </a:p>
        </p:txBody>
      </p:sp>
      <p:sp>
        <p:nvSpPr>
          <p:cNvPr id="3" name="Subtitle 2"/>
          <p:cNvSpPr>
            <a:spLocks noGrp="1"/>
          </p:cNvSpPr>
          <p:nvPr>
            <p:ph type="subTitle" idx="1"/>
          </p:nvPr>
        </p:nvSpPr>
        <p:spPr/>
        <p:txBody>
          <a:bodyPr>
            <a:normAutofit/>
          </a:bodyPr>
          <a:lstStyle/>
          <a:p>
            <a:r>
              <a:rPr lang="en-US" sz="1800" dirty="0" smtClean="0"/>
              <a:t>March </a:t>
            </a:r>
            <a:r>
              <a:rPr lang="en-US" sz="1800" dirty="0" smtClean="0"/>
              <a:t>24, </a:t>
            </a:r>
            <a:r>
              <a:rPr lang="en-US" sz="1800" dirty="0" smtClean="0"/>
              <a:t>2015</a:t>
            </a:r>
            <a:endParaRPr lang="en-US" sz="1800" dirty="0"/>
          </a:p>
          <a:p>
            <a:r>
              <a:rPr lang="en-US" sz="1800" dirty="0" smtClean="0"/>
              <a:t>Louisville, Kentucky</a:t>
            </a:r>
            <a:endParaRPr lang="en-US" sz="1800"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7212330" y="4478481"/>
            <a:ext cx="1350818" cy="1602279"/>
          </a:xfrm>
          <a:prstGeom prst="rect">
            <a:avLst/>
          </a:prstGeom>
          <a:noFill/>
          <a:ln>
            <a:noFill/>
          </a:ln>
        </p:spPr>
      </p:pic>
    </p:spTree>
    <p:extLst>
      <p:ext uri="{BB962C8B-B14F-4D97-AF65-F5344CB8AC3E}">
        <p14:creationId xmlns:p14="http://schemas.microsoft.com/office/powerpoint/2010/main" val="404415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167" b="8166"/>
          <a:stretch/>
        </p:blipFill>
        <p:spPr>
          <a:xfrm>
            <a:off x="695438" y="60793"/>
            <a:ext cx="3070412" cy="6149340"/>
          </a:xfrm>
          <a:prstGeom prst="rect">
            <a:avLst/>
          </a:prstGeom>
        </p:spPr>
      </p:pic>
      <p:sp>
        <p:nvSpPr>
          <p:cNvPr id="5" name="Rectangle 4"/>
          <p:cNvSpPr/>
          <p:nvPr/>
        </p:nvSpPr>
        <p:spPr>
          <a:xfrm>
            <a:off x="295896" y="6442498"/>
            <a:ext cx="4111522" cy="369332"/>
          </a:xfrm>
          <a:prstGeom prst="rect">
            <a:avLst/>
          </a:prstGeom>
        </p:spPr>
        <p:txBody>
          <a:bodyPr wrap="none">
            <a:spAutoFit/>
          </a:bodyPr>
          <a:lstStyle/>
          <a:p>
            <a:r>
              <a:rPr lang="en-US" b="1" dirty="0"/>
              <a:t>PLANNING: Understand the Organization</a:t>
            </a:r>
            <a:endParaRPr lang="en-US" dirty="0"/>
          </a:p>
        </p:txBody>
      </p:sp>
      <p:pic>
        <p:nvPicPr>
          <p:cNvPr id="6" name="Picture 5"/>
          <p:cNvPicPr>
            <a:picLocks noChangeAspect="1"/>
          </p:cNvPicPr>
          <p:nvPr/>
        </p:nvPicPr>
        <p:blipFill rotWithShape="1">
          <a:blip r:embed="rId3"/>
          <a:srcRect t="3726" b="5371"/>
          <a:stretch/>
        </p:blipFill>
        <p:spPr>
          <a:xfrm>
            <a:off x="5189046" y="297180"/>
            <a:ext cx="3272206" cy="5486400"/>
          </a:xfrm>
          <a:prstGeom prst="rect">
            <a:avLst/>
          </a:prstGeom>
        </p:spPr>
      </p:pic>
      <p:sp>
        <p:nvSpPr>
          <p:cNvPr id="7" name="Rectangle 6"/>
          <p:cNvSpPr/>
          <p:nvPr/>
        </p:nvSpPr>
        <p:spPr>
          <a:xfrm>
            <a:off x="5365533" y="6438794"/>
            <a:ext cx="3095719" cy="369332"/>
          </a:xfrm>
          <a:prstGeom prst="rect">
            <a:avLst/>
          </a:prstGeom>
        </p:spPr>
        <p:txBody>
          <a:bodyPr wrap="none">
            <a:spAutoFit/>
          </a:bodyPr>
          <a:lstStyle/>
          <a:p>
            <a:r>
              <a:rPr lang="en-US" b="1" dirty="0"/>
              <a:t>PLANNING: Connect to Publics</a:t>
            </a:r>
            <a:r>
              <a:rPr lang="en-US" dirty="0"/>
              <a:t> </a:t>
            </a:r>
          </a:p>
        </p:txBody>
      </p:sp>
      <p:sp>
        <p:nvSpPr>
          <p:cNvPr id="8" name="Right Arrow 7"/>
          <p:cNvSpPr/>
          <p:nvPr/>
        </p:nvSpPr>
        <p:spPr>
          <a:xfrm flipV="1">
            <a:off x="3765850" y="2755939"/>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72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779"/>
          <a:stretch/>
        </p:blipFill>
        <p:spPr>
          <a:xfrm>
            <a:off x="680307" y="34290"/>
            <a:ext cx="2888260" cy="6252210"/>
          </a:xfrm>
          <a:prstGeom prst="rect">
            <a:avLst/>
          </a:prstGeom>
        </p:spPr>
      </p:pic>
      <p:pic>
        <p:nvPicPr>
          <p:cNvPr id="4" name="Picture 3"/>
          <p:cNvPicPr>
            <a:picLocks noChangeAspect="1"/>
          </p:cNvPicPr>
          <p:nvPr/>
        </p:nvPicPr>
        <p:blipFill rotWithShape="1">
          <a:blip r:embed="rId3"/>
          <a:srcRect t="1369" b="5994"/>
          <a:stretch/>
        </p:blipFill>
        <p:spPr>
          <a:xfrm>
            <a:off x="5589615" y="68580"/>
            <a:ext cx="2917366" cy="6080760"/>
          </a:xfrm>
          <a:prstGeom prst="rect">
            <a:avLst/>
          </a:prstGeom>
        </p:spPr>
      </p:pic>
      <p:sp>
        <p:nvSpPr>
          <p:cNvPr id="5" name="Right Arrow 4"/>
          <p:cNvSpPr/>
          <p:nvPr/>
        </p:nvSpPr>
        <p:spPr>
          <a:xfrm flipV="1">
            <a:off x="3937523" y="2692312"/>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55349" y="6431068"/>
            <a:ext cx="2980466" cy="369332"/>
          </a:xfrm>
          <a:prstGeom prst="rect">
            <a:avLst/>
          </a:prstGeom>
        </p:spPr>
        <p:txBody>
          <a:bodyPr wrap="none">
            <a:spAutoFit/>
          </a:bodyPr>
          <a:lstStyle/>
          <a:p>
            <a:pPr algn="ctr"/>
            <a:r>
              <a:rPr lang="en-US" b="1" dirty="0" smtClean="0"/>
              <a:t>DESIGN &amp; IMPLEMENTATION</a:t>
            </a:r>
            <a:endParaRPr lang="en-US" dirty="0"/>
          </a:p>
        </p:txBody>
      </p:sp>
    </p:spTree>
    <p:extLst>
      <p:ext uri="{BB962C8B-B14F-4D97-AF65-F5344CB8AC3E}">
        <p14:creationId xmlns:p14="http://schemas.microsoft.com/office/powerpoint/2010/main" val="204881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904" b="5710"/>
          <a:stretch/>
        </p:blipFill>
        <p:spPr>
          <a:xfrm>
            <a:off x="5768056" y="83652"/>
            <a:ext cx="2570125" cy="6103620"/>
          </a:xfrm>
          <a:prstGeom prst="rect">
            <a:avLst/>
          </a:prstGeom>
        </p:spPr>
      </p:pic>
      <p:sp>
        <p:nvSpPr>
          <p:cNvPr id="7" name="Right Arrow 6"/>
          <p:cNvSpPr/>
          <p:nvPr/>
        </p:nvSpPr>
        <p:spPr>
          <a:xfrm flipV="1">
            <a:off x="3950357" y="2851021"/>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55525" y="6442948"/>
            <a:ext cx="3672800" cy="369332"/>
          </a:xfrm>
          <a:prstGeom prst="rect">
            <a:avLst/>
          </a:prstGeom>
        </p:spPr>
        <p:txBody>
          <a:bodyPr wrap="none">
            <a:spAutoFit/>
          </a:bodyPr>
          <a:lstStyle/>
          <a:p>
            <a:r>
              <a:rPr lang="en-US" b="1" dirty="0" smtClean="0"/>
              <a:t>EVALUATION AND ACCOUNTABILITY</a:t>
            </a:r>
            <a:endParaRPr lang="en-US" dirty="0"/>
          </a:p>
        </p:txBody>
      </p:sp>
      <p:pic>
        <p:nvPicPr>
          <p:cNvPr id="2" name="Picture 1"/>
          <p:cNvPicPr>
            <a:picLocks noChangeAspect="1"/>
          </p:cNvPicPr>
          <p:nvPr/>
        </p:nvPicPr>
        <p:blipFill rotWithShape="1">
          <a:blip r:embed="rId3"/>
          <a:srcRect l="2817" t="2883" r="4308" b="2849"/>
          <a:stretch/>
        </p:blipFill>
        <p:spPr>
          <a:xfrm>
            <a:off x="914399" y="171450"/>
            <a:ext cx="2675110" cy="6126480"/>
          </a:xfrm>
          <a:prstGeom prst="rect">
            <a:avLst/>
          </a:prstGeom>
        </p:spPr>
      </p:pic>
    </p:spTree>
    <p:extLst>
      <p:ext uri="{BB962C8B-B14F-4D97-AF65-F5344CB8AC3E}">
        <p14:creationId xmlns:p14="http://schemas.microsoft.com/office/powerpoint/2010/main" val="110153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98224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Region IV Data Institute Experience</a:t>
            </a:r>
            <a:endParaRPr lang="en-US" dirty="0"/>
          </a:p>
        </p:txBody>
      </p:sp>
      <p:sp>
        <p:nvSpPr>
          <p:cNvPr id="3" name="Content Placeholder 2"/>
          <p:cNvSpPr>
            <a:spLocks noGrp="1"/>
          </p:cNvSpPr>
          <p:nvPr>
            <p:ph idx="1"/>
          </p:nvPr>
        </p:nvSpPr>
        <p:spPr/>
        <p:txBody>
          <a:bodyPr/>
          <a:lstStyle/>
          <a:p>
            <a:pPr>
              <a:lnSpc>
                <a:spcPct val="80000"/>
              </a:lnSpc>
            </a:pPr>
            <a:r>
              <a:rPr lang="en-US" dirty="0" smtClean="0"/>
              <a:t>What are data? </a:t>
            </a:r>
          </a:p>
          <a:p>
            <a:pPr>
              <a:lnSpc>
                <a:spcPct val="80000"/>
              </a:lnSpc>
            </a:pPr>
            <a:r>
              <a:rPr lang="en-US" dirty="0" smtClean="0"/>
              <a:t>How do you find or collect data? </a:t>
            </a:r>
          </a:p>
          <a:p>
            <a:pPr>
              <a:lnSpc>
                <a:spcPct val="80000"/>
              </a:lnSpc>
            </a:pPr>
            <a:r>
              <a:rPr lang="en-US" dirty="0" smtClean="0"/>
              <a:t>How do you analyze data? </a:t>
            </a:r>
          </a:p>
          <a:p>
            <a:pPr>
              <a:lnSpc>
                <a:spcPct val="80000"/>
              </a:lnSpc>
            </a:pPr>
            <a:r>
              <a:rPr lang="en-US" dirty="0" smtClean="0"/>
              <a:t>How do you understand and apply data?</a:t>
            </a:r>
            <a:endParaRPr lang="en-US" dirty="0"/>
          </a:p>
        </p:txBody>
      </p:sp>
      <p:pic>
        <p:nvPicPr>
          <p:cNvPr id="4" name="Picture 3"/>
          <p:cNvPicPr>
            <a:picLocks noChangeAspect="1"/>
          </p:cNvPicPr>
          <p:nvPr/>
        </p:nvPicPr>
        <p:blipFill>
          <a:blip r:embed="rId2"/>
          <a:stretch>
            <a:fillRect/>
          </a:stretch>
        </p:blipFill>
        <p:spPr>
          <a:xfrm>
            <a:off x="920669" y="3561787"/>
            <a:ext cx="6988891" cy="2680671"/>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5289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A</a:t>
            </a:r>
            <a:r>
              <a:rPr lang="en-US" dirty="0" smtClean="0"/>
              <a:t>ctionable Insight</a:t>
            </a:r>
            <a:endParaRPr lang="en-US" dirty="0"/>
          </a:p>
        </p:txBody>
      </p:sp>
      <p:pic>
        <p:nvPicPr>
          <p:cNvPr id="4" name="Content Placeholder 3"/>
          <p:cNvPicPr>
            <a:picLocks noGrp="1" noChangeAspect="1"/>
          </p:cNvPicPr>
          <p:nvPr>
            <p:ph idx="1"/>
          </p:nvPr>
        </p:nvPicPr>
        <p:blipFill>
          <a:blip r:embed="rId2"/>
          <a:srcRect t="5359" b="5359"/>
          <a:stretch>
            <a:fillRect/>
          </a:stretch>
        </p:blipFill>
        <p:spPr>
          <a:xfrm>
            <a:off x="257782" y="1915388"/>
            <a:ext cx="7765373" cy="4270656"/>
          </a:xfrm>
        </p:spPr>
      </p:pic>
      <p:sp>
        <p:nvSpPr>
          <p:cNvPr id="8" name="TextBox 7"/>
          <p:cNvSpPr txBox="1"/>
          <p:nvPr/>
        </p:nvSpPr>
        <p:spPr>
          <a:xfrm>
            <a:off x="1107950" y="6414107"/>
            <a:ext cx="1306705" cy="369332"/>
          </a:xfrm>
          <a:prstGeom prst="rect">
            <a:avLst/>
          </a:prstGeom>
          <a:noFill/>
        </p:spPr>
        <p:txBody>
          <a:bodyPr wrap="none" rtlCol="0">
            <a:spAutoFit/>
          </a:bodyPr>
          <a:lstStyle/>
          <a:p>
            <a:r>
              <a:rPr lang="en-US" dirty="0" smtClean="0"/>
              <a:t>Gather data</a:t>
            </a:r>
            <a:endParaRPr lang="en-US" dirty="0"/>
          </a:p>
        </p:txBody>
      </p:sp>
      <p:sp>
        <p:nvSpPr>
          <p:cNvPr id="9" name="Rectangle 8"/>
          <p:cNvSpPr/>
          <p:nvPr/>
        </p:nvSpPr>
        <p:spPr>
          <a:xfrm>
            <a:off x="2431502" y="6427272"/>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2987203" y="6415984"/>
            <a:ext cx="2467856" cy="369332"/>
          </a:xfrm>
          <a:prstGeom prst="rect">
            <a:avLst/>
          </a:prstGeom>
          <a:noFill/>
        </p:spPr>
        <p:txBody>
          <a:bodyPr wrap="none" rtlCol="0">
            <a:spAutoFit/>
          </a:bodyPr>
          <a:lstStyle/>
          <a:p>
            <a:r>
              <a:rPr lang="en-US" dirty="0" smtClean="0"/>
              <a:t>De-duplicate and collate</a:t>
            </a:r>
            <a:endParaRPr lang="en-US" dirty="0"/>
          </a:p>
        </p:txBody>
      </p:sp>
      <p:sp>
        <p:nvSpPr>
          <p:cNvPr id="11" name="Rectangle 10"/>
          <p:cNvSpPr/>
          <p:nvPr/>
        </p:nvSpPr>
        <p:spPr>
          <a:xfrm>
            <a:off x="5565052" y="6448194"/>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2" name="TextBox 11"/>
          <p:cNvSpPr txBox="1"/>
          <p:nvPr/>
        </p:nvSpPr>
        <p:spPr>
          <a:xfrm>
            <a:off x="6120753" y="6414107"/>
            <a:ext cx="2582934" cy="369332"/>
          </a:xfrm>
          <a:prstGeom prst="rect">
            <a:avLst/>
          </a:prstGeom>
          <a:noFill/>
        </p:spPr>
        <p:txBody>
          <a:bodyPr wrap="none" rtlCol="0">
            <a:spAutoFit/>
          </a:bodyPr>
          <a:lstStyle/>
          <a:p>
            <a:r>
              <a:rPr lang="en-US" dirty="0" smtClean="0"/>
              <a:t>Refine into an action plan</a:t>
            </a:r>
            <a:endParaRPr lang="en-US" dirty="0"/>
          </a:p>
        </p:txBody>
      </p:sp>
    </p:spTree>
    <p:extLst>
      <p:ext uri="{BB962C8B-B14F-4D97-AF65-F5344CB8AC3E}">
        <p14:creationId xmlns:p14="http://schemas.microsoft.com/office/powerpoint/2010/main" val="380850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valuable are data? </a:t>
            </a:r>
          </a:p>
        </p:txBody>
      </p:sp>
      <p:sp>
        <p:nvSpPr>
          <p:cNvPr id="3" name="Content Placeholder 2"/>
          <p:cNvSpPr>
            <a:spLocks noGrp="1"/>
          </p:cNvSpPr>
          <p:nvPr>
            <p:ph sz="half" idx="1"/>
          </p:nvPr>
        </p:nvSpPr>
        <p:spPr/>
        <p:txBody>
          <a:bodyPr>
            <a:normAutofit lnSpcReduction="10000"/>
          </a:bodyPr>
          <a:lstStyle/>
          <a:p>
            <a:r>
              <a:rPr lang="en-US" dirty="0"/>
              <a:t>Priority setting</a:t>
            </a:r>
          </a:p>
          <a:p>
            <a:r>
              <a:rPr lang="en-US" dirty="0"/>
              <a:t>Strategic development </a:t>
            </a:r>
          </a:p>
          <a:p>
            <a:r>
              <a:rPr lang="en-US" dirty="0"/>
              <a:t>Comprehensive planning</a:t>
            </a:r>
          </a:p>
          <a:p>
            <a:r>
              <a:rPr lang="en-US" dirty="0"/>
              <a:t>Performance evaluation </a:t>
            </a:r>
          </a:p>
          <a:p>
            <a:r>
              <a:rPr lang="en-US" dirty="0"/>
              <a:t>Service delivery modeling and strategy</a:t>
            </a:r>
          </a:p>
          <a:p>
            <a:r>
              <a:rPr lang="en-US" dirty="0"/>
              <a:t>Resource allocation</a:t>
            </a:r>
          </a:p>
          <a:p>
            <a:r>
              <a:rPr lang="en-US" dirty="0" smtClean="0"/>
              <a:t>Statem</a:t>
            </a:r>
            <a:r>
              <a:rPr lang="en-US" dirty="0"/>
              <a:t>ents of need</a:t>
            </a:r>
          </a:p>
          <a:p>
            <a:r>
              <a:rPr lang="en-US" dirty="0" smtClean="0"/>
              <a:t>Funding applications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Quality </a:t>
            </a:r>
            <a:r>
              <a:rPr lang="en-US" dirty="0"/>
              <a:t>management</a:t>
            </a:r>
          </a:p>
          <a:p>
            <a:r>
              <a:rPr lang="en-US" dirty="0"/>
              <a:t>Leveraging resources</a:t>
            </a:r>
          </a:p>
          <a:p>
            <a:r>
              <a:rPr lang="en-US" dirty="0"/>
              <a:t>Advocacy</a:t>
            </a:r>
          </a:p>
          <a:p>
            <a:r>
              <a:rPr lang="en-US" dirty="0"/>
              <a:t>Identifying collaborative partners and allies </a:t>
            </a:r>
          </a:p>
          <a:p>
            <a:r>
              <a:rPr lang="en-US" dirty="0"/>
              <a:t>Mapping the locus of local power and identification of power brokers</a:t>
            </a:r>
          </a:p>
          <a:p>
            <a:r>
              <a:rPr lang="en-US" dirty="0"/>
              <a:t>Improving community responsiveness to health care needs across the community</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55979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7224"/>
            <a:ext cx="7543800" cy="1450757"/>
          </a:xfrm>
        </p:spPr>
        <p:txBody>
          <a:bodyPr/>
          <a:lstStyle/>
          <a:p>
            <a:r>
              <a:rPr lang="en-US" dirty="0" smtClean="0"/>
              <a:t>Needs Assessment 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Brainstorm – The Questions</a:t>
            </a:r>
          </a:p>
          <a:p>
            <a:pPr marL="514350" indent="-514350">
              <a:buFont typeface="+mj-lt"/>
              <a:buAutoNum type="arabicPeriod"/>
            </a:pPr>
            <a:r>
              <a:rPr lang="en-US" dirty="0" smtClean="0"/>
              <a:t>Finalize the </a:t>
            </a:r>
            <a:r>
              <a:rPr lang="en-US" b="1" dirty="0" smtClean="0"/>
              <a:t>key</a:t>
            </a:r>
            <a:r>
              <a:rPr lang="en-US" dirty="0" smtClean="0"/>
              <a:t> questions you will ask in your needs assessment </a:t>
            </a:r>
          </a:p>
          <a:p>
            <a:pPr marL="514350" indent="-514350">
              <a:buFont typeface="+mj-lt"/>
              <a:buAutoNum type="arabicPeriod"/>
            </a:pPr>
            <a:r>
              <a:rPr lang="en-US" dirty="0" smtClean="0"/>
              <a:t>Identify the information sources </a:t>
            </a:r>
          </a:p>
          <a:p>
            <a:pPr marL="514350" indent="-514350">
              <a:buFont typeface="+mj-lt"/>
              <a:buAutoNum type="arabicPeriod"/>
            </a:pPr>
            <a:r>
              <a:rPr lang="en-US" dirty="0" smtClean="0"/>
              <a:t>Select the information-gathering techniques</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47767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1449387"/>
          </a:xfrm>
        </p:spPr>
        <p:txBody>
          <a:bodyPr/>
          <a:lstStyle/>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53" y="565889"/>
            <a:ext cx="2600325" cy="1495425"/>
          </a:xfrm>
          <a:prstGeom prst="rect">
            <a:avLst/>
          </a:prstGeom>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pic>
        <p:nvPicPr>
          <p:cNvPr id="7" name="Picture 6">
            <a:hlinkClick r:id="rId3"/>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550602" y="822960"/>
            <a:ext cx="4598988" cy="4926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298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www.noloconsulting.com</a:t>
            </a:r>
            <a:endParaRPr lang="en-US"/>
          </a:p>
        </p:txBody>
      </p:sp>
      <p:sp>
        <p:nvSpPr>
          <p:cNvPr id="4" name="Title 3"/>
          <p:cNvSpPr>
            <a:spLocks noGrp="1"/>
          </p:cNvSpPr>
          <p:nvPr>
            <p:ph type="title" idx="4294967295"/>
          </p:nvPr>
        </p:nvSpPr>
        <p:spPr>
          <a:xfrm>
            <a:off x="1084696" y="5094798"/>
            <a:ext cx="7151688" cy="1100137"/>
          </a:xfrm>
        </p:spPr>
        <p:txBody>
          <a:bodyPr/>
          <a:lstStyle/>
          <a:p>
            <a:pPr algn="ctr"/>
            <a:r>
              <a:rPr lang="en-US" sz="2800" dirty="0" smtClean="0"/>
              <a:t>Hans </a:t>
            </a:r>
            <a:r>
              <a:rPr lang="en-US" sz="2800" dirty="0" err="1"/>
              <a:t>Rosling's</a:t>
            </a:r>
            <a:r>
              <a:rPr lang="en-US" sz="2800" dirty="0"/>
              <a:t> Demographic Party </a:t>
            </a:r>
            <a:r>
              <a:rPr lang="en-US" sz="2800" dirty="0" smtClean="0"/>
              <a:t>Trick</a:t>
            </a:r>
            <a:r>
              <a:rPr lang="en-US" sz="2800" dirty="0"/>
              <a:t/>
            </a:r>
            <a:br>
              <a:rPr lang="en-US" sz="2800" dirty="0"/>
            </a:br>
            <a:r>
              <a:rPr lang="en-US" sz="2800" i="1" dirty="0" smtClean="0">
                <a:hlinkClick r:id="rId2"/>
              </a:rPr>
              <a:t>http</a:t>
            </a:r>
            <a:r>
              <a:rPr lang="en-US" sz="2800" i="1" dirty="0">
                <a:hlinkClick r:id="rId2"/>
              </a:rPr>
              <a:t>://youtu.be/2nDh8MQuS-Y</a:t>
            </a:r>
            <a:r>
              <a:rPr lang="en-US" sz="2800" i="1" dirty="0"/>
              <a:t>  </a:t>
            </a:r>
            <a:endParaRPr lang="en-US" i="1" dirty="0"/>
          </a:p>
        </p:txBody>
      </p:sp>
      <p:pic>
        <p:nvPicPr>
          <p:cNvPr id="3" name="Picture 2"/>
          <p:cNvPicPr>
            <a:picLocks noChangeAspect="1"/>
          </p:cNvPicPr>
          <p:nvPr/>
        </p:nvPicPr>
        <p:blipFill>
          <a:blip r:embed="rId3"/>
          <a:stretch>
            <a:fillRect/>
          </a:stretch>
        </p:blipFill>
        <p:spPr>
          <a:xfrm>
            <a:off x="1245870" y="433908"/>
            <a:ext cx="6526530" cy="4561992"/>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32529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Background</a:t>
            </a:r>
            <a:endParaRPr lang="en-US" dirty="0"/>
          </a:p>
        </p:txBody>
      </p:sp>
      <p:sp>
        <p:nvSpPr>
          <p:cNvPr id="3" name="Content Placeholder 2"/>
          <p:cNvSpPr>
            <a:spLocks noGrp="1"/>
          </p:cNvSpPr>
          <p:nvPr>
            <p:ph idx="1"/>
          </p:nvPr>
        </p:nvSpPr>
        <p:spPr>
          <a:xfrm>
            <a:off x="827484" y="1880312"/>
            <a:ext cx="7374006" cy="4195481"/>
          </a:xfrm>
        </p:spPr>
        <p:txBody>
          <a:bodyPr>
            <a:normAutofit lnSpcReduction="10000"/>
          </a:bodyPr>
          <a:lstStyle/>
          <a:p>
            <a:pPr marL="457200" indent="-457200">
              <a:spcBef>
                <a:spcPts val="600"/>
              </a:spcBef>
              <a:buFont typeface="+mj-lt"/>
              <a:buAutoNum type="arabicPeriod"/>
            </a:pPr>
            <a:r>
              <a:rPr lang="en-US" sz="2400" dirty="0" smtClean="0"/>
              <a:t>In Head Start, there is a move </a:t>
            </a:r>
            <a:r>
              <a:rPr lang="en-US" sz="2400" dirty="0"/>
              <a:t>towards more accountability </a:t>
            </a:r>
            <a:r>
              <a:rPr lang="en-US" sz="2400" dirty="0" smtClean="0"/>
              <a:t>and </a:t>
            </a:r>
            <a:r>
              <a:rPr lang="en-US" sz="2400" dirty="0"/>
              <a:t>a push for data‐driven decision‐</a:t>
            </a:r>
            <a:r>
              <a:rPr lang="en-US" sz="2400" dirty="0" smtClean="0"/>
              <a:t>making.</a:t>
            </a:r>
          </a:p>
          <a:p>
            <a:pPr marL="457200" indent="-457200">
              <a:spcBef>
                <a:spcPts val="600"/>
              </a:spcBef>
              <a:buFont typeface="+mj-lt"/>
              <a:buAutoNum type="arabicPeriod"/>
            </a:pPr>
            <a:endParaRPr lang="en-US" sz="2400" dirty="0" smtClean="0"/>
          </a:p>
          <a:p>
            <a:pPr marL="457200" indent="-457200">
              <a:spcBef>
                <a:spcPts val="600"/>
              </a:spcBef>
              <a:buFont typeface="+mj-lt"/>
              <a:buAutoNum type="arabicPeriod"/>
            </a:pPr>
            <a:r>
              <a:rPr lang="en-US" sz="2400" dirty="0" smtClean="0"/>
              <a:t>ICF and Region IV established a Data Institute and reached over 100 grantees. </a:t>
            </a:r>
          </a:p>
          <a:p>
            <a:pPr marL="457200" indent="-457200">
              <a:spcBef>
                <a:spcPts val="600"/>
              </a:spcBef>
              <a:buFont typeface="+mj-lt"/>
              <a:buAutoNum type="arabicPeriod"/>
            </a:pPr>
            <a:endParaRPr lang="en-US" sz="2400" dirty="0"/>
          </a:p>
          <a:p>
            <a:pPr marL="457200" indent="-457200">
              <a:spcBef>
                <a:spcPts val="600"/>
              </a:spcBef>
              <a:buFont typeface="+mj-lt"/>
              <a:buAutoNum type="arabicPeriod"/>
            </a:pPr>
            <a:r>
              <a:rPr lang="en-US" sz="2400" dirty="0" smtClean="0"/>
              <a:t>Overall purpose was to apply </a:t>
            </a:r>
            <a:r>
              <a:rPr lang="en-US" sz="2400" dirty="0"/>
              <a:t>different data process concepts and related tools to the construction of </a:t>
            </a:r>
            <a:r>
              <a:rPr lang="en-US" sz="2400" dirty="0" smtClean="0"/>
              <a:t>a data </a:t>
            </a:r>
            <a:r>
              <a:rPr lang="en-US" sz="2400" dirty="0"/>
              <a:t>action </a:t>
            </a:r>
            <a:r>
              <a:rPr lang="en-US" sz="2400" dirty="0" smtClean="0"/>
              <a:t>plan and to </a:t>
            </a:r>
            <a:r>
              <a:rPr lang="en-US" sz="2400" dirty="0"/>
              <a:t>observe basic techniques of data analysis to real-life Head Start </a:t>
            </a:r>
            <a:r>
              <a:rPr lang="en-US" sz="2400" dirty="0" smtClean="0"/>
              <a:t>examples</a:t>
            </a:r>
            <a:r>
              <a:rPr lang="en-US" sz="2400" dirty="0" smtClean="0">
                <a:solidFill>
                  <a:srgbClr val="FFFFFF"/>
                </a:solidFill>
              </a:rPr>
              <a:t> </a:t>
            </a:r>
            <a:r>
              <a:rPr lang="en-US" sz="3200" dirty="0">
                <a:solidFill>
                  <a:srgbClr val="FFFFFF"/>
                </a:solidFill>
              </a:rPr>
              <a:t>a</a:t>
            </a:r>
            <a:r>
              <a:rPr lang="en-US" sz="3200" dirty="0" smtClean="0">
                <a:solidFill>
                  <a:srgbClr val="FFFFFF"/>
                </a:solidFill>
              </a:rPr>
              <a:t>nalyze </a:t>
            </a:r>
            <a:r>
              <a:rPr lang="en-US" sz="2000" dirty="0">
                <a:solidFill>
                  <a:srgbClr val="FFFFFF"/>
                </a:solidFill>
              </a:rPr>
              <a:t>data in an integrated manner in order to make better program </a:t>
            </a:r>
            <a:r>
              <a:rPr lang="en-US" sz="2000" dirty="0" smtClean="0">
                <a:solidFill>
                  <a:srgbClr val="FFFFFF"/>
                </a:solidFill>
              </a:rPr>
              <a:t>decisions</a:t>
            </a:r>
            <a:endParaRPr lang="en-US" dirty="0">
              <a:solidFill>
                <a:srgbClr val="FFFFFF"/>
              </a:solidFill>
            </a:endParaRPr>
          </a:p>
          <a:p>
            <a:pPr>
              <a:spcBef>
                <a:spcPts val="600"/>
              </a:spcBef>
            </a:pPr>
            <a:endParaRPr lang="en-US" dirty="0" smtClean="0"/>
          </a:p>
        </p:txBody>
      </p:sp>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7775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 y="222607"/>
            <a:ext cx="7678151" cy="6028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www.noloconsulting.com</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219981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90000"/>
                </a:solidFill>
              </a:rPr>
              <a:t>Thinking backwards to move forward</a:t>
            </a:r>
            <a:endParaRPr lang="en-US" dirty="0">
              <a:solidFill>
                <a:srgbClr val="990000"/>
              </a:solidFill>
            </a:endParaRPr>
          </a:p>
        </p:txBody>
      </p:sp>
      <p:sp>
        <p:nvSpPr>
          <p:cNvPr id="3" name="Content Placeholder 2"/>
          <p:cNvSpPr>
            <a:spLocks noGrp="1"/>
          </p:cNvSpPr>
          <p:nvPr>
            <p:ph idx="1"/>
          </p:nvPr>
        </p:nvSpPr>
        <p:spPr/>
        <p:txBody>
          <a:bodyPr>
            <a:normAutofit/>
          </a:bodyPr>
          <a:lstStyle/>
          <a:p>
            <a:pPr lvl="0"/>
            <a:r>
              <a:rPr lang="en-US" dirty="0" smtClean="0"/>
              <a:t>What is the current situation that we intend to impact?</a:t>
            </a:r>
          </a:p>
          <a:p>
            <a:pPr lvl="0"/>
            <a:r>
              <a:rPr lang="en-US" dirty="0" smtClean="0"/>
              <a:t>What will it look like when we achieve the desired situation or outcome?</a:t>
            </a:r>
          </a:p>
          <a:p>
            <a:pPr lvl="0"/>
            <a:r>
              <a:rPr lang="en-US" dirty="0" smtClean="0"/>
              <a:t>What behaviors need to change for that outcome to be achieved?</a:t>
            </a:r>
          </a:p>
          <a:p>
            <a:pPr lvl="0"/>
            <a:r>
              <a:rPr lang="en-US" dirty="0" smtClean="0"/>
              <a:t>What knowledge or skills do people need before the behavior will change?</a:t>
            </a:r>
          </a:p>
          <a:p>
            <a:pPr lvl="0"/>
            <a:r>
              <a:rPr lang="en-US" dirty="0" smtClean="0"/>
              <a:t>What activities need to be performed to cause the necessary learning?</a:t>
            </a:r>
          </a:p>
          <a:p>
            <a:pPr lvl="0"/>
            <a:r>
              <a:rPr lang="en-US" dirty="0" smtClean="0"/>
              <a:t>What resources will be required to achieve the desired outcome?</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60505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Models that support a Data Driven Culture</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b="1" dirty="0" smtClean="0"/>
              <a:t>Logic Model</a:t>
            </a:r>
          </a:p>
          <a:p>
            <a:pPr marL="457200" lvl="0" indent="-457200">
              <a:buFont typeface="+mj-lt"/>
              <a:buAutoNum type="arabicPeriod"/>
            </a:pPr>
            <a:r>
              <a:rPr lang="en-US" dirty="0" smtClean="0"/>
              <a:t>Data Plan (Four Data Activities – Guiding Questions)</a:t>
            </a:r>
          </a:p>
          <a:p>
            <a:pPr marL="457200" lvl="0" indent="-457200">
              <a:buFont typeface="+mj-lt"/>
              <a:buAutoNum type="arabicPeriod"/>
            </a:pPr>
            <a:r>
              <a:rPr lang="en-US" b="1" dirty="0" smtClean="0"/>
              <a:t>Six Thinking Hats </a:t>
            </a:r>
            <a:r>
              <a:rPr lang="en-US" dirty="0" smtClean="0"/>
              <a:t>(Eliminate Idea Killers or Adverse Thinking.)</a:t>
            </a:r>
          </a:p>
          <a:p>
            <a:pPr marL="457200" lvl="0" indent="-457200">
              <a:buFont typeface="+mj-lt"/>
              <a:buAutoNum type="arabicPeriod"/>
            </a:pPr>
            <a:r>
              <a:rPr lang="en-US" dirty="0" smtClean="0"/>
              <a:t>Decision Style Profile</a:t>
            </a:r>
          </a:p>
          <a:p>
            <a:pPr marL="457200" lvl="0" indent="-457200">
              <a:buFont typeface="+mj-lt"/>
              <a:buAutoNum type="arabicPeriod"/>
            </a:pPr>
            <a:endParaRPr lang="en-US" dirty="0"/>
          </a:p>
          <a:p>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3266704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0000"/>
                </a:solidFill>
              </a:rPr>
              <a:t>Logic Model</a:t>
            </a:r>
            <a:endParaRPr lang="en-US" dirty="0">
              <a:solidFill>
                <a:srgbClr val="990000"/>
              </a:solidFill>
            </a:endParaRPr>
          </a:p>
        </p:txBody>
      </p:sp>
      <p:sp>
        <p:nvSpPr>
          <p:cNvPr id="3" name="Content Placeholder 2"/>
          <p:cNvSpPr>
            <a:spLocks noGrp="1"/>
          </p:cNvSpPr>
          <p:nvPr>
            <p:ph idx="1"/>
          </p:nvPr>
        </p:nvSpPr>
        <p:spPr/>
        <p:txBody>
          <a:bodyPr>
            <a:normAutofit/>
          </a:bodyPr>
          <a:lstStyle/>
          <a:p>
            <a:r>
              <a:rPr lang="en-US" dirty="0" smtClean="0"/>
              <a:t>A </a:t>
            </a:r>
            <a:r>
              <a:rPr lang="en-US" b="1" dirty="0" smtClean="0"/>
              <a:t>logic model</a:t>
            </a:r>
            <a:r>
              <a:rPr lang="en-US" dirty="0" smtClean="0"/>
              <a:t> or program matrix is a tool to evaluate the effectiveness of a program. </a:t>
            </a:r>
          </a:p>
          <a:p>
            <a:r>
              <a:rPr lang="en-US" dirty="0" smtClean="0"/>
              <a:t>A graphical depiction of the logical relationships between the resources, activities, outputs and outcomes of a program.</a:t>
            </a:r>
            <a:r>
              <a:rPr lang="en-US" baseline="30000" dirty="0" smtClean="0"/>
              <a:t> </a:t>
            </a:r>
          </a:p>
          <a:p>
            <a:r>
              <a:rPr lang="en-US" dirty="0" smtClean="0"/>
              <a:t>A logic model is to assess the "if-then" (causal) relationships between the elements of the program; if the resources are available for a program, then the activities can be implemented, if the activities are implemented successfully then certain outputs and outcomes can be expected. </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176814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a:t>
            </a:r>
            <a:r>
              <a:rPr lang="en-US" dirty="0" smtClean="0"/>
              <a:t>Model: </a:t>
            </a:r>
            <a:r>
              <a:rPr lang="en-US" dirty="0"/>
              <a:t>5 </a:t>
            </a:r>
            <a:r>
              <a:rPr lang="en-US" dirty="0" smtClean="0"/>
              <a:t>Core </a:t>
            </a:r>
            <a:r>
              <a:rPr lang="en-US" dirty="0"/>
              <a:t>C</a:t>
            </a:r>
            <a:r>
              <a:rPr lang="en-US" dirty="0" smtClean="0"/>
              <a:t>omponents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It displays the sequence of actions that describe what the program is and will do – how investments link to results. </a:t>
            </a:r>
          </a:p>
          <a:p>
            <a:pPr marL="0" indent="0">
              <a:buNone/>
            </a:pPr>
            <a:r>
              <a:rPr lang="en-US" dirty="0" smtClean="0">
                <a:solidFill>
                  <a:srgbClr val="0000FF"/>
                </a:solidFill>
              </a:rPr>
              <a:t>INPUTS</a:t>
            </a:r>
            <a:r>
              <a:rPr lang="en-US" dirty="0">
                <a:solidFill>
                  <a:srgbClr val="0000FF"/>
                </a:solidFill>
              </a:rPr>
              <a:t>: </a:t>
            </a:r>
            <a:r>
              <a:rPr lang="en-US" dirty="0"/>
              <a:t>resources, contributions, investments that go into the program</a:t>
            </a:r>
          </a:p>
          <a:p>
            <a:pPr marL="0" lvl="0" indent="0">
              <a:buNone/>
            </a:pPr>
            <a:r>
              <a:rPr lang="en-US" dirty="0">
                <a:solidFill>
                  <a:srgbClr val="0000FF"/>
                </a:solidFill>
              </a:rPr>
              <a:t>OUTPUTS</a:t>
            </a:r>
            <a:r>
              <a:rPr lang="en-US" dirty="0"/>
              <a:t>: activities, services, events and products that reach people who participate or who are targeted</a:t>
            </a:r>
          </a:p>
          <a:p>
            <a:pPr marL="0" lvl="0" indent="0">
              <a:buNone/>
            </a:pPr>
            <a:r>
              <a:rPr lang="en-US" dirty="0">
                <a:solidFill>
                  <a:srgbClr val="0000FF"/>
                </a:solidFill>
              </a:rPr>
              <a:t>OUTCOMES</a:t>
            </a:r>
            <a:r>
              <a:rPr lang="en-US" dirty="0"/>
              <a:t>: results or changes for individuals, groups, communities, organizations, communities, or systems</a:t>
            </a:r>
          </a:p>
          <a:p>
            <a:pPr marL="0" lvl="0" indent="0">
              <a:buNone/>
            </a:pPr>
            <a:r>
              <a:rPr lang="en-US" dirty="0" smtClean="0">
                <a:solidFill>
                  <a:srgbClr val="0000FF"/>
                </a:solidFill>
              </a:rPr>
              <a:t>ASSUPTIONS</a:t>
            </a:r>
            <a:r>
              <a:rPr lang="en-US" dirty="0" smtClean="0"/>
              <a:t>: </a:t>
            </a:r>
            <a:r>
              <a:rPr lang="en-US" dirty="0"/>
              <a:t>the beliefs we have about the program, the people involved, and the context and the way we think the program will work</a:t>
            </a:r>
          </a:p>
          <a:p>
            <a:pPr marL="0" lvl="0" indent="0">
              <a:buNone/>
            </a:pPr>
            <a:r>
              <a:rPr lang="en-US" dirty="0" smtClean="0">
                <a:solidFill>
                  <a:srgbClr val="0000FF"/>
                </a:solidFill>
              </a:rPr>
              <a:t>EXTERNAL FACTORS</a:t>
            </a:r>
            <a:r>
              <a:rPr lang="en-US" dirty="0" smtClean="0"/>
              <a:t>: </a:t>
            </a:r>
            <a:r>
              <a:rPr lang="en-US" dirty="0"/>
              <a:t>the environment in which the program exists includes a variety of external factors that interact with and influence the program action</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877332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53536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43600"/>
            <a:ext cx="382905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451898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8733" y="152400"/>
            <a:ext cx="7793037" cy="1143000"/>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solidFill>
                  <a:schemeClr val="accent1"/>
                </a:solidFill>
              </a:rPr>
              <a:t>Program Action: </a:t>
            </a:r>
            <a:r>
              <a:rPr lang="en-US" sz="3600" i="1" dirty="0">
                <a:solidFill>
                  <a:schemeClr val="accent1"/>
                </a:solidFill>
              </a:rPr>
              <a:t>Logic Model</a:t>
            </a:r>
          </a:p>
        </p:txBody>
      </p:sp>
      <p:sp>
        <p:nvSpPr>
          <p:cNvPr id="97283" name="Rectangle 3"/>
          <p:cNvSpPr>
            <a:spLocks noChangeArrowheads="1"/>
          </p:cNvSpPr>
          <p:nvPr/>
        </p:nvSpPr>
        <p:spPr bwMode="auto">
          <a:xfrm>
            <a:off x="228600" y="3444875"/>
            <a:ext cx="13716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Identify </a:t>
            </a:r>
          </a:p>
          <a:p>
            <a:pPr algn="ctr" eaLnBrk="1" hangingPunct="1"/>
            <a:r>
              <a:rPr lang="en-US" sz="2000">
                <a:latin typeface="Tahoma" pitchFamily="-1" charset="0"/>
              </a:rPr>
              <a:t>Problem </a:t>
            </a:r>
          </a:p>
          <a:p>
            <a:pPr algn="ctr" eaLnBrk="1" hangingPunct="1"/>
            <a:r>
              <a:rPr lang="en-US" sz="2000">
                <a:latin typeface="Tahoma" pitchFamily="-1" charset="0"/>
              </a:rPr>
              <a:t>or Need</a:t>
            </a:r>
          </a:p>
        </p:txBody>
      </p:sp>
      <p:sp>
        <p:nvSpPr>
          <p:cNvPr id="97284" name="Rectangle 4"/>
          <p:cNvSpPr>
            <a:spLocks noChangeArrowheads="1"/>
          </p:cNvSpPr>
          <p:nvPr/>
        </p:nvSpPr>
        <p:spPr bwMode="auto">
          <a:xfrm>
            <a:off x="19050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Invest</a:t>
            </a:r>
          </a:p>
          <a:p>
            <a:pPr algn="ctr" eaLnBrk="1" hangingPunct="1"/>
            <a:r>
              <a:rPr lang="en-US" sz="2000">
                <a:latin typeface="Tahoma" pitchFamily="-1" charset="0"/>
              </a:rPr>
              <a:t>Staff, </a:t>
            </a:r>
          </a:p>
          <a:p>
            <a:pPr algn="ctr" eaLnBrk="1" hangingPunct="1"/>
            <a:r>
              <a:rPr lang="en-US" sz="2000">
                <a:latin typeface="Tahoma" pitchFamily="-1" charset="0"/>
              </a:rPr>
              <a:t>Volunteers, </a:t>
            </a:r>
          </a:p>
          <a:p>
            <a:pPr algn="ctr" eaLnBrk="1" hangingPunct="1"/>
            <a:r>
              <a:rPr lang="en-US" sz="2000">
                <a:latin typeface="Tahoma" pitchFamily="-1" charset="0"/>
              </a:rPr>
              <a:t>Money, </a:t>
            </a:r>
          </a:p>
          <a:p>
            <a:pPr algn="ctr" eaLnBrk="1" hangingPunct="1"/>
            <a:r>
              <a:rPr lang="en-US" sz="2000">
                <a:latin typeface="Tahoma" pitchFamily="-1" charset="0"/>
              </a:rPr>
              <a:t>Materials</a:t>
            </a:r>
          </a:p>
        </p:txBody>
      </p:sp>
      <p:sp>
        <p:nvSpPr>
          <p:cNvPr id="97285" name="Rectangle 5"/>
          <p:cNvSpPr>
            <a:spLocks noChangeArrowheads="1"/>
          </p:cNvSpPr>
          <p:nvPr/>
        </p:nvSpPr>
        <p:spPr bwMode="auto">
          <a:xfrm>
            <a:off x="36576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2000">
              <a:latin typeface="Tahoma" pitchFamily="-1" charset="0"/>
            </a:endParaRPr>
          </a:p>
          <a:p>
            <a:pPr algn="ctr" eaLnBrk="1" hangingPunct="1"/>
            <a:r>
              <a:rPr lang="en-US" sz="2000">
                <a:latin typeface="Tahoma" pitchFamily="-1" charset="0"/>
              </a:rPr>
              <a:t>Deliver</a:t>
            </a:r>
          </a:p>
          <a:p>
            <a:pPr algn="ctr" eaLnBrk="1" hangingPunct="1"/>
            <a:r>
              <a:rPr lang="en-US" sz="2000">
                <a:latin typeface="Tahoma" pitchFamily="-1" charset="0"/>
              </a:rPr>
              <a:t>Products </a:t>
            </a:r>
          </a:p>
          <a:p>
            <a:pPr algn="ctr" eaLnBrk="1" hangingPunct="1"/>
            <a:r>
              <a:rPr lang="en-US" sz="2000">
                <a:latin typeface="Tahoma" pitchFamily="-1" charset="0"/>
              </a:rPr>
              <a:t>or </a:t>
            </a:r>
          </a:p>
          <a:p>
            <a:pPr algn="ctr" eaLnBrk="1" hangingPunct="1"/>
            <a:r>
              <a:rPr lang="en-US" sz="2000">
                <a:latin typeface="Tahoma" pitchFamily="-1" charset="0"/>
              </a:rPr>
              <a:t>Services </a:t>
            </a:r>
          </a:p>
          <a:p>
            <a:pPr algn="ctr" eaLnBrk="1" hangingPunct="1"/>
            <a:endParaRPr lang="en-US" sz="2000">
              <a:latin typeface="Tahoma" pitchFamily="-1" charset="0"/>
            </a:endParaRPr>
          </a:p>
        </p:txBody>
      </p:sp>
      <p:sp>
        <p:nvSpPr>
          <p:cNvPr id="97286" name="Rectangle 6"/>
          <p:cNvSpPr>
            <a:spLocks noChangeArrowheads="1"/>
          </p:cNvSpPr>
          <p:nvPr/>
        </p:nvSpPr>
        <p:spPr bwMode="auto">
          <a:xfrm>
            <a:off x="5638800" y="3444875"/>
            <a:ext cx="16002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800">
              <a:latin typeface="Tahoma" pitchFamily="-1" charset="0"/>
            </a:endParaRPr>
          </a:p>
          <a:p>
            <a:pPr algn="ctr" eaLnBrk="1" hangingPunct="1"/>
            <a:r>
              <a:rPr lang="en-US" sz="2000">
                <a:latin typeface="Tahoma" pitchFamily="-1" charset="0"/>
              </a:rPr>
              <a:t>Change in</a:t>
            </a:r>
          </a:p>
          <a:p>
            <a:pPr algn="ctr" eaLnBrk="1" hangingPunct="1"/>
            <a:r>
              <a:rPr lang="en-US" sz="2000">
                <a:latin typeface="Tahoma" pitchFamily="-1" charset="0"/>
              </a:rPr>
              <a:t>Program </a:t>
            </a:r>
          </a:p>
          <a:p>
            <a:pPr algn="ctr" eaLnBrk="1" hangingPunct="1"/>
            <a:r>
              <a:rPr lang="en-US" sz="2000">
                <a:latin typeface="Tahoma" pitchFamily="-1" charset="0"/>
              </a:rPr>
              <a:t>Participants</a:t>
            </a:r>
          </a:p>
          <a:p>
            <a:pPr algn="ctr" eaLnBrk="1" hangingPunct="1"/>
            <a:endParaRPr lang="en-US" sz="2000">
              <a:latin typeface="Tahoma" pitchFamily="-1" charset="0"/>
            </a:endParaRPr>
          </a:p>
        </p:txBody>
      </p:sp>
      <p:sp>
        <p:nvSpPr>
          <p:cNvPr id="97287" name="Rectangle 7"/>
          <p:cNvSpPr>
            <a:spLocks noChangeArrowheads="1"/>
          </p:cNvSpPr>
          <p:nvPr/>
        </p:nvSpPr>
        <p:spPr bwMode="auto">
          <a:xfrm>
            <a:off x="75438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Change to </a:t>
            </a:r>
          </a:p>
          <a:p>
            <a:pPr algn="ctr" eaLnBrk="1" hangingPunct="1"/>
            <a:r>
              <a:rPr lang="en-US" sz="2000">
                <a:latin typeface="Tahoma" pitchFamily="-1" charset="0"/>
              </a:rPr>
              <a:t>P</a:t>
            </a:r>
            <a:r>
              <a:rPr lang="en-US" sz="2000"/>
              <a:t>opulation </a:t>
            </a:r>
          </a:p>
          <a:p>
            <a:pPr algn="ctr"/>
            <a:r>
              <a:rPr lang="en-US" sz="2000"/>
              <a:t>or Area</a:t>
            </a:r>
          </a:p>
          <a:p>
            <a:pPr algn="ctr"/>
            <a:endParaRPr lang="en-US" sz="2000" b="1">
              <a:latin typeface="Tahoma" pitchFamily="-1" charset="0"/>
            </a:endParaRPr>
          </a:p>
        </p:txBody>
      </p:sp>
      <p:sp>
        <p:nvSpPr>
          <p:cNvPr id="97290" name="Text Box 10"/>
          <p:cNvSpPr txBox="1">
            <a:spLocks noChangeArrowheads="1"/>
          </p:cNvSpPr>
          <p:nvPr/>
        </p:nvSpPr>
        <p:spPr bwMode="auto">
          <a:xfrm>
            <a:off x="2133600" y="2819400"/>
            <a:ext cx="10445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Inputs</a:t>
            </a:r>
          </a:p>
        </p:txBody>
      </p:sp>
      <p:sp>
        <p:nvSpPr>
          <p:cNvPr id="97291" name="Text Box 11"/>
          <p:cNvSpPr txBox="1">
            <a:spLocks noChangeArrowheads="1"/>
          </p:cNvSpPr>
          <p:nvPr/>
        </p:nvSpPr>
        <p:spPr bwMode="auto">
          <a:xfrm>
            <a:off x="3733800" y="2514600"/>
            <a:ext cx="1524000" cy="822325"/>
          </a:xfrm>
          <a:prstGeom prst="rect">
            <a:avLst/>
          </a:prstGeom>
          <a:noFill/>
          <a:ln w="9525">
            <a:noFill/>
            <a:miter lim="800000"/>
            <a:headEnd/>
            <a:tailEnd/>
          </a:ln>
          <a:effectLst/>
        </p:spPr>
        <p:txBody>
          <a:bodyPr>
            <a:prstTxWarp prst="textNoShape">
              <a:avLst/>
            </a:prstTxWarp>
            <a:spAutoFit/>
          </a:bodyPr>
          <a:lstStyle/>
          <a:p>
            <a:pPr eaLnBrk="1" hangingPunct="1"/>
            <a:r>
              <a:rPr lang="en-US" sz="2400">
                <a:latin typeface="Tahoma" pitchFamily="-1" charset="0"/>
              </a:rPr>
              <a:t>Activities/ Outputs</a:t>
            </a:r>
          </a:p>
        </p:txBody>
      </p:sp>
      <p:sp>
        <p:nvSpPr>
          <p:cNvPr id="97292" name="Text Box 12"/>
          <p:cNvSpPr txBox="1">
            <a:spLocks noChangeArrowheads="1"/>
          </p:cNvSpPr>
          <p:nvPr/>
        </p:nvSpPr>
        <p:spPr bwMode="auto">
          <a:xfrm>
            <a:off x="5562600" y="2057400"/>
            <a:ext cx="3276600" cy="466725"/>
          </a:xfrm>
          <a:prstGeom prst="rect">
            <a:avLst/>
          </a:prstGeom>
          <a:solidFill>
            <a:srgbClr val="FFFF99"/>
          </a:solidFill>
          <a:ln w="9525">
            <a:solidFill>
              <a:schemeClr val="tx1"/>
            </a:solidFill>
            <a:miter lim="800000"/>
            <a:headEnd/>
            <a:tailEnd/>
          </a:ln>
          <a:effectLst/>
        </p:spPr>
        <p:txBody>
          <a:bodyPr>
            <a:prstTxWarp prst="textNoShape">
              <a:avLst/>
            </a:prstTxWarp>
            <a:spAutoFit/>
          </a:bodyPr>
          <a:lstStyle/>
          <a:p>
            <a:pPr algn="ctr" eaLnBrk="1" hangingPunct="1"/>
            <a:r>
              <a:rPr lang="en-US" sz="2400">
                <a:latin typeface="Tahoma" pitchFamily="-1" charset="0"/>
              </a:rPr>
              <a:t>Outcomes</a:t>
            </a:r>
          </a:p>
        </p:txBody>
      </p:sp>
      <p:sp>
        <p:nvSpPr>
          <p:cNvPr id="97293" name="Text Box 13"/>
          <p:cNvSpPr txBox="1">
            <a:spLocks noChangeArrowheads="1"/>
          </p:cNvSpPr>
          <p:nvPr/>
        </p:nvSpPr>
        <p:spPr bwMode="auto">
          <a:xfrm>
            <a:off x="7772400" y="2895600"/>
            <a:ext cx="10810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a:latin typeface="Tahoma" pitchFamily="-1" charset="0"/>
              </a:rPr>
              <a:t>Impacts</a:t>
            </a:r>
          </a:p>
        </p:txBody>
      </p:sp>
      <p:sp>
        <p:nvSpPr>
          <p:cNvPr id="97301" name="Text Box 21"/>
          <p:cNvSpPr txBox="1">
            <a:spLocks noChangeArrowheads="1"/>
          </p:cNvSpPr>
          <p:nvPr/>
        </p:nvSpPr>
        <p:spPr bwMode="auto">
          <a:xfrm>
            <a:off x="152400" y="2819400"/>
            <a:ext cx="13620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Situation</a:t>
            </a:r>
          </a:p>
        </p:txBody>
      </p:sp>
      <p:sp>
        <p:nvSpPr>
          <p:cNvPr id="97302" name="Text Box 22"/>
          <p:cNvSpPr txBox="1">
            <a:spLocks noChangeArrowheads="1"/>
          </p:cNvSpPr>
          <p:nvPr/>
        </p:nvSpPr>
        <p:spPr bwMode="auto">
          <a:xfrm>
            <a:off x="5715000" y="2743200"/>
            <a:ext cx="1524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Tahoma" pitchFamily="-1" charset="0"/>
              </a:rPr>
              <a:t>Knowledge &amp; Behavior</a:t>
            </a:r>
          </a:p>
        </p:txBody>
      </p:sp>
      <p:sp>
        <p:nvSpPr>
          <p:cNvPr id="97303" name="AutoShape 23"/>
          <p:cNvSpPr>
            <a:spLocks noChangeArrowheads="1"/>
          </p:cNvSpPr>
          <p:nvPr/>
        </p:nvSpPr>
        <p:spPr bwMode="auto">
          <a:xfrm>
            <a:off x="15240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4" name="AutoShape 24"/>
          <p:cNvSpPr>
            <a:spLocks noChangeArrowheads="1"/>
          </p:cNvSpPr>
          <p:nvPr/>
        </p:nvSpPr>
        <p:spPr bwMode="auto">
          <a:xfrm>
            <a:off x="3200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5" name="AutoShape 25"/>
          <p:cNvSpPr>
            <a:spLocks noChangeArrowheads="1"/>
          </p:cNvSpPr>
          <p:nvPr/>
        </p:nvSpPr>
        <p:spPr bwMode="auto">
          <a:xfrm>
            <a:off x="5105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6" name="AutoShape 26"/>
          <p:cNvSpPr>
            <a:spLocks noChangeArrowheads="1"/>
          </p:cNvSpPr>
          <p:nvPr/>
        </p:nvSpPr>
        <p:spPr bwMode="auto">
          <a:xfrm>
            <a:off x="71628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331397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1" charset="-128"/>
              </a:rPr>
              <a:t>“Idea Killers”</a:t>
            </a:r>
          </a:p>
        </p:txBody>
      </p:sp>
      <p:sp>
        <p:nvSpPr>
          <p:cNvPr id="58371" name="Rectangle 3"/>
          <p:cNvSpPr>
            <a:spLocks noGrp="1" noChangeArrowheads="1"/>
          </p:cNvSpPr>
          <p:nvPr>
            <p:ph idx="1"/>
          </p:nvPr>
        </p:nvSpPr>
        <p:spPr>
          <a:xfrm>
            <a:off x="2171700" y="1981200"/>
            <a:ext cx="4800600" cy="4114800"/>
          </a:xfrm>
        </p:spPr>
        <p:txBody>
          <a:bodyPr/>
          <a:lstStyle/>
          <a:p>
            <a:pPr algn="ctr">
              <a:buFontTx/>
              <a:buNone/>
            </a:pPr>
            <a:r>
              <a:rPr lang="en-US" dirty="0" smtClean="0">
                <a:ea typeface="ＭＳ Ｐゴシック" pitchFamily="-1" charset="-128"/>
              </a:rPr>
              <a:t>Good idea, but it’s the same as…</a:t>
            </a:r>
          </a:p>
          <a:p>
            <a:pPr algn="ctr">
              <a:buFontTx/>
              <a:buNone/>
            </a:pPr>
            <a:r>
              <a:rPr lang="en-US" dirty="0" smtClean="0">
                <a:ea typeface="ＭＳ Ｐゴシック" pitchFamily="-1" charset="-128"/>
              </a:rPr>
              <a:t>We tried that before.</a:t>
            </a:r>
          </a:p>
          <a:p>
            <a:pPr algn="ctr">
              <a:buFontTx/>
              <a:buNone/>
            </a:pPr>
            <a:r>
              <a:rPr lang="en-US" dirty="0" smtClean="0">
                <a:ea typeface="ＭＳ Ｐゴシック" pitchFamily="-1" charset="-128"/>
              </a:rPr>
              <a:t>That’s not how we do it here.</a:t>
            </a:r>
          </a:p>
          <a:p>
            <a:pPr algn="ctr">
              <a:buFontTx/>
              <a:buNone/>
            </a:pPr>
            <a:r>
              <a:rPr lang="en-US" dirty="0" smtClean="0">
                <a:ea typeface="ＭＳ Ｐゴシック" pitchFamily="-1" charset="-128"/>
              </a:rPr>
              <a:t>Who will pay for that?</a:t>
            </a:r>
          </a:p>
          <a:p>
            <a:pPr algn="ctr">
              <a:buFontTx/>
              <a:buNone/>
            </a:pPr>
            <a:r>
              <a:rPr lang="en-US" dirty="0" smtClean="0">
                <a:ea typeface="ＭＳ Ｐゴシック" pitchFamily="-1" charset="-128"/>
              </a:rPr>
              <a:t>Management will never go for it.</a:t>
            </a:r>
          </a:p>
          <a:p>
            <a:pPr algn="ctr">
              <a:buFontTx/>
              <a:buNone/>
            </a:pPr>
            <a:endParaRPr lang="en-US" dirty="0">
              <a:ea typeface="ＭＳ Ｐゴシック" pitchFamily="-1" charset="-128"/>
            </a:endParaRPr>
          </a:p>
          <a:p>
            <a:pPr>
              <a:buFontTx/>
              <a:buNone/>
            </a:pPr>
            <a:r>
              <a:rPr lang="en-US" dirty="0" smtClean="0">
                <a:ea typeface="ＭＳ Ｐゴシック" pitchFamily="-1" charset="-128"/>
              </a:rPr>
              <a:t>Solution: Six Thinking Hats</a:t>
            </a:r>
          </a:p>
          <a:p>
            <a:pPr>
              <a:buFontTx/>
              <a:buNone/>
            </a:pPr>
            <a:endParaRPr lang="en-US" dirty="0" smtClean="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219967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64639" y="6459786"/>
            <a:ext cx="3617103" cy="365125"/>
          </a:xfrm>
        </p:spPr>
        <p:txBody>
          <a:bodyPr/>
          <a:lstStyle/>
          <a:p>
            <a:r>
              <a:rPr lang="en-US" dirty="0" smtClean="0"/>
              <a:t>www.noloconsulting.com</a:t>
            </a:r>
            <a:endParaRPr lang="en-US" dirty="0"/>
          </a:p>
        </p:txBody>
      </p:sp>
      <p:sp>
        <p:nvSpPr>
          <p:cNvPr id="43010" name="Rectangle 2"/>
          <p:cNvSpPr>
            <a:spLocks noGrp="1" noChangeArrowheads="1"/>
          </p:cNvSpPr>
          <p:nvPr>
            <p:ph type="title" idx="4294967295"/>
          </p:nvPr>
        </p:nvSpPr>
        <p:spPr>
          <a:xfrm>
            <a:off x="674628" y="185738"/>
            <a:ext cx="7053263" cy="806450"/>
          </a:xfrm>
        </p:spPr>
        <p:txBody>
          <a:bodyPr>
            <a:normAutofit/>
          </a:bodyPr>
          <a:lstStyle/>
          <a:p>
            <a:pPr>
              <a:defRPr/>
            </a:pPr>
            <a:r>
              <a:rPr lang="en-US" sz="4000" dirty="0">
                <a:solidFill>
                  <a:schemeClr val="tx1"/>
                </a:solidFill>
              </a:rPr>
              <a:t>Six Thinking </a:t>
            </a:r>
            <a:r>
              <a:rPr lang="en-US" sz="4000" dirty="0" smtClean="0">
                <a:solidFill>
                  <a:schemeClr val="tx1"/>
                </a:solidFill>
              </a:rPr>
              <a:t>Hats</a:t>
            </a:r>
            <a:endParaRPr lang="en-US" sz="2000" dirty="0"/>
          </a:p>
        </p:txBody>
      </p:sp>
      <p:sp>
        <p:nvSpPr>
          <p:cNvPr id="43011" name="Rectangle 3"/>
          <p:cNvSpPr>
            <a:spLocks noGrp="1" noChangeArrowheads="1"/>
          </p:cNvSpPr>
          <p:nvPr>
            <p:ph idx="4294967295"/>
          </p:nvPr>
        </p:nvSpPr>
        <p:spPr>
          <a:xfrm>
            <a:off x="2129708" y="1183710"/>
            <a:ext cx="4791075" cy="4495800"/>
          </a:xfrm>
        </p:spPr>
        <p:txBody>
          <a:bodyPr/>
          <a:lstStyle/>
          <a:p>
            <a:pPr algn="ctr">
              <a:buFontTx/>
              <a:buNone/>
            </a:pPr>
            <a:r>
              <a:rPr lang="en-US" dirty="0" smtClean="0">
                <a:ea typeface="ＭＳ Ｐゴシック" pitchFamily="-1" charset="-128"/>
              </a:rPr>
              <a:t>Adversarial Thinking</a:t>
            </a:r>
          </a:p>
          <a:p>
            <a:pPr algn="ctr">
              <a:buFontTx/>
              <a:buNone/>
            </a:pPr>
            <a:r>
              <a:rPr lang="en-US" dirty="0" smtClean="0">
                <a:ea typeface="ＭＳ Ｐゴシック" pitchFamily="-1" charset="-128"/>
              </a:rPr>
              <a:t>A            B</a:t>
            </a: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Parallel Thinking</a:t>
            </a:r>
          </a:p>
          <a:p>
            <a:pPr algn="ctr">
              <a:buFontTx/>
              <a:buNone/>
            </a:pPr>
            <a:r>
              <a:rPr lang="en-US" dirty="0" smtClean="0">
                <a:ea typeface="ＭＳ Ｐゴシック" pitchFamily="-1" charset="-128"/>
              </a:rPr>
              <a:t>A</a:t>
            </a: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B</a:t>
            </a:r>
          </a:p>
        </p:txBody>
      </p:sp>
      <p:sp>
        <p:nvSpPr>
          <p:cNvPr id="43012" name="AutoShape 5"/>
          <p:cNvSpPr>
            <a:spLocks noChangeArrowheads="1"/>
          </p:cNvSpPr>
          <p:nvPr/>
        </p:nvSpPr>
        <p:spPr bwMode="auto">
          <a:xfrm>
            <a:off x="2914650" y="2296560"/>
            <a:ext cx="1600200" cy="609600"/>
          </a:xfrm>
          <a:prstGeom prst="rightArrow">
            <a:avLst>
              <a:gd name="adj1" fmla="val 50000"/>
              <a:gd name="adj2" fmla="val 87500"/>
            </a:avLst>
          </a:prstGeom>
          <a:solidFill>
            <a:srgbClr val="FC7690"/>
          </a:solidFill>
          <a:ln w="9525">
            <a:solidFill>
              <a:schemeClr val="tx1"/>
            </a:solidFill>
            <a:miter lim="800000"/>
            <a:headEnd/>
            <a:tailEnd/>
          </a:ln>
        </p:spPr>
        <p:txBody>
          <a:bodyPr wrap="none" anchor="ctr"/>
          <a:lstStyle/>
          <a:p>
            <a:endParaRPr lang="en-US" dirty="0"/>
          </a:p>
        </p:txBody>
      </p:sp>
      <p:sp>
        <p:nvSpPr>
          <p:cNvPr id="43013" name="AutoShape 6"/>
          <p:cNvSpPr>
            <a:spLocks noChangeArrowheads="1"/>
          </p:cNvSpPr>
          <p:nvPr/>
        </p:nvSpPr>
        <p:spPr bwMode="auto">
          <a:xfrm rot="10800000">
            <a:off x="4629150" y="2296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4" name="AutoShape 8"/>
          <p:cNvSpPr>
            <a:spLocks noChangeArrowheads="1"/>
          </p:cNvSpPr>
          <p:nvPr/>
        </p:nvSpPr>
        <p:spPr bwMode="auto">
          <a:xfrm>
            <a:off x="3543300" y="4201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5" name="AutoShape 9"/>
          <p:cNvSpPr>
            <a:spLocks noChangeArrowheads="1"/>
          </p:cNvSpPr>
          <p:nvPr/>
        </p:nvSpPr>
        <p:spPr bwMode="auto">
          <a:xfrm>
            <a:off x="3543300" y="51921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6" name="Rectangle 10"/>
          <p:cNvSpPr>
            <a:spLocks noChangeArrowheads="1"/>
          </p:cNvSpPr>
          <p:nvPr/>
        </p:nvSpPr>
        <p:spPr bwMode="auto">
          <a:xfrm>
            <a:off x="2000250" y="1153560"/>
            <a:ext cx="5143500" cy="1905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3017" name="Rectangle 11"/>
          <p:cNvSpPr>
            <a:spLocks noChangeArrowheads="1"/>
          </p:cNvSpPr>
          <p:nvPr/>
        </p:nvSpPr>
        <p:spPr bwMode="auto">
          <a:xfrm>
            <a:off x="2000250" y="3210960"/>
            <a:ext cx="5143500" cy="2819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pic>
        <p:nvPicPr>
          <p:cNvPr id="11" name="Picture 10"/>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584028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2960" y="141074"/>
            <a:ext cx="7543800" cy="1450757"/>
          </a:xfrm>
        </p:spPr>
        <p:txBody>
          <a:bodyPr>
            <a:normAutofit/>
          </a:bodyPr>
          <a:lstStyle/>
          <a:p>
            <a:pPr>
              <a:defRPr/>
            </a:pPr>
            <a:r>
              <a:rPr lang="en-US" sz="4000" dirty="0">
                <a:solidFill>
                  <a:schemeClr val="tx1"/>
                </a:solidFill>
              </a:rPr>
              <a:t>Six Thinking Hats</a:t>
            </a:r>
            <a:r>
              <a:rPr lang="en-US" sz="4000" dirty="0"/>
              <a:t/>
            </a:r>
            <a:br>
              <a:rPr lang="en-US" sz="4000" dirty="0"/>
            </a:br>
            <a:endParaRPr lang="en-US" sz="2400" dirty="0">
              <a:latin typeface="Comic Sans MS" pitchFamily="-1" charset="0"/>
            </a:endParaRPr>
          </a:p>
        </p:txBody>
      </p:sp>
      <p:sp>
        <p:nvSpPr>
          <p:cNvPr id="39939" name="Rectangle 3"/>
          <p:cNvSpPr>
            <a:spLocks noGrp="1" noChangeArrowheads="1"/>
          </p:cNvSpPr>
          <p:nvPr>
            <p:ph idx="1"/>
          </p:nvPr>
        </p:nvSpPr>
        <p:spPr>
          <a:xfrm>
            <a:off x="1069255" y="1735821"/>
            <a:ext cx="7117451" cy="4525963"/>
          </a:xfrm>
        </p:spPr>
        <p:txBody>
          <a:bodyPr>
            <a:normAutofit/>
          </a:bodyPr>
          <a:lstStyle/>
          <a:p>
            <a:r>
              <a:rPr lang="en-US" dirty="0" smtClean="0">
                <a:ea typeface="ＭＳ Ｐゴシック" pitchFamily="-1" charset="-128"/>
              </a:rPr>
              <a:t>Confusion is the biggest enemy of good thinking</a:t>
            </a:r>
          </a:p>
          <a:p>
            <a:r>
              <a:rPr lang="en-US" sz="2000" dirty="0" smtClean="0">
                <a:ea typeface="ＭＳ Ｐゴシック" pitchFamily="-1" charset="-128"/>
              </a:rPr>
              <a:t>We try to do too many things at a time</a:t>
            </a:r>
          </a:p>
          <a:p>
            <a:pPr lvl="2"/>
            <a:r>
              <a:rPr lang="en-US" sz="2000" dirty="0">
                <a:ea typeface="ＭＳ Ｐゴシック" pitchFamily="-1" charset="-128"/>
              </a:rPr>
              <a:t>Juggling with six balls at a time is rather difficult</a:t>
            </a:r>
          </a:p>
          <a:p>
            <a:pPr lvl="2"/>
            <a:r>
              <a:rPr lang="en-US" sz="2000" dirty="0">
                <a:ea typeface="ＭＳ Ｐゴシック" pitchFamily="-1" charset="-128"/>
              </a:rPr>
              <a:t>Tossing up one ball at a time is much </a:t>
            </a:r>
            <a:r>
              <a:rPr lang="en-US" sz="2000" dirty="0" smtClean="0">
                <a:ea typeface="ＭＳ Ｐゴシック" pitchFamily="-1" charset="-128"/>
              </a:rPr>
              <a:t>easier</a:t>
            </a:r>
          </a:p>
          <a:p>
            <a:pPr lvl="2"/>
            <a:r>
              <a:rPr lang="en-US" sz="2000" dirty="0" smtClean="0">
                <a:ea typeface="ＭＳ Ｐゴシック" pitchFamily="-1" charset="-128"/>
              </a:rPr>
              <a:t>Six </a:t>
            </a:r>
            <a:r>
              <a:rPr lang="en-US" sz="2000" dirty="0">
                <a:ea typeface="ＭＳ Ｐゴシック" pitchFamily="-1" charset="-128"/>
              </a:rPr>
              <a:t>Hat Thinking  does one thing at a time and in the end the full picture </a:t>
            </a:r>
            <a:r>
              <a:rPr lang="en-US" sz="2000" dirty="0" smtClean="0">
                <a:ea typeface="ＭＳ Ｐゴシック" pitchFamily="-1" charset="-128"/>
              </a:rPr>
              <a:t>emerges</a:t>
            </a:r>
          </a:p>
          <a:p>
            <a:r>
              <a:rPr lang="en-US" dirty="0">
                <a:ea typeface="ＭＳ Ｐゴシック" pitchFamily="-1" charset="-128"/>
              </a:rPr>
              <a:t>Encourages parallel thinking</a:t>
            </a:r>
          </a:p>
          <a:p>
            <a:r>
              <a:rPr lang="en-US" dirty="0" smtClean="0">
                <a:ea typeface="ＭＳ Ｐゴシック" pitchFamily="-1" charset="-128"/>
              </a:rPr>
              <a:t>Explores </a:t>
            </a:r>
            <a:r>
              <a:rPr lang="en-US" dirty="0">
                <a:ea typeface="ＭＳ Ｐゴシック" pitchFamily="-1" charset="-128"/>
              </a:rPr>
              <a:t>a subject more thoroughly</a:t>
            </a:r>
          </a:p>
          <a:p>
            <a:r>
              <a:rPr lang="en-US" dirty="0">
                <a:ea typeface="ＭＳ Ｐゴシック" pitchFamily="-1" charset="-128"/>
              </a:rPr>
              <a:t>Makes specific time and space for creative thinking</a:t>
            </a:r>
          </a:p>
          <a:p>
            <a:r>
              <a:rPr lang="en-US" b="1" dirty="0">
                <a:ea typeface="ＭＳ Ｐゴシック" pitchFamily="-1" charset="-128"/>
              </a:rPr>
              <a:t>Separates ego from </a:t>
            </a:r>
            <a:r>
              <a:rPr lang="en-US" b="1" dirty="0" smtClean="0">
                <a:ea typeface="ＭＳ Ｐゴシック" pitchFamily="-1" charset="-128"/>
              </a:rPr>
              <a:t>performance</a:t>
            </a:r>
            <a:endParaRPr lang="en-US" sz="2000" dirty="0" smtClean="0">
              <a:ea typeface="ＭＳ Ｐゴシック" pitchFamily="-1" charset="-128"/>
            </a:endParaRPr>
          </a:p>
          <a:p>
            <a:pPr lvl="1"/>
            <a:endParaRPr lang="en-US" dirty="0" smtClean="0">
              <a:latin typeface="Comic Sans MS" pitchFamily="-1" charset="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dirty="0"/>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55392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a:xfrm>
            <a:off x="827484" y="1892641"/>
            <a:ext cx="6709906" cy="4195481"/>
          </a:xfrm>
        </p:spPr>
        <p:txBody>
          <a:bodyPr>
            <a:normAutofit/>
          </a:bodyPr>
          <a:lstStyle/>
          <a:p>
            <a:pPr marL="514350" indent="-514350">
              <a:buFont typeface="+mj-lt"/>
              <a:buAutoNum type="arabicPeriod"/>
            </a:pPr>
            <a:r>
              <a:rPr lang="en-US" sz="2400" dirty="0"/>
              <a:t>The </a:t>
            </a:r>
            <a:r>
              <a:rPr lang="en-US" sz="2400" dirty="0" smtClean="0"/>
              <a:t>saying </a:t>
            </a:r>
            <a:r>
              <a:rPr lang="en-US" sz="2400" dirty="0"/>
              <a:t>that HS programs are “data rich” and “information poor,” while ironic, is often true</a:t>
            </a:r>
          </a:p>
          <a:p>
            <a:pPr marL="514350" indent="-514350">
              <a:buFont typeface="+mj-lt"/>
              <a:buAutoNum type="arabicPeriod"/>
            </a:pPr>
            <a:r>
              <a:rPr lang="en-US" sz="2400" dirty="0"/>
              <a:t>Programs need to move </a:t>
            </a:r>
            <a:r>
              <a:rPr lang="en-US" sz="2400" dirty="0" smtClean="0"/>
              <a:t>away </a:t>
            </a:r>
            <a:r>
              <a:rPr lang="en-US" sz="2400" dirty="0"/>
              <a:t>from a unitary focus on data by a single person or division </a:t>
            </a:r>
            <a:endParaRPr lang="en-US" sz="2400" dirty="0" smtClean="0"/>
          </a:p>
          <a:p>
            <a:pPr marL="514350" indent="-514350">
              <a:buFont typeface="+mj-lt"/>
              <a:buAutoNum type="arabicPeriod"/>
            </a:pPr>
            <a:r>
              <a:rPr lang="en-US" sz="2400" dirty="0"/>
              <a:t>A data-driven culture can be achieved regardless of a program’s resources, structure or </a:t>
            </a:r>
            <a:r>
              <a:rPr lang="en-US" sz="2400" dirty="0" smtClean="0"/>
              <a:t>size</a:t>
            </a:r>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7"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spTree>
    <p:extLst>
      <p:ext uri="{BB962C8B-B14F-4D97-AF65-F5344CB8AC3E}">
        <p14:creationId xmlns:p14="http://schemas.microsoft.com/office/powerpoint/2010/main" val="1138291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www.noloconsulting.com</a:t>
            </a:r>
          </a:p>
        </p:txBody>
      </p:sp>
      <p:sp>
        <p:nvSpPr>
          <p:cNvPr id="21506" name="Rectangle 2"/>
          <p:cNvSpPr>
            <a:spLocks noGrp="1" noChangeArrowheads="1"/>
          </p:cNvSpPr>
          <p:nvPr>
            <p:ph type="title" idx="4294967295"/>
          </p:nvPr>
        </p:nvSpPr>
        <p:spPr>
          <a:xfrm>
            <a:off x="1246140" y="152613"/>
            <a:ext cx="7383510" cy="1143000"/>
          </a:xfrm>
        </p:spPr>
        <p:txBody>
          <a:bodyPr/>
          <a:lstStyle/>
          <a:p>
            <a:pPr>
              <a:defRPr/>
            </a:pPr>
            <a:r>
              <a:rPr lang="en-US" sz="4000" dirty="0">
                <a:solidFill>
                  <a:schemeClr val="tx1"/>
                </a:solidFill>
              </a:rPr>
              <a:t>Six Thinking Hats</a:t>
            </a:r>
            <a:endParaRPr lang="en-US" sz="2800" dirty="0">
              <a:latin typeface="Comic Sans MS" pitchFamily="-1" charset="0"/>
              <a:ea typeface="ＭＳ Ｐゴシック" pitchFamily="-1" charset="-128"/>
            </a:endParaRPr>
          </a:p>
        </p:txBody>
      </p:sp>
      <p:sp>
        <p:nvSpPr>
          <p:cNvPr id="61443" name="Rectangle 3"/>
          <p:cNvSpPr>
            <a:spLocks noGrp="1" noChangeArrowheads="1"/>
          </p:cNvSpPr>
          <p:nvPr>
            <p:ph type="body" sz="half" idx="4294967295"/>
          </p:nvPr>
        </p:nvSpPr>
        <p:spPr>
          <a:xfrm>
            <a:off x="2096671" y="1592935"/>
            <a:ext cx="5987714" cy="4525963"/>
          </a:xfrm>
        </p:spPr>
        <p:txBody>
          <a:bodyPr>
            <a:normAutofit fontScale="92500" lnSpcReduction="20000"/>
          </a:bodyPr>
          <a:lstStyle/>
          <a:p>
            <a:pPr>
              <a:lnSpc>
                <a:spcPct val="80000"/>
              </a:lnSpc>
            </a:pPr>
            <a:r>
              <a:rPr lang="en-US" sz="1800" b="1" i="1" u="sng" dirty="0">
                <a:ea typeface="ＭＳ Ｐゴシック" pitchFamily="-1" charset="-128"/>
              </a:rPr>
              <a:t>White Hat:</a:t>
            </a:r>
            <a:r>
              <a:rPr lang="en-US" sz="1800" i="1" dirty="0">
                <a:ea typeface="ＭＳ Ｐゴシック" pitchFamily="-1" charset="-128"/>
              </a:rPr>
              <a:t> </a:t>
            </a:r>
            <a:r>
              <a:rPr lang="en-US" sz="1800" dirty="0">
                <a:ea typeface="ＭＳ Ｐゴシック" pitchFamily="-1" charset="-128"/>
              </a:rPr>
              <a:t>Looks objectively at data and information. Is neutral and concerned with facts and figures</a:t>
            </a:r>
            <a:r>
              <a:rPr lang="en-US" sz="1800" dirty="0" smtClean="0">
                <a:ea typeface="ＭＳ Ｐゴシック" pitchFamily="-1" charset="-128"/>
              </a:rPr>
              <a:t>.</a:t>
            </a:r>
            <a:endParaRPr lang="en-US" sz="1800" dirty="0">
              <a:ea typeface="ＭＳ Ｐゴシック" pitchFamily="-1" charset="-128"/>
            </a:endParaRPr>
          </a:p>
          <a:p>
            <a:pPr>
              <a:lnSpc>
                <a:spcPct val="80000"/>
              </a:lnSpc>
            </a:pPr>
            <a:endParaRPr lang="en-US" sz="1800" dirty="0">
              <a:ea typeface="ＭＳ Ｐゴシック" pitchFamily="-1" charset="-128"/>
            </a:endParaRPr>
          </a:p>
          <a:p>
            <a:pPr>
              <a:lnSpc>
                <a:spcPct val="80000"/>
              </a:lnSpc>
            </a:pPr>
            <a:r>
              <a:rPr lang="en-US" sz="1800" b="1" i="1" u="sng" dirty="0">
                <a:ea typeface="ＭＳ Ｐゴシック" pitchFamily="-1" charset="-128"/>
              </a:rPr>
              <a:t>Red Hat:</a:t>
            </a:r>
            <a:r>
              <a:rPr lang="en-US" sz="1800" i="1" dirty="0">
                <a:ea typeface="ＭＳ Ｐゴシック" pitchFamily="-1" charset="-128"/>
              </a:rPr>
              <a:t> </a:t>
            </a:r>
            <a:r>
              <a:rPr lang="en-US" sz="1800" dirty="0">
                <a:ea typeface="ＭＳ Ｐゴシック" pitchFamily="-1" charset="-128"/>
              </a:rPr>
              <a:t>Legitimizes feelings and gives an emotional view, hunches, and intuition.</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Yellow Hat:</a:t>
            </a:r>
            <a:r>
              <a:rPr lang="en-US" sz="1800" i="1" dirty="0">
                <a:ea typeface="ＭＳ Ｐゴシック" pitchFamily="-1" charset="-128"/>
              </a:rPr>
              <a:t> </a:t>
            </a:r>
            <a:r>
              <a:rPr lang="en-US" sz="1800" dirty="0">
                <a:ea typeface="ＭＳ Ｐゴシック" pitchFamily="-1" charset="-128"/>
              </a:rPr>
              <a:t>Is positive and constructive. The yellow color symbolizes sunshine, brightness and optimism.</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Black Hat:</a:t>
            </a:r>
            <a:r>
              <a:rPr lang="en-US" sz="1800" i="1" dirty="0">
                <a:ea typeface="ＭＳ Ｐゴシック" pitchFamily="-1" charset="-128"/>
              </a:rPr>
              <a:t> </a:t>
            </a:r>
            <a:r>
              <a:rPr lang="en-US" sz="1800" dirty="0">
                <a:ea typeface="ＭＳ Ｐゴシック" pitchFamily="-1" charset="-128"/>
              </a:rPr>
              <a:t>Is logical, negative, judgmental, and cautious. Is gloomy, suggests why it cannot be done.</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Green Hat:</a:t>
            </a:r>
            <a:r>
              <a:rPr lang="en-US" sz="1800" i="1" dirty="0">
                <a:ea typeface="ＭＳ Ｐゴシック" pitchFamily="-1" charset="-128"/>
              </a:rPr>
              <a:t> </a:t>
            </a:r>
            <a:r>
              <a:rPr lang="en-US" sz="1800" dirty="0">
                <a:ea typeface="ＭＳ Ｐゴシック" pitchFamily="-1" charset="-128"/>
              </a:rPr>
              <a:t>Is about new ideas and creative thinking.</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Blue Hat:</a:t>
            </a:r>
            <a:r>
              <a:rPr lang="en-US" sz="1800" i="1" dirty="0">
                <a:ea typeface="ＭＳ Ｐゴシック" pitchFamily="-1" charset="-128"/>
              </a:rPr>
              <a:t> </a:t>
            </a:r>
            <a:r>
              <a:rPr lang="en-US" sz="1800" dirty="0">
                <a:ea typeface="ＭＳ Ｐゴシック" pitchFamily="-1" charset="-128"/>
              </a:rPr>
              <a:t>Controls the thinking process.  The blue hat is concerned with control and the organization of the thinking process.</a:t>
            </a:r>
          </a:p>
        </p:txBody>
      </p:sp>
      <p:pic>
        <p:nvPicPr>
          <p:cNvPr id="12" name="Picture 7" descr="WHITEHAT"/>
          <p:cNvPicPr>
            <a:picLocks noChangeAspect="1" noChangeArrowheads="1"/>
          </p:cNvPicPr>
          <p:nvPr/>
        </p:nvPicPr>
        <p:blipFill>
          <a:blip r:embed="rId2"/>
          <a:srcRect/>
          <a:stretch>
            <a:fillRect/>
          </a:stretch>
        </p:blipFill>
        <p:spPr bwMode="auto">
          <a:xfrm>
            <a:off x="1455179" y="1408674"/>
            <a:ext cx="571500" cy="5905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descr="BLUEH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785" y="5415049"/>
            <a:ext cx="582627" cy="717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descr="GREEN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38" y="4587286"/>
            <a:ext cx="574833" cy="729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0" descr="REDHA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365" y="2115153"/>
            <a:ext cx="562941" cy="63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5" descr="BLACKH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366" y="3717406"/>
            <a:ext cx="569189" cy="758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8" descr="YELLOW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8753" y="2904120"/>
            <a:ext cx="576163" cy="6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p:nvPr/>
        </p:nvPicPr>
        <p:blipFill rotWithShape="1">
          <a:blip r:embed="rId8"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48522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2228" name="Text Box 6"/>
          <p:cNvSpPr txBox="1">
            <a:spLocks noChangeArrowheads="1"/>
          </p:cNvSpPr>
          <p:nvPr/>
        </p:nvSpPr>
        <p:spPr bwMode="auto">
          <a:xfrm>
            <a:off x="3467100" y="996950"/>
            <a:ext cx="3276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latin typeface="Helvetica" pitchFamily="-1" charset="0"/>
              </a:rPr>
              <a:t>white hat</a:t>
            </a:r>
            <a:endParaRPr lang="en-US" sz="5400" b="1">
              <a:latin typeface="Helvetica" pitchFamily="-1" charset="0"/>
            </a:endParaRPr>
          </a:p>
        </p:txBody>
      </p:sp>
      <p:pic>
        <p:nvPicPr>
          <p:cNvPr id="72710" name="Picture 7" descr="WHITEHAT"/>
          <p:cNvPicPr>
            <a:picLocks noChangeAspect="1" noChangeArrowheads="1"/>
          </p:cNvPicPr>
          <p:nvPr/>
        </p:nvPicPr>
        <p:blipFill>
          <a:blip r:embed="rId2"/>
          <a:srcRect/>
          <a:stretch>
            <a:fillRect/>
          </a:stretch>
        </p:blipFill>
        <p:spPr bwMode="auto">
          <a:xfrm>
            <a:off x="1905000" y="838200"/>
            <a:ext cx="1474788"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0" name="Picture 8" descr="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1778462"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Text Box 10"/>
          <p:cNvSpPr txBox="1">
            <a:spLocks noChangeArrowheads="1"/>
          </p:cNvSpPr>
          <p:nvPr/>
        </p:nvSpPr>
        <p:spPr bwMode="auto">
          <a:xfrm>
            <a:off x="1219200" y="2163763"/>
            <a:ext cx="73152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dirty="0">
                <a:latin typeface="Helvetica" pitchFamily="-1" charset="0"/>
              </a:rPr>
              <a:t> What information is available?</a:t>
            </a:r>
          </a:p>
          <a:p>
            <a:pPr>
              <a:spcBef>
                <a:spcPct val="50000"/>
              </a:spcBef>
            </a:pPr>
            <a:r>
              <a:rPr lang="en-US" sz="3200" dirty="0">
                <a:latin typeface="Helvetica" pitchFamily="-1" charset="0"/>
              </a:rPr>
              <a:t> What information do we need?</a:t>
            </a:r>
          </a:p>
          <a:p>
            <a:pPr>
              <a:spcBef>
                <a:spcPct val="50000"/>
              </a:spcBef>
            </a:pPr>
            <a:r>
              <a:rPr lang="en-US" sz="3200" dirty="0">
                <a:latin typeface="Helvetica" pitchFamily="-1" charset="0"/>
              </a:rPr>
              <a:t> How are we going to get the missing</a:t>
            </a:r>
            <a:br>
              <a:rPr lang="en-US" sz="3200" dirty="0">
                <a:latin typeface="Helvetica" pitchFamily="-1" charset="0"/>
              </a:rPr>
            </a:br>
            <a:r>
              <a:rPr lang="en-US" sz="3200" dirty="0">
                <a:latin typeface="Helvetica" pitchFamily="-1" charset="0"/>
              </a:rPr>
              <a:t>    information?</a:t>
            </a:r>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0746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3252" name="Text Box 5"/>
          <p:cNvSpPr txBox="1">
            <a:spLocks noChangeArrowheads="1"/>
          </p:cNvSpPr>
          <p:nvPr/>
        </p:nvSpPr>
        <p:spPr bwMode="auto">
          <a:xfrm>
            <a:off x="3429000" y="1301750"/>
            <a:ext cx="2895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solidFill>
                  <a:srgbClr val="CC0000"/>
                </a:solidFill>
                <a:latin typeface="Helvetica" pitchFamily="-1" charset="0"/>
              </a:rPr>
              <a:t>red hat</a:t>
            </a:r>
          </a:p>
        </p:txBody>
      </p:sp>
      <p:pic>
        <p:nvPicPr>
          <p:cNvPr id="73734" name="Picture 6" descr="REDHAT3-"/>
          <p:cNvPicPr>
            <a:picLocks noChangeAspect="1" noChangeArrowheads="1"/>
          </p:cNvPicPr>
          <p:nvPr/>
        </p:nvPicPr>
        <p:blipFill>
          <a:blip r:embed="rId2"/>
          <a:srcRect/>
          <a:stretch>
            <a:fillRect/>
          </a:stretch>
        </p:blipFill>
        <p:spPr bwMode="auto">
          <a:xfrm>
            <a:off x="1866900" y="9906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1409700" y="2743200"/>
            <a:ext cx="6324600" cy="204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my feelings right now?</a:t>
            </a:r>
          </a:p>
          <a:p>
            <a:pPr>
              <a:spcBef>
                <a:spcPct val="50000"/>
              </a:spcBef>
            </a:pPr>
            <a:r>
              <a:rPr lang="en-US" sz="3200">
                <a:latin typeface="Helvetica" pitchFamily="-1" charset="0"/>
              </a:rPr>
              <a:t> What does my intuition tell me?</a:t>
            </a:r>
          </a:p>
          <a:p>
            <a:pPr>
              <a:spcBef>
                <a:spcPct val="50000"/>
              </a:spcBef>
            </a:pPr>
            <a:r>
              <a:rPr lang="en-US" sz="3200">
                <a:latin typeface="Helvetica" pitchFamily="-1" charset="0"/>
              </a:rPr>
              <a:t> What is my gut reaction?</a:t>
            </a:r>
            <a:endParaRPr lang="en-US" sz="3200"/>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880228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4276" name="Text Box 5"/>
          <p:cNvSpPr txBox="1">
            <a:spLocks noChangeArrowheads="1"/>
          </p:cNvSpPr>
          <p:nvPr/>
        </p:nvSpPr>
        <p:spPr bwMode="auto">
          <a:xfrm>
            <a:off x="3352800" y="12192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latin typeface="Helvetica" pitchFamily="-1" charset="0"/>
              </a:rPr>
              <a:t>black hat</a:t>
            </a:r>
          </a:p>
        </p:txBody>
      </p:sp>
      <p:pic>
        <p:nvPicPr>
          <p:cNvPr id="74758" name="Picture 6" descr="BLACKHAT"/>
          <p:cNvPicPr>
            <a:picLocks noChangeAspect="1" noChangeArrowheads="1"/>
          </p:cNvPicPr>
          <p:nvPr/>
        </p:nvPicPr>
        <p:blipFill>
          <a:blip r:embed="rId2"/>
          <a:srcRect/>
          <a:stretch>
            <a:fillRect/>
          </a:stretch>
        </p:blipFill>
        <p:spPr bwMode="auto">
          <a:xfrm>
            <a:off x="1771650" y="914400"/>
            <a:ext cx="13716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8" name="Text Box 7"/>
          <p:cNvSpPr txBox="1">
            <a:spLocks noChangeArrowheads="1"/>
          </p:cNvSpPr>
          <p:nvPr/>
        </p:nvSpPr>
        <p:spPr bwMode="auto">
          <a:xfrm>
            <a:off x="838200" y="2863850"/>
            <a:ext cx="71628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dirty="0">
                <a:latin typeface="Helvetica" pitchFamily="-1" charset="0"/>
              </a:rPr>
              <a:t> </a:t>
            </a:r>
            <a:r>
              <a:rPr lang="en-US" sz="3200" dirty="0">
                <a:latin typeface="Helvetica" pitchFamily="-1" charset="0"/>
              </a:rPr>
              <a:t>What are some possible problems?</a:t>
            </a:r>
          </a:p>
          <a:p>
            <a:pPr>
              <a:spcBef>
                <a:spcPct val="50000"/>
              </a:spcBef>
            </a:pPr>
            <a:r>
              <a:rPr lang="en-US" sz="3200" dirty="0">
                <a:latin typeface="Helvetica" pitchFamily="-1" charset="0"/>
              </a:rPr>
              <a:t> What difficulties could we encounter?</a:t>
            </a:r>
          </a:p>
          <a:p>
            <a:pPr>
              <a:spcBef>
                <a:spcPct val="50000"/>
              </a:spcBef>
            </a:pPr>
            <a:r>
              <a:rPr lang="en-US" sz="3200" dirty="0">
                <a:latin typeface="Helvetica" pitchFamily="-1" charset="0"/>
              </a:rPr>
              <a:t> What are points for caution?</a:t>
            </a:r>
          </a:p>
          <a:p>
            <a:pPr>
              <a:spcBef>
                <a:spcPct val="50000"/>
              </a:spcBef>
            </a:pPr>
            <a:r>
              <a:rPr lang="en-US" sz="3200" dirty="0">
                <a:latin typeface="Helvetica" pitchFamily="-1" charset="0"/>
              </a:rPr>
              <a:t> What are the risks?</a:t>
            </a:r>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771909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5300" name="Text Box 5"/>
          <p:cNvSpPr txBox="1">
            <a:spLocks noChangeArrowheads="1"/>
          </p:cNvSpPr>
          <p:nvPr/>
        </p:nvSpPr>
        <p:spPr bwMode="auto">
          <a:xfrm>
            <a:off x="3379788" y="1155700"/>
            <a:ext cx="3657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a:solidFill>
                  <a:srgbClr val="F5D90B"/>
                </a:solidFill>
                <a:latin typeface="Helvetica" pitchFamily="-1" charset="0"/>
              </a:rPr>
              <a:t>yellow hat</a:t>
            </a:r>
          </a:p>
        </p:txBody>
      </p:sp>
      <p:pic>
        <p:nvPicPr>
          <p:cNvPr id="75782" name="Picture 6" descr="YELLOWHA"/>
          <p:cNvPicPr>
            <a:picLocks noChangeAspect="1" noChangeArrowheads="1"/>
          </p:cNvPicPr>
          <p:nvPr/>
        </p:nvPicPr>
        <p:blipFill>
          <a:blip r:embed="rId2"/>
          <a:srcRect/>
          <a:stretch>
            <a:fillRect/>
          </a:stretch>
        </p:blipFill>
        <p:spPr bwMode="auto">
          <a:xfrm>
            <a:off x="1830388" y="889000"/>
            <a:ext cx="12954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2" name="Picture 7" descr="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241" y="2514600"/>
            <a:ext cx="2422293"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3" name="Text Box 8"/>
          <p:cNvSpPr txBox="1">
            <a:spLocks noChangeArrowheads="1"/>
          </p:cNvSpPr>
          <p:nvPr/>
        </p:nvSpPr>
        <p:spPr bwMode="auto">
          <a:xfrm>
            <a:off x="609600" y="2743200"/>
            <a:ext cx="51816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the benefits? </a:t>
            </a:r>
          </a:p>
          <a:p>
            <a:pPr>
              <a:spcBef>
                <a:spcPct val="50000"/>
              </a:spcBef>
            </a:pPr>
            <a:r>
              <a:rPr lang="en-US" sz="3200">
                <a:latin typeface="Helvetica" pitchFamily="-1" charset="0"/>
              </a:rPr>
              <a:t> What are the positives?</a:t>
            </a:r>
          </a:p>
          <a:p>
            <a:pPr>
              <a:spcBef>
                <a:spcPct val="50000"/>
              </a:spcBef>
            </a:pPr>
            <a:r>
              <a:rPr lang="en-US" sz="3200">
                <a:latin typeface="Helvetica" pitchFamily="-1" charset="0"/>
              </a:rPr>
              <a:t> What are the values?</a:t>
            </a:r>
          </a:p>
          <a:p>
            <a:pPr>
              <a:spcBef>
                <a:spcPct val="50000"/>
              </a:spcBef>
            </a:pPr>
            <a:r>
              <a:rPr lang="en-US" sz="3200">
                <a:latin typeface="Helvetica" pitchFamily="-1" charset="0"/>
              </a:rPr>
              <a:t> Can this be made to work?</a:t>
            </a:r>
            <a:endParaRPr lang="en-US" sz="3200"/>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25727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6324" name="Text Box 5"/>
          <p:cNvSpPr txBox="1">
            <a:spLocks noChangeArrowheads="1"/>
          </p:cNvSpPr>
          <p:nvPr/>
        </p:nvSpPr>
        <p:spPr bwMode="auto">
          <a:xfrm>
            <a:off x="3429000" y="11430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AF00"/>
                </a:solidFill>
                <a:latin typeface="Helvetica" pitchFamily="-1" charset="0"/>
              </a:rPr>
              <a:t>green hat</a:t>
            </a:r>
          </a:p>
        </p:txBody>
      </p:sp>
      <p:pic>
        <p:nvPicPr>
          <p:cNvPr id="76806" name="Picture 6" descr="GREENHAT"/>
          <p:cNvPicPr>
            <a:picLocks noChangeAspect="1" noChangeArrowheads="1"/>
          </p:cNvPicPr>
          <p:nvPr/>
        </p:nvPicPr>
        <p:blipFill>
          <a:blip r:embed="rId2"/>
          <a:srcRect/>
          <a:stretch>
            <a:fillRect/>
          </a:stretch>
        </p:blipFill>
        <p:spPr bwMode="auto">
          <a:xfrm>
            <a:off x="1752600" y="7620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6" name="Text Box 7"/>
          <p:cNvSpPr txBox="1">
            <a:spLocks noChangeArrowheads="1"/>
          </p:cNvSpPr>
          <p:nvPr/>
        </p:nvSpPr>
        <p:spPr bwMode="auto">
          <a:xfrm>
            <a:off x="1447800" y="2590800"/>
            <a:ext cx="64008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a:latin typeface="Helvetica" pitchFamily="-1" charset="0"/>
              </a:rPr>
              <a:t>What creative ideas do we have?</a:t>
            </a:r>
          </a:p>
          <a:p>
            <a:pPr>
              <a:spcBef>
                <a:spcPct val="50000"/>
              </a:spcBef>
            </a:pPr>
            <a:r>
              <a:rPr lang="en-US" sz="3200">
                <a:latin typeface="Helvetica" pitchFamily="-1" charset="0"/>
              </a:rPr>
              <a:t>What are the alternatives?</a:t>
            </a:r>
          </a:p>
          <a:p>
            <a:pPr>
              <a:spcBef>
                <a:spcPct val="50000"/>
              </a:spcBef>
            </a:pPr>
            <a:r>
              <a:rPr lang="en-US" sz="3200">
                <a:latin typeface="Helvetica" pitchFamily="-1" charset="0"/>
              </a:rPr>
              <a:t>How can we overcome the black hat difficulties?</a:t>
            </a:r>
          </a:p>
        </p:txBody>
      </p:sp>
      <p:pic>
        <p:nvPicPr>
          <p:cNvPr id="56327" name="Picture 8" descr="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00600"/>
            <a:ext cx="14287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944962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396" name="Text Box 6"/>
          <p:cNvSpPr txBox="1">
            <a:spLocks noChangeArrowheads="1"/>
          </p:cNvSpPr>
          <p:nvPr/>
        </p:nvSpPr>
        <p:spPr bwMode="auto">
          <a:xfrm>
            <a:off x="3276600" y="10668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00FF"/>
                </a:solidFill>
                <a:latin typeface="Helvetica" pitchFamily="-1" charset="0"/>
              </a:rPr>
              <a:t>blue hat</a:t>
            </a:r>
          </a:p>
        </p:txBody>
      </p:sp>
      <p:sp>
        <p:nvSpPr>
          <p:cNvPr id="59397" name="Text Box 7"/>
          <p:cNvSpPr txBox="1">
            <a:spLocks noChangeArrowheads="1"/>
          </p:cNvSpPr>
          <p:nvPr/>
        </p:nvSpPr>
        <p:spPr bwMode="auto">
          <a:xfrm>
            <a:off x="1981200" y="2057400"/>
            <a:ext cx="6172200" cy="42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dirty="0">
                <a:latin typeface="Helvetica" pitchFamily="-1" charset="0"/>
              </a:rPr>
              <a:t> </a:t>
            </a:r>
            <a:r>
              <a:rPr lang="en-US" sz="3200" dirty="0">
                <a:latin typeface="Helvetica" pitchFamily="-1" charset="0"/>
              </a:rPr>
              <a:t>Where should we start?</a:t>
            </a:r>
          </a:p>
          <a:p>
            <a:pPr>
              <a:spcBef>
                <a:spcPct val="50000"/>
              </a:spcBef>
            </a:pPr>
            <a:r>
              <a:rPr lang="en-US" sz="3200" dirty="0">
                <a:latin typeface="Helvetica" pitchFamily="-1" charset="0"/>
              </a:rPr>
              <a:t> What is the agenda?</a:t>
            </a:r>
          </a:p>
          <a:p>
            <a:pPr>
              <a:spcBef>
                <a:spcPct val="50000"/>
              </a:spcBef>
            </a:pPr>
            <a:r>
              <a:rPr lang="en-US" sz="3200" dirty="0">
                <a:latin typeface="Helvetica" pitchFamily="-1" charset="0"/>
              </a:rPr>
              <a:t> What are the objectives?</a:t>
            </a:r>
          </a:p>
          <a:p>
            <a:pPr>
              <a:spcBef>
                <a:spcPct val="50000"/>
              </a:spcBef>
            </a:pPr>
            <a:r>
              <a:rPr lang="en-US" sz="3200" dirty="0">
                <a:latin typeface="Helvetica" pitchFamily="-1" charset="0"/>
              </a:rPr>
              <a:t> Which hats should we use?</a:t>
            </a:r>
          </a:p>
          <a:p>
            <a:pPr>
              <a:spcBef>
                <a:spcPct val="50000"/>
              </a:spcBef>
            </a:pPr>
            <a:r>
              <a:rPr lang="en-US" sz="3200" dirty="0">
                <a:latin typeface="Helvetica" pitchFamily="-1" charset="0"/>
              </a:rPr>
              <a:t> How can we summarize?</a:t>
            </a:r>
          </a:p>
          <a:p>
            <a:pPr>
              <a:spcBef>
                <a:spcPct val="50000"/>
              </a:spcBef>
            </a:pPr>
            <a:r>
              <a:rPr lang="en-US" sz="3200" dirty="0">
                <a:latin typeface="Helvetica" pitchFamily="-1" charset="0"/>
              </a:rPr>
              <a:t> What should we do next?</a:t>
            </a:r>
          </a:p>
        </p:txBody>
      </p:sp>
      <p:pic>
        <p:nvPicPr>
          <p:cNvPr id="79879" name="Picture 8" descr="BLUEHAT3"/>
          <p:cNvPicPr>
            <a:picLocks noChangeAspect="1" noChangeArrowheads="1"/>
          </p:cNvPicPr>
          <p:nvPr/>
        </p:nvPicPr>
        <p:blipFill>
          <a:blip r:embed="rId2"/>
          <a:srcRect/>
          <a:stretch>
            <a:fillRect/>
          </a:stretch>
        </p:blipFill>
        <p:spPr bwMode="auto">
          <a:xfrm>
            <a:off x="1866900" y="762000"/>
            <a:ext cx="1219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9" name="Picture 9"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38400"/>
            <a:ext cx="1371600"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9050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Comments?</a:t>
            </a:r>
            <a:endParaRPr lang="en-US" dirty="0"/>
          </a:p>
        </p:txBody>
      </p:sp>
      <p:sp>
        <p:nvSpPr>
          <p:cNvPr id="3"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56904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a:t>
            </a:r>
            <a:r>
              <a:rPr lang="en-US" dirty="0" smtClean="0"/>
              <a:t>Effective Use </a:t>
            </a:r>
            <a:r>
              <a:rPr lang="en-US" dirty="0"/>
              <a:t>of </a:t>
            </a:r>
            <a:r>
              <a:rPr lang="en-US" dirty="0" smtClean="0"/>
              <a:t>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Collected </a:t>
            </a:r>
            <a:r>
              <a:rPr lang="en-US" sz="2800" dirty="0"/>
              <a:t>data to </a:t>
            </a:r>
            <a:r>
              <a:rPr lang="en-US" sz="2800" dirty="0" smtClean="0"/>
              <a:t>satisfy compliance</a:t>
            </a:r>
            <a:r>
              <a:rPr lang="en-US" sz="2800" dirty="0"/>
              <a:t>.</a:t>
            </a:r>
          </a:p>
          <a:p>
            <a:pPr marL="514350" indent="-514350">
              <a:buFont typeface="+mj-lt"/>
              <a:buAutoNum type="arabicPeriod"/>
            </a:pPr>
            <a:r>
              <a:rPr lang="en-US" sz="2800" dirty="0"/>
              <a:t>Data flowed upward from local program to the federal government; but it wasn’t used at the program level. </a:t>
            </a:r>
          </a:p>
          <a:p>
            <a:pPr marL="514350" indent="-514350">
              <a:buFont typeface="+mj-lt"/>
              <a:buAutoNum type="arabicPeriod"/>
            </a:pPr>
            <a:r>
              <a:rPr lang="en-US" sz="2800" dirty="0"/>
              <a:t>Data were not delivered to users in a timely manner, and programs did not feel comfortable with the quality of the data. </a:t>
            </a:r>
          </a:p>
          <a:p>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9795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a:t>
            </a:r>
            <a:r>
              <a:rPr lang="en-US" dirty="0" smtClean="0"/>
              <a:t>Use </a:t>
            </a:r>
            <a:r>
              <a:rPr lang="en-US" dirty="0"/>
              <a:t>of D</a:t>
            </a:r>
            <a:r>
              <a:rPr lang="en-US" dirty="0" smtClean="0"/>
              <a:t>ata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Programs </a:t>
            </a:r>
            <a:r>
              <a:rPr lang="en-US" sz="2800" dirty="0"/>
              <a:t>collect and analyze data in order to answer critical </a:t>
            </a:r>
            <a:r>
              <a:rPr lang="en-US" sz="2800" dirty="0" smtClean="0"/>
              <a:t>questions.</a:t>
            </a:r>
            <a:endParaRPr lang="en-US" sz="2800" dirty="0"/>
          </a:p>
          <a:p>
            <a:pPr marL="514350" indent="-514350">
              <a:buFont typeface="+mj-lt"/>
              <a:buAutoNum type="arabicPeriod"/>
            </a:pPr>
            <a:r>
              <a:rPr lang="en-US" sz="2800" dirty="0" smtClean="0"/>
              <a:t>Data </a:t>
            </a:r>
            <a:r>
              <a:rPr lang="en-US" sz="2800" dirty="0"/>
              <a:t>turnaround is </a:t>
            </a:r>
            <a:r>
              <a:rPr lang="en-US" sz="2800" dirty="0" smtClean="0"/>
              <a:t>fast.</a:t>
            </a:r>
            <a:endParaRPr lang="en-US" sz="2800" dirty="0"/>
          </a:p>
          <a:p>
            <a:pPr marL="514350" indent="-514350">
              <a:buFont typeface="+mj-lt"/>
              <a:buAutoNum type="arabicPeriod"/>
            </a:pPr>
            <a:r>
              <a:rPr lang="en-US" sz="2800" dirty="0" smtClean="0"/>
              <a:t>Information </a:t>
            </a:r>
            <a:r>
              <a:rPr lang="en-US" sz="2800" dirty="0"/>
              <a:t>is presented so that it can be used by staff, teachers, parents, governing bodies, and policy groups in real time. </a:t>
            </a:r>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75156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 Elements for </a:t>
            </a:r>
            <a:br>
              <a:rPr lang="en-US" dirty="0" smtClean="0"/>
            </a:br>
            <a:r>
              <a:rPr lang="en-US" dirty="0" smtClean="0"/>
              <a:t>Data-Driven Success</a:t>
            </a:r>
            <a:endParaRPr lang="en-US" dirty="0"/>
          </a:p>
        </p:txBody>
      </p:sp>
      <p:sp>
        <p:nvSpPr>
          <p:cNvPr id="3" name="Content Placeholder 2"/>
          <p:cNvSpPr>
            <a:spLocks noGrp="1"/>
          </p:cNvSpPr>
          <p:nvPr>
            <p:ph idx="1"/>
          </p:nvPr>
        </p:nvSpPr>
        <p:spPr/>
        <p:txBody>
          <a:bodyPr>
            <a:normAutofit/>
          </a:bodyPr>
          <a:lstStyle/>
          <a:p>
            <a:pPr lvl="0"/>
            <a:r>
              <a:rPr lang="en-US" sz="2800" dirty="0" smtClean="0"/>
              <a:t>Culture (leadership)</a:t>
            </a:r>
          </a:p>
          <a:p>
            <a:pPr marL="0" lvl="0" indent="0">
              <a:buNone/>
            </a:pPr>
            <a:endParaRPr lang="en-US" sz="2800" dirty="0" smtClean="0"/>
          </a:p>
          <a:p>
            <a:pPr lvl="0"/>
            <a:r>
              <a:rPr lang="en-US" sz="2800" dirty="0" smtClean="0"/>
              <a:t>Quality (data and information rich)</a:t>
            </a:r>
          </a:p>
          <a:p>
            <a:pPr marL="0" lvl="0" indent="0">
              <a:buNone/>
            </a:pPr>
            <a:endParaRPr lang="en-US" sz="2800" dirty="0" smtClean="0"/>
          </a:p>
          <a:p>
            <a:pPr lvl="0"/>
            <a:r>
              <a:rPr lang="en-US" sz="2800" dirty="0" smtClean="0"/>
              <a:t>Capacity (data team and plan/process)</a:t>
            </a:r>
          </a:p>
        </p:txBody>
      </p:sp>
      <p:sp>
        <p:nvSpPr>
          <p:cNvPr id="5" name="Footer Placeholder 4"/>
          <p:cNvSpPr>
            <a:spLocks noGrp="1"/>
          </p:cNvSpPr>
          <p:nvPr>
            <p:ph type="ftr" sz="quarter" idx="11"/>
          </p:nvPr>
        </p:nvSpPr>
        <p:spPr/>
        <p:txBody>
          <a:bodyPr/>
          <a:lstStyle/>
          <a:p>
            <a:r>
              <a:rPr lang="en-US" dirty="0" smtClean="0"/>
              <a:t>www.noloconsulting.com</a:t>
            </a:r>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1196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build a Data Driven Culture in your HS/EHS program?</a:t>
            </a:r>
            <a:endParaRPr lang="en-US" dirty="0"/>
          </a:p>
        </p:txBody>
      </p:sp>
      <p:sp>
        <p:nvSpPr>
          <p:cNvPr id="3" name="Content Placeholder 2"/>
          <p:cNvSpPr>
            <a:spLocks noGrp="1"/>
          </p:cNvSpPr>
          <p:nvPr>
            <p:ph idx="1"/>
          </p:nvPr>
        </p:nvSpPr>
        <p:spPr>
          <a:xfrm>
            <a:off x="925830" y="1845734"/>
            <a:ext cx="7440930" cy="4023360"/>
          </a:xfrm>
        </p:spPr>
        <p:txBody>
          <a:bodyPr/>
          <a:lstStyle/>
          <a:p>
            <a:pPr marL="457200" lvl="0" indent="-457200">
              <a:buFont typeface="+mj-lt"/>
              <a:buAutoNum type="arabicPeriod"/>
            </a:pPr>
            <a:r>
              <a:rPr lang="en-US" dirty="0" smtClean="0"/>
              <a:t>Establish </a:t>
            </a:r>
            <a:r>
              <a:rPr lang="en-US" dirty="0"/>
              <a:t>the vision</a:t>
            </a:r>
          </a:p>
          <a:p>
            <a:pPr marL="457200" lvl="0" indent="-457200">
              <a:buFont typeface="+mj-lt"/>
              <a:buAutoNum type="arabicPeriod"/>
            </a:pPr>
            <a:r>
              <a:rPr lang="en-US" dirty="0"/>
              <a:t>Research and </a:t>
            </a:r>
            <a:r>
              <a:rPr lang="en-US" dirty="0" smtClean="0"/>
              <a:t>learn </a:t>
            </a:r>
            <a:r>
              <a:rPr lang="en-US" dirty="0"/>
              <a:t>from </a:t>
            </a:r>
            <a:r>
              <a:rPr lang="en-US" dirty="0" smtClean="0"/>
              <a:t>others</a:t>
            </a:r>
            <a:r>
              <a:rPr lang="en-US" dirty="0"/>
              <a:t>’ </a:t>
            </a:r>
            <a:r>
              <a:rPr lang="en-US" dirty="0" smtClean="0"/>
              <a:t>successes</a:t>
            </a:r>
            <a:endParaRPr lang="en-US" dirty="0"/>
          </a:p>
          <a:p>
            <a:pPr marL="457200" lvl="0" indent="-457200">
              <a:buFont typeface="+mj-lt"/>
              <a:buAutoNum type="arabicPeriod"/>
            </a:pPr>
            <a:r>
              <a:rPr lang="en-US" dirty="0" smtClean="0"/>
              <a:t>Determine </a:t>
            </a:r>
            <a:r>
              <a:rPr lang="en-US" dirty="0"/>
              <a:t>ideal infrastructure</a:t>
            </a:r>
          </a:p>
          <a:p>
            <a:pPr marL="457200" lvl="0" indent="-457200">
              <a:buFont typeface="+mj-lt"/>
              <a:buAutoNum type="arabicPeriod"/>
            </a:pPr>
            <a:r>
              <a:rPr lang="en-US" dirty="0" smtClean="0"/>
              <a:t>Ensure </a:t>
            </a:r>
            <a:r>
              <a:rPr lang="en-US" dirty="0"/>
              <a:t>buy-in from staff </a:t>
            </a:r>
          </a:p>
          <a:p>
            <a:pPr marL="457200" lvl="0" indent="-457200">
              <a:buFont typeface="+mj-lt"/>
              <a:buAutoNum type="arabicPeriod"/>
            </a:pPr>
            <a:r>
              <a:rPr lang="en-US" dirty="0"/>
              <a:t>Foster professional development and address needs</a:t>
            </a:r>
          </a:p>
          <a:p>
            <a:pPr marL="457200" lvl="0" indent="-457200">
              <a:buFont typeface="+mj-lt"/>
              <a:buAutoNum type="arabicPeriod"/>
            </a:pPr>
            <a:r>
              <a:rPr lang="en-US" dirty="0"/>
              <a:t>Lead by </a:t>
            </a:r>
            <a:r>
              <a:rPr lang="en-US" dirty="0" smtClean="0"/>
              <a:t>example </a:t>
            </a:r>
            <a:r>
              <a:rPr lang="en-US" dirty="0"/>
              <a:t>and </a:t>
            </a:r>
            <a:r>
              <a:rPr lang="en-US" dirty="0" smtClean="0"/>
              <a:t>encourage </a:t>
            </a:r>
            <a:r>
              <a:rPr lang="en-US" dirty="0"/>
              <a:t>d</a:t>
            </a:r>
            <a:r>
              <a:rPr lang="en-US" dirty="0" smtClean="0"/>
              <a:t>ata </a:t>
            </a:r>
            <a:r>
              <a:rPr lang="en-US" dirty="0"/>
              <a:t>u</a:t>
            </a:r>
            <a:r>
              <a:rPr lang="en-US" dirty="0" smtClean="0"/>
              <a:t>tilization</a:t>
            </a:r>
            <a:endParaRPr lang="en-US" dirty="0"/>
          </a:p>
          <a:p>
            <a:pPr marL="457200" lvl="0" indent="-457200">
              <a:buFont typeface="+mj-lt"/>
              <a:buAutoNum type="arabicPeriod"/>
            </a:pPr>
            <a:r>
              <a:rPr lang="en-US" dirty="0"/>
              <a:t>Establish </a:t>
            </a:r>
            <a:r>
              <a:rPr lang="en-US" dirty="0" smtClean="0"/>
              <a:t>data meetings</a:t>
            </a:r>
          </a:p>
          <a:p>
            <a:pPr marL="457200" lvl="0" indent="-457200">
              <a:buFont typeface="+mj-lt"/>
              <a:buAutoNum type="arabicPeriod"/>
            </a:pPr>
            <a:r>
              <a:rPr lang="en-US" dirty="0" smtClean="0"/>
              <a:t>Remove or modify </a:t>
            </a:r>
            <a:r>
              <a:rPr lang="en-US" dirty="0"/>
              <a:t>b</a:t>
            </a:r>
            <a:r>
              <a:rPr lang="en-US" dirty="0" smtClean="0"/>
              <a:t>arriers to effective </a:t>
            </a:r>
            <a:r>
              <a:rPr lang="en-US" dirty="0"/>
              <a:t>d</a:t>
            </a:r>
            <a:r>
              <a:rPr lang="en-US" dirty="0" smtClean="0"/>
              <a:t>ata </a:t>
            </a:r>
            <a:r>
              <a:rPr lang="en-US" dirty="0"/>
              <a:t>u</a:t>
            </a:r>
            <a:r>
              <a:rPr lang="en-US" dirty="0" smtClean="0"/>
              <a:t>se</a:t>
            </a:r>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2819366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Data-driven Decision </a:t>
            </a:r>
            <a:r>
              <a:rPr lang="en-US" dirty="0"/>
              <a:t>M</a:t>
            </a:r>
            <a:r>
              <a:rPr lang="en-US" dirty="0" smtClean="0"/>
              <a:t>aking</a:t>
            </a:r>
            <a:endParaRPr lang="en-US" dirty="0"/>
          </a:p>
        </p:txBody>
      </p:sp>
      <p:sp>
        <p:nvSpPr>
          <p:cNvPr id="3" name="Content Placeholder 2"/>
          <p:cNvSpPr>
            <a:spLocks noGrp="1"/>
          </p:cNvSpPr>
          <p:nvPr>
            <p:ph idx="1"/>
          </p:nvPr>
        </p:nvSpPr>
        <p:spPr/>
        <p:txBody>
          <a:bodyPr>
            <a:normAutofit/>
          </a:bodyPr>
          <a:lstStyle/>
          <a:p>
            <a:r>
              <a:rPr lang="en-US" dirty="0" smtClean="0"/>
              <a:t>An organization best work is based on systematic and active planning, accurate assessment of need, and community knowledge.</a:t>
            </a:r>
          </a:p>
          <a:p>
            <a:pPr marL="0" indent="0">
              <a:buNone/>
            </a:pPr>
            <a:endParaRPr lang="en-US" dirty="0"/>
          </a:p>
          <a:p>
            <a:r>
              <a:rPr lang="en-US" dirty="0" smtClean="0"/>
              <a:t>Data-supported decision-making is a </a:t>
            </a:r>
            <a:r>
              <a:rPr lang="en-US" u="sng" dirty="0" smtClean="0"/>
              <a:t>continuous process</a:t>
            </a:r>
            <a:r>
              <a:rPr lang="en-US" dirty="0" smtClean="0"/>
              <a:t> of assessing, prioritizing, planning, implementing, evaluating and reporting</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23315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4"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www.noloconsulting.com</a:t>
            </a:r>
            <a:endParaRPr lang="en-US" dirty="0"/>
          </a:p>
        </p:txBody>
      </p:sp>
    </p:spTree>
    <p:extLst>
      <p:ext uri="{BB962C8B-B14F-4D97-AF65-F5344CB8AC3E}">
        <p14:creationId xmlns:p14="http://schemas.microsoft.com/office/powerpoint/2010/main" val="347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402</TotalTime>
  <Words>1421</Words>
  <Application>Microsoft Office PowerPoint</Application>
  <PresentationFormat>On-screen Show (4:3)</PresentationFormat>
  <Paragraphs>255</Paragraphs>
  <Slides>37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Calibri</vt:lpstr>
      <vt:lpstr>Calibri Light</vt:lpstr>
      <vt:lpstr>Comic Sans MS</vt:lpstr>
      <vt:lpstr>Helvetica</vt:lpstr>
      <vt:lpstr>Tahoma</vt:lpstr>
      <vt:lpstr>Wingdings</vt:lpstr>
      <vt:lpstr>Retrospect</vt:lpstr>
      <vt:lpstr>Using and Developing Community Assessments for Effective Planning, Implementation and Evaluation</vt:lpstr>
      <vt:lpstr>Background</vt:lpstr>
      <vt:lpstr>What we learned?</vt:lpstr>
      <vt:lpstr>Not Effective Use of Data</vt:lpstr>
      <vt:lpstr>Effective Use of Data </vt:lpstr>
      <vt:lpstr>Conditions / Elements for  Data-Driven Success</vt:lpstr>
      <vt:lpstr>How do you build a Data Driven Culture in your HS/EHS program?</vt:lpstr>
      <vt:lpstr>Data-driven Decision Making</vt:lpstr>
      <vt:lpstr>PowerPoint Presentation</vt:lpstr>
      <vt:lpstr>PowerPoint Presentation</vt:lpstr>
      <vt:lpstr>PowerPoint Presentation</vt:lpstr>
      <vt:lpstr>PowerPoint Presentation</vt:lpstr>
      <vt:lpstr>PowerPoint Presentation</vt:lpstr>
      <vt:lpstr>Region IV Data Institute Experience</vt:lpstr>
      <vt:lpstr>The Actionable Insight</vt:lpstr>
      <vt:lpstr>How valuable are data? </vt:lpstr>
      <vt:lpstr>Needs Assessment Process</vt:lpstr>
      <vt:lpstr> </vt:lpstr>
      <vt:lpstr>Hans Rosling's Demographic Party Trick http://youtu.be/2nDh8MQuS-Y  </vt:lpstr>
      <vt:lpstr>PowerPoint Presentation</vt:lpstr>
      <vt:lpstr>Thinking backwards to move forward</vt:lpstr>
      <vt:lpstr>Process and Models that support a Data Driven Culture</vt:lpstr>
      <vt:lpstr>Logic Model</vt:lpstr>
      <vt:lpstr>Logic Model: 5 Core Components</vt:lpstr>
      <vt:lpstr>PowerPoint Presentation</vt:lpstr>
      <vt:lpstr>   Program Action: Logic Model</vt:lpstr>
      <vt:lpstr>“Idea Killers”</vt:lpstr>
      <vt:lpstr>Six Thinking Hats</vt:lpstr>
      <vt:lpstr>Six Thinking Hats </vt:lpstr>
      <vt:lpstr>Six Thinking Hats</vt:lpstr>
      <vt:lpstr>PowerPoint Presentation</vt:lpstr>
      <vt:lpstr>PowerPoint Presentation</vt:lpstr>
      <vt:lpstr>PowerPoint Presentation</vt:lpstr>
      <vt:lpstr>PowerPoint Presentation</vt:lpstr>
      <vt:lpstr>PowerPoint Presentation</vt:lpstr>
      <vt:lpstr>PowerPoint Presentation</vt:lpstr>
      <vt:lpstr>Questions? Comments?</vt:lpstr>
    </vt:vector>
  </TitlesOfParts>
  <Company>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 m</dc:creator>
  <cp:lastModifiedBy>Maya McElrath</cp:lastModifiedBy>
  <cp:revision>38</cp:revision>
  <dcterms:created xsi:type="dcterms:W3CDTF">2014-11-11T18:19:03Z</dcterms:created>
  <dcterms:modified xsi:type="dcterms:W3CDTF">2015-03-22T19:07:45Z</dcterms:modified>
</cp:coreProperties>
</file>