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8" r:id="rId3"/>
    <p:sldId id="261" r:id="rId4"/>
    <p:sldId id="257" r:id="rId5"/>
    <p:sldId id="259" r:id="rId6"/>
    <p:sldId id="263" r:id="rId7"/>
    <p:sldId id="264" r:id="rId8"/>
    <p:sldId id="265" r:id="rId9"/>
    <p:sldId id="266" r:id="rId10"/>
    <p:sldId id="267" r:id="rId11"/>
    <p:sldId id="268" r:id="rId12"/>
    <p:sldId id="272" r:id="rId13"/>
    <p:sldId id="274" r:id="rId14"/>
    <p:sldId id="260" r:id="rId15"/>
    <p:sldId id="275" r:id="rId16"/>
    <p:sldId id="276" r:id="rId17"/>
    <p:sldId id="277" r:id="rId18"/>
    <p:sldId id="278"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2" d="100"/>
          <a:sy n="92" d="100"/>
        </p:scale>
        <p:origin x="-1376"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36F6A3-40E3-47A5-A1F5-48158B62B908}" type="doc">
      <dgm:prSet loTypeId="urn:microsoft.com/office/officeart/2005/8/layout/chevron2" loCatId="list" qsTypeId="urn:microsoft.com/office/officeart/2005/8/quickstyle/3d3" qsCatId="3D" csTypeId="urn:microsoft.com/office/officeart/2005/8/colors/colorful1#4" csCatId="colorful" phldr="1"/>
      <dgm:spPr/>
      <dgm:t>
        <a:bodyPr/>
        <a:lstStyle/>
        <a:p>
          <a:endParaRPr lang="en-US"/>
        </a:p>
      </dgm:t>
    </dgm:pt>
    <dgm:pt modelId="{A30BA4C1-216A-41E2-BFF1-E0F8528CD18E}">
      <dgm:prSet phldrT="[Text]" custT="1"/>
      <dgm:spPr/>
      <dgm:t>
        <a:bodyPr/>
        <a:lstStyle/>
        <a:p>
          <a:endParaRPr lang="en-US" sz="1600" b="1" dirty="0" smtClean="0">
            <a:effectLst>
              <a:outerShdw blurRad="38100" dist="38100" dir="2700000" algn="tl">
                <a:srgbClr val="000000">
                  <a:alpha val="43137"/>
                </a:srgbClr>
              </a:outerShdw>
            </a:effectLst>
          </a:endParaRPr>
        </a:p>
        <a:p>
          <a:r>
            <a:rPr lang="en-US" sz="1800" b="1" dirty="0" smtClean="0">
              <a:effectLst>
                <a:outerShdw blurRad="38100" dist="38100" dir="2700000" algn="tl">
                  <a:srgbClr val="000000">
                    <a:alpha val="43137"/>
                  </a:srgbClr>
                </a:outerShdw>
              </a:effectLst>
            </a:rPr>
            <a:t>School Readiness Goal</a:t>
          </a:r>
          <a:endParaRPr lang="en-US" sz="1800" b="1" dirty="0">
            <a:effectLst>
              <a:outerShdw blurRad="38100" dist="38100" dir="2700000" algn="tl">
                <a:srgbClr val="000000">
                  <a:alpha val="43137"/>
                </a:srgbClr>
              </a:outerShdw>
            </a:effectLst>
          </a:endParaRPr>
        </a:p>
      </dgm:t>
    </dgm:pt>
    <dgm:pt modelId="{69DF6D8F-9061-4511-9381-DFE18CE94FB7}" type="parTrans" cxnId="{0BED66FF-24AC-414F-8C61-3284A525D870}">
      <dgm:prSet/>
      <dgm:spPr/>
      <dgm:t>
        <a:bodyPr/>
        <a:lstStyle/>
        <a:p>
          <a:endParaRPr lang="en-US"/>
        </a:p>
      </dgm:t>
    </dgm:pt>
    <dgm:pt modelId="{67F75327-0DF1-4EC6-855F-2B80D310973A}" type="sibTrans" cxnId="{0BED66FF-24AC-414F-8C61-3284A525D870}">
      <dgm:prSet/>
      <dgm:spPr/>
      <dgm:t>
        <a:bodyPr/>
        <a:lstStyle/>
        <a:p>
          <a:endParaRPr lang="en-US"/>
        </a:p>
      </dgm:t>
    </dgm:pt>
    <dgm:pt modelId="{8F4456DF-4BED-49C5-8AE7-C9E5B2BB02AD}">
      <dgm:prSet phldrT="[Text]" custT="1"/>
      <dgm:spPr/>
      <dgm:t>
        <a:bodyPr/>
        <a:lstStyle/>
        <a:p>
          <a:r>
            <a:rPr lang="en-US" sz="1600" dirty="0" smtClean="0"/>
            <a:t>Children will demonstrate growing control of large muscles for movement, navigation, and balance.</a:t>
          </a:r>
          <a:endParaRPr lang="en-US" sz="1600" dirty="0"/>
        </a:p>
      </dgm:t>
    </dgm:pt>
    <dgm:pt modelId="{D4F1F832-BC95-4C18-8CFC-CD92C468221D}" type="parTrans" cxnId="{B9182B8D-F62B-400B-A238-6B691F579BEA}">
      <dgm:prSet/>
      <dgm:spPr/>
      <dgm:t>
        <a:bodyPr/>
        <a:lstStyle/>
        <a:p>
          <a:endParaRPr lang="en-US"/>
        </a:p>
      </dgm:t>
    </dgm:pt>
    <dgm:pt modelId="{DABC0327-3DF6-4720-BBD1-99F0CA78D0F0}" type="sibTrans" cxnId="{B9182B8D-F62B-400B-A238-6B691F579BEA}">
      <dgm:prSet/>
      <dgm:spPr/>
      <dgm:t>
        <a:bodyPr/>
        <a:lstStyle/>
        <a:p>
          <a:endParaRPr lang="en-US"/>
        </a:p>
      </dgm:t>
    </dgm:pt>
    <dgm:pt modelId="{E53A17B1-99C3-4356-A49C-D7DFF2B7287E}">
      <dgm:prSet phldrT="[Text]" custT="1"/>
      <dgm:spPr/>
      <dgm:t>
        <a:bodyPr/>
        <a:lstStyle/>
        <a:p>
          <a:endParaRPr lang="en-US" sz="1400" b="1" dirty="0" smtClean="0">
            <a:effectLst>
              <a:outerShdw blurRad="38100" dist="38100" dir="2700000" algn="tl">
                <a:srgbClr val="000000">
                  <a:alpha val="43137"/>
                </a:srgbClr>
              </a:outerShdw>
            </a:effectLst>
          </a:endParaRPr>
        </a:p>
        <a:p>
          <a:r>
            <a:rPr lang="en-US" sz="1800" b="1" dirty="0" smtClean="0">
              <a:effectLst>
                <a:outerShdw blurRad="38100" dist="38100" dir="2700000" algn="tl">
                  <a:srgbClr val="000000">
                    <a:alpha val="43137"/>
                  </a:srgbClr>
                </a:outerShdw>
              </a:effectLst>
            </a:rPr>
            <a:t>Program Goal</a:t>
          </a:r>
          <a:endParaRPr lang="en-US" sz="1800" b="1" dirty="0">
            <a:effectLst>
              <a:outerShdw blurRad="38100" dist="38100" dir="2700000" algn="tl">
                <a:srgbClr val="000000">
                  <a:alpha val="43137"/>
                </a:srgbClr>
              </a:outerShdw>
            </a:effectLst>
          </a:endParaRPr>
        </a:p>
      </dgm:t>
    </dgm:pt>
    <dgm:pt modelId="{4C793B91-2CB6-4C72-8774-9992CCB83482}" type="parTrans" cxnId="{34851EB9-3330-4FBD-B838-E9ABD15872C2}">
      <dgm:prSet/>
      <dgm:spPr/>
      <dgm:t>
        <a:bodyPr/>
        <a:lstStyle/>
        <a:p>
          <a:endParaRPr lang="en-US"/>
        </a:p>
      </dgm:t>
    </dgm:pt>
    <dgm:pt modelId="{47350BBA-8EDE-4AF2-98BA-CD2CF0959E35}" type="sibTrans" cxnId="{34851EB9-3330-4FBD-B838-E9ABD15872C2}">
      <dgm:prSet/>
      <dgm:spPr/>
      <dgm:t>
        <a:bodyPr/>
        <a:lstStyle/>
        <a:p>
          <a:endParaRPr lang="en-US"/>
        </a:p>
      </dgm:t>
    </dgm:pt>
    <dgm:pt modelId="{22F93B31-51A6-4C98-8FF5-540F5EC44A38}">
      <dgm:prSet phldrT="[Text]" custT="1"/>
      <dgm:spPr/>
      <dgm:t>
        <a:bodyPr/>
        <a:lstStyle/>
        <a:p>
          <a:r>
            <a:rPr lang="en-US" sz="1600" dirty="0" smtClean="0"/>
            <a:t>Program will improve the use of outdoor time ensuring that teachers plan outdoor activities and interact with children during outdoor time.</a:t>
          </a:r>
          <a:endParaRPr lang="en-US" sz="1600" dirty="0"/>
        </a:p>
      </dgm:t>
    </dgm:pt>
    <dgm:pt modelId="{EF693CFF-4F13-42E3-82D1-27D98185BCE4}" type="parTrans" cxnId="{4A79A674-FB40-47A5-A781-086CDEEAA2FA}">
      <dgm:prSet/>
      <dgm:spPr/>
      <dgm:t>
        <a:bodyPr/>
        <a:lstStyle/>
        <a:p>
          <a:endParaRPr lang="en-US"/>
        </a:p>
      </dgm:t>
    </dgm:pt>
    <dgm:pt modelId="{05045865-C077-4D51-8929-ECED41E89BF1}" type="sibTrans" cxnId="{4A79A674-FB40-47A5-A781-086CDEEAA2FA}">
      <dgm:prSet/>
      <dgm:spPr/>
      <dgm:t>
        <a:bodyPr/>
        <a:lstStyle/>
        <a:p>
          <a:endParaRPr lang="en-US"/>
        </a:p>
      </dgm:t>
    </dgm:pt>
    <dgm:pt modelId="{96370603-9CE1-4AFC-8591-95E433F470DF}">
      <dgm:prSet phldrT="[Text]" custT="1"/>
      <dgm:spPr/>
      <dgm:t>
        <a:bodyPr/>
        <a:lstStyle/>
        <a:p>
          <a:r>
            <a:rPr lang="en-US" sz="1800" b="1" dirty="0" smtClean="0">
              <a:effectLst>
                <a:outerShdw blurRad="38100" dist="38100" dir="2700000" algn="tl">
                  <a:srgbClr val="000000">
                    <a:alpha val="43137"/>
                  </a:srgbClr>
                </a:outerShdw>
              </a:effectLst>
            </a:rPr>
            <a:t> Family</a:t>
          </a:r>
        </a:p>
        <a:p>
          <a:r>
            <a:rPr lang="en-US" sz="1800" b="1" dirty="0" smtClean="0">
              <a:effectLst>
                <a:outerShdw blurRad="38100" dist="38100" dir="2700000" algn="tl">
                  <a:srgbClr val="000000">
                    <a:alpha val="43137"/>
                  </a:srgbClr>
                </a:outerShdw>
              </a:effectLst>
            </a:rPr>
            <a:t>Engagement</a:t>
          </a:r>
          <a:endParaRPr lang="en-US" sz="1800" b="1" dirty="0">
            <a:effectLst>
              <a:outerShdw blurRad="38100" dist="38100" dir="2700000" algn="tl">
                <a:srgbClr val="000000">
                  <a:alpha val="43137"/>
                </a:srgbClr>
              </a:outerShdw>
            </a:effectLst>
          </a:endParaRPr>
        </a:p>
      </dgm:t>
    </dgm:pt>
    <dgm:pt modelId="{7C294D90-DFFF-4FEF-960C-552A102E800F}" type="parTrans" cxnId="{B55CD7DC-FEBA-4E5C-86F3-DF5B297E577A}">
      <dgm:prSet/>
      <dgm:spPr/>
      <dgm:t>
        <a:bodyPr/>
        <a:lstStyle/>
        <a:p>
          <a:endParaRPr lang="en-US"/>
        </a:p>
      </dgm:t>
    </dgm:pt>
    <dgm:pt modelId="{1298FA19-DA72-4914-9CC2-A37A9F6BE04E}" type="sibTrans" cxnId="{B55CD7DC-FEBA-4E5C-86F3-DF5B297E577A}">
      <dgm:prSet/>
      <dgm:spPr/>
      <dgm:t>
        <a:bodyPr/>
        <a:lstStyle/>
        <a:p>
          <a:endParaRPr lang="en-US"/>
        </a:p>
      </dgm:t>
    </dgm:pt>
    <dgm:pt modelId="{921A1F41-172E-4248-B39F-5CA76CA4C1D7}">
      <dgm:prSet phldrT="[Text]" custT="1"/>
      <dgm:spPr/>
      <dgm:t>
        <a:bodyPr/>
        <a:lstStyle/>
        <a:p>
          <a:endParaRPr lang="en-US" sz="1600" i="1" dirty="0"/>
        </a:p>
      </dgm:t>
    </dgm:pt>
    <dgm:pt modelId="{2DDBEF12-5D08-46C3-90CC-F7B3E00E51AA}" type="parTrans" cxnId="{FFA1F23F-3CA0-442E-8EC2-21E4E100B04C}">
      <dgm:prSet/>
      <dgm:spPr/>
      <dgm:t>
        <a:bodyPr/>
        <a:lstStyle/>
        <a:p>
          <a:endParaRPr lang="en-US"/>
        </a:p>
      </dgm:t>
    </dgm:pt>
    <dgm:pt modelId="{62AC2B70-56F7-49B3-9819-05F98ED75F60}" type="sibTrans" cxnId="{FFA1F23F-3CA0-442E-8EC2-21E4E100B04C}">
      <dgm:prSet/>
      <dgm:spPr/>
      <dgm:t>
        <a:bodyPr/>
        <a:lstStyle/>
        <a:p>
          <a:endParaRPr lang="en-US"/>
        </a:p>
      </dgm:t>
    </dgm:pt>
    <dgm:pt modelId="{E8F82856-BB1B-4D57-82EC-B61948149830}">
      <dgm:prSet phldrT="[Text]" custT="1"/>
      <dgm:spPr/>
      <dgm:t>
        <a:bodyPr/>
        <a:lstStyle/>
        <a:p>
          <a:r>
            <a:rPr lang="en-US" sz="1600" dirty="0" smtClean="0"/>
            <a:t>Provide information to families about </a:t>
          </a:r>
          <a:r>
            <a:rPr lang="en-US" sz="1600" i="1" dirty="0" smtClean="0"/>
            <a:t>I Am Moving, I Am Learning.</a:t>
          </a:r>
          <a:endParaRPr lang="en-US" sz="1600" dirty="0"/>
        </a:p>
      </dgm:t>
    </dgm:pt>
    <dgm:pt modelId="{E2B4004C-C694-4FF7-97F4-EDF09B835F71}" type="parTrans" cxnId="{4C39E51A-49B0-4E34-89F0-6CF95E718950}">
      <dgm:prSet/>
      <dgm:spPr/>
      <dgm:t>
        <a:bodyPr/>
        <a:lstStyle/>
        <a:p>
          <a:endParaRPr lang="en-US"/>
        </a:p>
      </dgm:t>
    </dgm:pt>
    <dgm:pt modelId="{2842BADE-DF11-4B81-AF8D-F2733772157E}" type="sibTrans" cxnId="{4C39E51A-49B0-4E34-89F0-6CF95E718950}">
      <dgm:prSet/>
      <dgm:spPr/>
      <dgm:t>
        <a:bodyPr/>
        <a:lstStyle/>
        <a:p>
          <a:endParaRPr lang="en-US"/>
        </a:p>
      </dgm:t>
    </dgm:pt>
    <dgm:pt modelId="{57F1E766-3110-4FAD-B513-D344BE910766}">
      <dgm:prSet phldrT="[Text]" custT="1"/>
      <dgm:spPr/>
      <dgm:t>
        <a:bodyPr/>
        <a:lstStyle/>
        <a:p>
          <a:r>
            <a:rPr lang="en-US" sz="1600" dirty="0" smtClean="0"/>
            <a:t>Provide Professional Development on </a:t>
          </a:r>
          <a:r>
            <a:rPr lang="en-US" sz="1600" i="1" dirty="0" smtClean="0"/>
            <a:t>I Am Moving, I Am Learning.</a:t>
          </a:r>
          <a:endParaRPr lang="en-US" sz="1600" dirty="0"/>
        </a:p>
      </dgm:t>
    </dgm:pt>
    <dgm:pt modelId="{482CD6A0-924D-4EFB-90FA-60A8F4539AD8}" type="parTrans" cxnId="{7D535575-05DF-4032-B86C-0AFB1D05CB6C}">
      <dgm:prSet/>
      <dgm:spPr/>
      <dgm:t>
        <a:bodyPr/>
        <a:lstStyle/>
        <a:p>
          <a:endParaRPr lang="en-US"/>
        </a:p>
      </dgm:t>
    </dgm:pt>
    <dgm:pt modelId="{F10E0DF9-FFEE-40C0-A679-22FE800D4252}" type="sibTrans" cxnId="{7D535575-05DF-4032-B86C-0AFB1D05CB6C}">
      <dgm:prSet/>
      <dgm:spPr/>
      <dgm:t>
        <a:bodyPr/>
        <a:lstStyle/>
        <a:p>
          <a:endParaRPr lang="en-US"/>
        </a:p>
      </dgm:t>
    </dgm:pt>
    <dgm:pt modelId="{563135EA-3903-4D8D-91BC-45C4D9E2086A}">
      <dgm:prSet custT="1"/>
      <dgm:spPr/>
      <dgm:t>
        <a:bodyPr/>
        <a:lstStyle/>
        <a:p>
          <a:r>
            <a:rPr lang="en-US" sz="1600" dirty="0" smtClean="0"/>
            <a:t>Staff monitor outdoor time weekly plans.</a:t>
          </a:r>
          <a:endParaRPr lang="en-US" sz="1600" dirty="0"/>
        </a:p>
      </dgm:t>
    </dgm:pt>
    <dgm:pt modelId="{78B22EFA-3F60-471D-90E2-C66C930C0475}" type="parTrans" cxnId="{D4C42E00-9A31-4B84-8C83-40577B07E01A}">
      <dgm:prSet/>
      <dgm:spPr/>
      <dgm:t>
        <a:bodyPr/>
        <a:lstStyle/>
        <a:p>
          <a:endParaRPr lang="en-US"/>
        </a:p>
      </dgm:t>
    </dgm:pt>
    <dgm:pt modelId="{39118C6E-1DCB-4154-8B5B-C7E17D0E79A0}" type="sibTrans" cxnId="{D4C42E00-9A31-4B84-8C83-40577B07E01A}">
      <dgm:prSet/>
      <dgm:spPr/>
      <dgm:t>
        <a:bodyPr/>
        <a:lstStyle/>
        <a:p>
          <a:endParaRPr lang="en-US"/>
        </a:p>
      </dgm:t>
    </dgm:pt>
    <dgm:pt modelId="{1FE328A5-09AC-4DF9-8AD5-A56394745149}">
      <dgm:prSet phldrT="[Text]" custT="1"/>
      <dgm:spPr/>
      <dgm:t>
        <a:bodyPr/>
        <a:lstStyle/>
        <a:p>
          <a:r>
            <a:rPr lang="en-US" sz="1600" dirty="0" smtClean="0"/>
            <a:t>Share gross motor activities for families to  use at home.</a:t>
          </a:r>
          <a:endParaRPr lang="en-US" sz="1600" dirty="0"/>
        </a:p>
      </dgm:t>
    </dgm:pt>
    <dgm:pt modelId="{F190A3F3-1CE3-42E2-AB33-F45E27D498AA}" type="parTrans" cxnId="{1EE1C454-0B38-4D43-B6EF-F3664847418A}">
      <dgm:prSet/>
      <dgm:spPr/>
      <dgm:t>
        <a:bodyPr/>
        <a:lstStyle/>
        <a:p>
          <a:endParaRPr lang="en-US"/>
        </a:p>
      </dgm:t>
    </dgm:pt>
    <dgm:pt modelId="{EC53698F-23C0-49B3-B104-049FEA5462A0}" type="sibTrans" cxnId="{1EE1C454-0B38-4D43-B6EF-F3664847418A}">
      <dgm:prSet/>
      <dgm:spPr/>
      <dgm:t>
        <a:bodyPr/>
        <a:lstStyle/>
        <a:p>
          <a:endParaRPr lang="en-US"/>
        </a:p>
      </dgm:t>
    </dgm:pt>
    <dgm:pt modelId="{851F97D1-77E0-4324-8885-1A0CFAEBF7C3}">
      <dgm:prSet phldrT="[Text]" custT="1"/>
      <dgm:spPr/>
      <dgm:t>
        <a:bodyPr/>
        <a:lstStyle/>
        <a:p>
          <a:r>
            <a:rPr lang="en-US" sz="1600" dirty="0" smtClean="0"/>
            <a:t> Encourage families to share information with program staff about what gross motor activities their children favor at home.   </a:t>
          </a:r>
          <a:endParaRPr lang="en-US" sz="1600" dirty="0"/>
        </a:p>
      </dgm:t>
    </dgm:pt>
    <dgm:pt modelId="{CA0DCE8D-0A90-47D2-A1C8-A059369FD7EB}" type="parTrans" cxnId="{4C66BB17-2E5B-4AEA-9E6C-112B36CF90A7}">
      <dgm:prSet/>
      <dgm:spPr/>
      <dgm:t>
        <a:bodyPr/>
        <a:lstStyle/>
        <a:p>
          <a:endParaRPr lang="en-US"/>
        </a:p>
      </dgm:t>
    </dgm:pt>
    <dgm:pt modelId="{E531A37D-6571-411C-9938-618B469034D3}" type="sibTrans" cxnId="{4C66BB17-2E5B-4AEA-9E6C-112B36CF90A7}">
      <dgm:prSet/>
      <dgm:spPr/>
      <dgm:t>
        <a:bodyPr/>
        <a:lstStyle/>
        <a:p>
          <a:endParaRPr lang="en-US"/>
        </a:p>
      </dgm:t>
    </dgm:pt>
    <dgm:pt modelId="{9DB6B2B0-A9E4-434F-A28A-B65D15590A68}" type="pres">
      <dgm:prSet presAssocID="{7236F6A3-40E3-47A5-A1F5-48158B62B908}" presName="linearFlow" presStyleCnt="0">
        <dgm:presLayoutVars>
          <dgm:dir/>
          <dgm:animLvl val="lvl"/>
          <dgm:resizeHandles val="exact"/>
        </dgm:presLayoutVars>
      </dgm:prSet>
      <dgm:spPr/>
      <dgm:t>
        <a:bodyPr/>
        <a:lstStyle/>
        <a:p>
          <a:endParaRPr lang="en-US"/>
        </a:p>
      </dgm:t>
    </dgm:pt>
    <dgm:pt modelId="{16B1E02B-6CE3-4A3A-97D2-8D3E9B01D36C}" type="pres">
      <dgm:prSet presAssocID="{A30BA4C1-216A-41E2-BFF1-E0F8528CD18E}" presName="composite" presStyleCnt="0"/>
      <dgm:spPr/>
    </dgm:pt>
    <dgm:pt modelId="{10BE38D1-352D-4373-9A4D-4A9A3C290623}" type="pres">
      <dgm:prSet presAssocID="{A30BA4C1-216A-41E2-BFF1-E0F8528CD18E}" presName="parentText" presStyleLbl="alignNode1" presStyleIdx="0" presStyleCnt="3">
        <dgm:presLayoutVars>
          <dgm:chMax val="1"/>
          <dgm:bulletEnabled val="1"/>
        </dgm:presLayoutVars>
      </dgm:prSet>
      <dgm:spPr/>
      <dgm:t>
        <a:bodyPr/>
        <a:lstStyle/>
        <a:p>
          <a:endParaRPr lang="en-US"/>
        </a:p>
      </dgm:t>
    </dgm:pt>
    <dgm:pt modelId="{C4F2812F-4364-483C-9EE5-6203DC410575}" type="pres">
      <dgm:prSet presAssocID="{A30BA4C1-216A-41E2-BFF1-E0F8528CD18E}" presName="descendantText" presStyleLbl="alignAcc1" presStyleIdx="0" presStyleCnt="3">
        <dgm:presLayoutVars>
          <dgm:bulletEnabled val="1"/>
        </dgm:presLayoutVars>
      </dgm:prSet>
      <dgm:spPr/>
      <dgm:t>
        <a:bodyPr/>
        <a:lstStyle/>
        <a:p>
          <a:endParaRPr lang="en-US"/>
        </a:p>
      </dgm:t>
    </dgm:pt>
    <dgm:pt modelId="{9B819902-670B-40EB-A741-650AC2787870}" type="pres">
      <dgm:prSet presAssocID="{67F75327-0DF1-4EC6-855F-2B80D310973A}" presName="sp" presStyleCnt="0"/>
      <dgm:spPr/>
    </dgm:pt>
    <dgm:pt modelId="{74EAA2CF-521C-47A6-B487-E34CA7E3F675}" type="pres">
      <dgm:prSet presAssocID="{E53A17B1-99C3-4356-A49C-D7DFF2B7287E}" presName="composite" presStyleCnt="0"/>
      <dgm:spPr/>
    </dgm:pt>
    <dgm:pt modelId="{A239C78A-8DE6-4790-957E-CCCC79AF9DB0}" type="pres">
      <dgm:prSet presAssocID="{E53A17B1-99C3-4356-A49C-D7DFF2B7287E}" presName="parentText" presStyleLbl="alignNode1" presStyleIdx="1" presStyleCnt="3">
        <dgm:presLayoutVars>
          <dgm:chMax val="1"/>
          <dgm:bulletEnabled val="1"/>
        </dgm:presLayoutVars>
      </dgm:prSet>
      <dgm:spPr/>
      <dgm:t>
        <a:bodyPr/>
        <a:lstStyle/>
        <a:p>
          <a:endParaRPr lang="en-US"/>
        </a:p>
      </dgm:t>
    </dgm:pt>
    <dgm:pt modelId="{92DC45CC-D95A-45E8-97ED-EE9645E27F80}" type="pres">
      <dgm:prSet presAssocID="{E53A17B1-99C3-4356-A49C-D7DFF2B7287E}" presName="descendantText" presStyleLbl="alignAcc1" presStyleIdx="1" presStyleCnt="3">
        <dgm:presLayoutVars>
          <dgm:bulletEnabled val="1"/>
        </dgm:presLayoutVars>
      </dgm:prSet>
      <dgm:spPr/>
      <dgm:t>
        <a:bodyPr/>
        <a:lstStyle/>
        <a:p>
          <a:endParaRPr lang="en-US"/>
        </a:p>
      </dgm:t>
    </dgm:pt>
    <dgm:pt modelId="{3020A342-A843-4323-A157-B4D972922BA1}" type="pres">
      <dgm:prSet presAssocID="{47350BBA-8EDE-4AF2-98BA-CD2CF0959E35}" presName="sp" presStyleCnt="0"/>
      <dgm:spPr/>
    </dgm:pt>
    <dgm:pt modelId="{43290531-654E-45C6-9F1D-D78D81AFEA14}" type="pres">
      <dgm:prSet presAssocID="{96370603-9CE1-4AFC-8591-95E433F470DF}" presName="composite" presStyleCnt="0"/>
      <dgm:spPr/>
    </dgm:pt>
    <dgm:pt modelId="{0E8E8D5B-F15E-4791-B46F-F048FCD33F67}" type="pres">
      <dgm:prSet presAssocID="{96370603-9CE1-4AFC-8591-95E433F470DF}" presName="parentText" presStyleLbl="alignNode1" presStyleIdx="2" presStyleCnt="3">
        <dgm:presLayoutVars>
          <dgm:chMax val="1"/>
          <dgm:bulletEnabled val="1"/>
        </dgm:presLayoutVars>
      </dgm:prSet>
      <dgm:spPr/>
      <dgm:t>
        <a:bodyPr/>
        <a:lstStyle/>
        <a:p>
          <a:endParaRPr lang="en-US"/>
        </a:p>
      </dgm:t>
    </dgm:pt>
    <dgm:pt modelId="{844B2FA3-9EB7-41EB-BD61-711E0EF28FD0}" type="pres">
      <dgm:prSet presAssocID="{96370603-9CE1-4AFC-8591-95E433F470DF}" presName="descendantText" presStyleLbl="alignAcc1" presStyleIdx="2" presStyleCnt="3" custScaleY="125319">
        <dgm:presLayoutVars>
          <dgm:bulletEnabled val="1"/>
        </dgm:presLayoutVars>
      </dgm:prSet>
      <dgm:spPr/>
      <dgm:t>
        <a:bodyPr/>
        <a:lstStyle/>
        <a:p>
          <a:endParaRPr lang="en-US"/>
        </a:p>
      </dgm:t>
    </dgm:pt>
  </dgm:ptLst>
  <dgm:cxnLst>
    <dgm:cxn modelId="{1251E80B-EBC6-DA47-A796-0C5373A7DCD1}" type="presOf" srcId="{563135EA-3903-4D8D-91BC-45C4D9E2086A}" destId="{92DC45CC-D95A-45E8-97ED-EE9645E27F80}" srcOrd="0" destOrd="2" presId="urn:microsoft.com/office/officeart/2005/8/layout/chevron2"/>
    <dgm:cxn modelId="{D6CE6565-BBF4-7245-8E27-C31C037C0A7D}" type="presOf" srcId="{E53A17B1-99C3-4356-A49C-D7DFF2B7287E}" destId="{A239C78A-8DE6-4790-957E-CCCC79AF9DB0}" srcOrd="0" destOrd="0" presId="urn:microsoft.com/office/officeart/2005/8/layout/chevron2"/>
    <dgm:cxn modelId="{4A79A674-FB40-47A5-A781-086CDEEAA2FA}" srcId="{E53A17B1-99C3-4356-A49C-D7DFF2B7287E}" destId="{22F93B31-51A6-4C98-8FF5-540F5EC44A38}" srcOrd="0" destOrd="0" parTransId="{EF693CFF-4F13-42E3-82D1-27D98185BCE4}" sibTransId="{05045865-C077-4D51-8929-ECED41E89BF1}"/>
    <dgm:cxn modelId="{F650EAE4-13C9-E34B-8227-06E700186034}" type="presOf" srcId="{A30BA4C1-216A-41E2-BFF1-E0F8528CD18E}" destId="{10BE38D1-352D-4373-9A4D-4A9A3C290623}" srcOrd="0" destOrd="0" presId="urn:microsoft.com/office/officeart/2005/8/layout/chevron2"/>
    <dgm:cxn modelId="{F3AD2E34-227D-D944-9479-91A040758C40}" type="presOf" srcId="{7236F6A3-40E3-47A5-A1F5-48158B62B908}" destId="{9DB6B2B0-A9E4-434F-A28A-B65D15590A68}" srcOrd="0" destOrd="0" presId="urn:microsoft.com/office/officeart/2005/8/layout/chevron2"/>
    <dgm:cxn modelId="{C55A07BB-0681-A94A-8D5C-554AE759BBAB}" type="presOf" srcId="{851F97D1-77E0-4324-8885-1A0CFAEBF7C3}" destId="{844B2FA3-9EB7-41EB-BD61-711E0EF28FD0}" srcOrd="0" destOrd="3" presId="urn:microsoft.com/office/officeart/2005/8/layout/chevron2"/>
    <dgm:cxn modelId="{4C66BB17-2E5B-4AEA-9E6C-112B36CF90A7}" srcId="{96370603-9CE1-4AFC-8591-95E433F470DF}" destId="{851F97D1-77E0-4324-8885-1A0CFAEBF7C3}" srcOrd="3" destOrd="0" parTransId="{CA0DCE8D-0A90-47D2-A1C8-A059369FD7EB}" sibTransId="{E531A37D-6571-411C-9938-618B469034D3}"/>
    <dgm:cxn modelId="{04A1C2A6-33EB-E449-8ECF-2AD9531C4500}" type="presOf" srcId="{96370603-9CE1-4AFC-8591-95E433F470DF}" destId="{0E8E8D5B-F15E-4791-B46F-F048FCD33F67}" srcOrd="0" destOrd="0" presId="urn:microsoft.com/office/officeart/2005/8/layout/chevron2"/>
    <dgm:cxn modelId="{AF9B1713-A0E2-C140-9DD1-1292B9D134E9}" type="presOf" srcId="{22F93B31-51A6-4C98-8FF5-540F5EC44A38}" destId="{92DC45CC-D95A-45E8-97ED-EE9645E27F80}" srcOrd="0" destOrd="0" presId="urn:microsoft.com/office/officeart/2005/8/layout/chevron2"/>
    <dgm:cxn modelId="{7D535575-05DF-4032-B86C-0AFB1D05CB6C}" srcId="{E53A17B1-99C3-4356-A49C-D7DFF2B7287E}" destId="{57F1E766-3110-4FAD-B513-D344BE910766}" srcOrd="1" destOrd="0" parTransId="{482CD6A0-924D-4EFB-90FA-60A8F4539AD8}" sibTransId="{F10E0DF9-FFEE-40C0-A679-22FE800D4252}"/>
    <dgm:cxn modelId="{395D1592-DD5A-B84C-8BFB-6385AE1EA848}" type="presOf" srcId="{E8F82856-BB1B-4D57-82EC-B61948149830}" destId="{844B2FA3-9EB7-41EB-BD61-711E0EF28FD0}" srcOrd="0" destOrd="1" presId="urn:microsoft.com/office/officeart/2005/8/layout/chevron2"/>
    <dgm:cxn modelId="{08EDB1AA-A772-2B47-A6F8-D4DB8F686855}" type="presOf" srcId="{8F4456DF-4BED-49C5-8AE7-C9E5B2BB02AD}" destId="{C4F2812F-4364-483C-9EE5-6203DC410575}" srcOrd="0" destOrd="0" presId="urn:microsoft.com/office/officeart/2005/8/layout/chevron2"/>
    <dgm:cxn modelId="{4C39E51A-49B0-4E34-89F0-6CF95E718950}" srcId="{96370603-9CE1-4AFC-8591-95E433F470DF}" destId="{E8F82856-BB1B-4D57-82EC-B61948149830}" srcOrd="1" destOrd="0" parTransId="{E2B4004C-C694-4FF7-97F4-EDF09B835F71}" sibTransId="{2842BADE-DF11-4B81-AF8D-F2733772157E}"/>
    <dgm:cxn modelId="{0BED66FF-24AC-414F-8C61-3284A525D870}" srcId="{7236F6A3-40E3-47A5-A1F5-48158B62B908}" destId="{A30BA4C1-216A-41E2-BFF1-E0F8528CD18E}" srcOrd="0" destOrd="0" parTransId="{69DF6D8F-9061-4511-9381-DFE18CE94FB7}" sibTransId="{67F75327-0DF1-4EC6-855F-2B80D310973A}"/>
    <dgm:cxn modelId="{34851EB9-3330-4FBD-B838-E9ABD15872C2}" srcId="{7236F6A3-40E3-47A5-A1F5-48158B62B908}" destId="{E53A17B1-99C3-4356-A49C-D7DFF2B7287E}" srcOrd="1" destOrd="0" parTransId="{4C793B91-2CB6-4C72-8774-9992CCB83482}" sibTransId="{47350BBA-8EDE-4AF2-98BA-CD2CF0959E35}"/>
    <dgm:cxn modelId="{B9182B8D-F62B-400B-A238-6B691F579BEA}" srcId="{A30BA4C1-216A-41E2-BFF1-E0F8528CD18E}" destId="{8F4456DF-4BED-49C5-8AE7-C9E5B2BB02AD}" srcOrd="0" destOrd="0" parTransId="{D4F1F832-BC95-4C18-8CFC-CD92C468221D}" sibTransId="{DABC0327-3DF6-4720-BBD1-99F0CA78D0F0}"/>
    <dgm:cxn modelId="{1EE1C454-0B38-4D43-B6EF-F3664847418A}" srcId="{96370603-9CE1-4AFC-8591-95E433F470DF}" destId="{1FE328A5-09AC-4DF9-8AD5-A56394745149}" srcOrd="2" destOrd="0" parTransId="{F190A3F3-1CE3-42E2-AB33-F45E27D498AA}" sibTransId="{EC53698F-23C0-49B3-B104-049FEA5462A0}"/>
    <dgm:cxn modelId="{B55CD7DC-FEBA-4E5C-86F3-DF5B297E577A}" srcId="{7236F6A3-40E3-47A5-A1F5-48158B62B908}" destId="{96370603-9CE1-4AFC-8591-95E433F470DF}" srcOrd="2" destOrd="0" parTransId="{7C294D90-DFFF-4FEF-960C-552A102E800F}" sibTransId="{1298FA19-DA72-4914-9CC2-A37A9F6BE04E}"/>
    <dgm:cxn modelId="{FFA1F23F-3CA0-442E-8EC2-21E4E100B04C}" srcId="{96370603-9CE1-4AFC-8591-95E433F470DF}" destId="{921A1F41-172E-4248-B39F-5CA76CA4C1D7}" srcOrd="0" destOrd="0" parTransId="{2DDBEF12-5D08-46C3-90CC-F7B3E00E51AA}" sibTransId="{62AC2B70-56F7-49B3-9819-05F98ED75F60}"/>
    <dgm:cxn modelId="{00C43D86-52E5-7A43-B32E-8FB08367C033}" type="presOf" srcId="{921A1F41-172E-4248-B39F-5CA76CA4C1D7}" destId="{844B2FA3-9EB7-41EB-BD61-711E0EF28FD0}" srcOrd="0" destOrd="0" presId="urn:microsoft.com/office/officeart/2005/8/layout/chevron2"/>
    <dgm:cxn modelId="{D4C42E00-9A31-4B84-8C83-40577B07E01A}" srcId="{E53A17B1-99C3-4356-A49C-D7DFF2B7287E}" destId="{563135EA-3903-4D8D-91BC-45C4D9E2086A}" srcOrd="2" destOrd="0" parTransId="{78B22EFA-3F60-471D-90E2-C66C930C0475}" sibTransId="{39118C6E-1DCB-4154-8B5B-C7E17D0E79A0}"/>
    <dgm:cxn modelId="{E45EB91F-935D-D04D-A2FD-D2764F9D6641}" type="presOf" srcId="{1FE328A5-09AC-4DF9-8AD5-A56394745149}" destId="{844B2FA3-9EB7-41EB-BD61-711E0EF28FD0}" srcOrd="0" destOrd="2" presId="urn:microsoft.com/office/officeart/2005/8/layout/chevron2"/>
    <dgm:cxn modelId="{E5036F9B-E95E-2B46-95C4-DF17E3198D37}" type="presOf" srcId="{57F1E766-3110-4FAD-B513-D344BE910766}" destId="{92DC45CC-D95A-45E8-97ED-EE9645E27F80}" srcOrd="0" destOrd="1" presId="urn:microsoft.com/office/officeart/2005/8/layout/chevron2"/>
    <dgm:cxn modelId="{8302CA90-2A5D-9748-9F4A-F4BBBC07909B}" type="presParOf" srcId="{9DB6B2B0-A9E4-434F-A28A-B65D15590A68}" destId="{16B1E02B-6CE3-4A3A-97D2-8D3E9B01D36C}" srcOrd="0" destOrd="0" presId="urn:microsoft.com/office/officeart/2005/8/layout/chevron2"/>
    <dgm:cxn modelId="{3A54C2F1-40C0-4744-AB96-881A918586FF}" type="presParOf" srcId="{16B1E02B-6CE3-4A3A-97D2-8D3E9B01D36C}" destId="{10BE38D1-352D-4373-9A4D-4A9A3C290623}" srcOrd="0" destOrd="0" presId="urn:microsoft.com/office/officeart/2005/8/layout/chevron2"/>
    <dgm:cxn modelId="{063D8654-4B9C-9742-88BB-4A0608DFDF82}" type="presParOf" srcId="{16B1E02B-6CE3-4A3A-97D2-8D3E9B01D36C}" destId="{C4F2812F-4364-483C-9EE5-6203DC410575}" srcOrd="1" destOrd="0" presId="urn:microsoft.com/office/officeart/2005/8/layout/chevron2"/>
    <dgm:cxn modelId="{D52690ED-0006-0640-B4F6-A27F77119A0A}" type="presParOf" srcId="{9DB6B2B0-A9E4-434F-A28A-B65D15590A68}" destId="{9B819902-670B-40EB-A741-650AC2787870}" srcOrd="1" destOrd="0" presId="urn:microsoft.com/office/officeart/2005/8/layout/chevron2"/>
    <dgm:cxn modelId="{FF45A560-B26A-1049-AEB8-7A3192348A36}" type="presParOf" srcId="{9DB6B2B0-A9E4-434F-A28A-B65D15590A68}" destId="{74EAA2CF-521C-47A6-B487-E34CA7E3F675}" srcOrd="2" destOrd="0" presId="urn:microsoft.com/office/officeart/2005/8/layout/chevron2"/>
    <dgm:cxn modelId="{86A85D0C-D807-744D-A545-DCBB783E5A0C}" type="presParOf" srcId="{74EAA2CF-521C-47A6-B487-E34CA7E3F675}" destId="{A239C78A-8DE6-4790-957E-CCCC79AF9DB0}" srcOrd="0" destOrd="0" presId="urn:microsoft.com/office/officeart/2005/8/layout/chevron2"/>
    <dgm:cxn modelId="{F9B7DBEE-3742-0044-A96B-BFAC3E6B293F}" type="presParOf" srcId="{74EAA2CF-521C-47A6-B487-E34CA7E3F675}" destId="{92DC45CC-D95A-45E8-97ED-EE9645E27F80}" srcOrd="1" destOrd="0" presId="urn:microsoft.com/office/officeart/2005/8/layout/chevron2"/>
    <dgm:cxn modelId="{F5F6B31C-3D43-6247-B130-70B21F129710}" type="presParOf" srcId="{9DB6B2B0-A9E4-434F-A28A-B65D15590A68}" destId="{3020A342-A843-4323-A157-B4D972922BA1}" srcOrd="3" destOrd="0" presId="urn:microsoft.com/office/officeart/2005/8/layout/chevron2"/>
    <dgm:cxn modelId="{90058C60-C6BB-234A-B0C1-B19AB909603B}" type="presParOf" srcId="{9DB6B2B0-A9E4-434F-A28A-B65D15590A68}" destId="{43290531-654E-45C6-9F1D-D78D81AFEA14}" srcOrd="4" destOrd="0" presId="urn:microsoft.com/office/officeart/2005/8/layout/chevron2"/>
    <dgm:cxn modelId="{238B74A6-CF3E-A649-A69E-B16AFC4D5C65}" type="presParOf" srcId="{43290531-654E-45C6-9F1D-D78D81AFEA14}" destId="{0E8E8D5B-F15E-4791-B46F-F048FCD33F67}" srcOrd="0" destOrd="0" presId="urn:microsoft.com/office/officeart/2005/8/layout/chevron2"/>
    <dgm:cxn modelId="{1E61C063-ED9A-4B48-B5DC-16FE8EDFDA92}" type="presParOf" srcId="{43290531-654E-45C6-9F1D-D78D81AFEA14}" destId="{844B2FA3-9EB7-41EB-BD61-711E0EF28FD0}"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E38D1-352D-4373-9A4D-4A9A3C290623}">
      <dsp:nvSpPr>
        <dsp:cNvPr id="0" name=""/>
        <dsp:cNvSpPr/>
      </dsp:nvSpPr>
      <dsp:spPr>
        <a:xfrm rot="5400000">
          <a:off x="-264995" y="274985"/>
          <a:ext cx="1766634" cy="1236644"/>
        </a:xfrm>
        <a:prstGeom prst="chevron">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b="1" kern="1200" dirty="0" smtClean="0">
            <a:effectLst>
              <a:outerShdw blurRad="38100" dist="38100" dir="2700000" algn="tl">
                <a:srgbClr val="000000">
                  <a:alpha val="43137"/>
                </a:srgbClr>
              </a:outerShdw>
            </a:effectLst>
          </a:endParaRPr>
        </a:p>
        <a:p>
          <a:pPr lvl="0" algn="ctr" defTabSz="711200">
            <a:lnSpc>
              <a:spcPct val="90000"/>
            </a:lnSpc>
            <a:spcBef>
              <a:spcPct val="0"/>
            </a:spcBef>
            <a:spcAft>
              <a:spcPct val="35000"/>
            </a:spcAft>
          </a:pPr>
          <a:r>
            <a:rPr lang="en-US" sz="1800" b="1" kern="1200" dirty="0" smtClean="0">
              <a:effectLst>
                <a:outerShdw blurRad="38100" dist="38100" dir="2700000" algn="tl">
                  <a:srgbClr val="000000">
                    <a:alpha val="43137"/>
                  </a:srgbClr>
                </a:outerShdw>
              </a:effectLst>
            </a:rPr>
            <a:t>School Readiness Goal</a:t>
          </a:r>
          <a:endParaRPr lang="en-US" sz="1800" b="1" kern="1200" dirty="0">
            <a:effectLst>
              <a:outerShdw blurRad="38100" dist="38100" dir="2700000" algn="tl">
                <a:srgbClr val="000000">
                  <a:alpha val="43137"/>
                </a:srgbClr>
              </a:outerShdw>
            </a:effectLst>
          </a:endParaRPr>
        </a:p>
      </dsp:txBody>
      <dsp:txXfrm rot="-5400000">
        <a:off x="0" y="628312"/>
        <a:ext cx="1236644" cy="529990"/>
      </dsp:txXfrm>
    </dsp:sp>
    <dsp:sp modelId="{C4F2812F-4364-483C-9EE5-6203DC410575}">
      <dsp:nvSpPr>
        <dsp:cNvPr id="0" name=""/>
        <dsp:cNvSpPr/>
      </dsp:nvSpPr>
      <dsp:spPr>
        <a:xfrm rot="5400000">
          <a:off x="4044363" y="-2797729"/>
          <a:ext cx="1148916" cy="6764355"/>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Children will demonstrate growing control of large muscles for movement, navigation, and balance.</a:t>
          </a:r>
          <a:endParaRPr lang="en-US" sz="1600" kern="1200" dirty="0"/>
        </a:p>
      </dsp:txBody>
      <dsp:txXfrm rot="-5400000">
        <a:off x="1236644" y="66075"/>
        <a:ext cx="6708270" cy="1036746"/>
      </dsp:txXfrm>
    </dsp:sp>
    <dsp:sp modelId="{A239C78A-8DE6-4790-957E-CCCC79AF9DB0}">
      <dsp:nvSpPr>
        <dsp:cNvPr id="0" name=""/>
        <dsp:cNvSpPr/>
      </dsp:nvSpPr>
      <dsp:spPr>
        <a:xfrm rot="5400000">
          <a:off x="-264995" y="1855831"/>
          <a:ext cx="1766634" cy="1236644"/>
        </a:xfrm>
        <a:prstGeom prst="chevron">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n-US" sz="1400" b="1" kern="1200" dirty="0" smtClean="0">
            <a:effectLst>
              <a:outerShdw blurRad="38100" dist="38100" dir="2700000" algn="tl">
                <a:srgbClr val="000000">
                  <a:alpha val="43137"/>
                </a:srgbClr>
              </a:outerShdw>
            </a:effectLst>
          </a:endParaRPr>
        </a:p>
        <a:p>
          <a:pPr lvl="0" algn="ctr" defTabSz="622300">
            <a:lnSpc>
              <a:spcPct val="90000"/>
            </a:lnSpc>
            <a:spcBef>
              <a:spcPct val="0"/>
            </a:spcBef>
            <a:spcAft>
              <a:spcPct val="35000"/>
            </a:spcAft>
          </a:pPr>
          <a:r>
            <a:rPr lang="en-US" sz="1800" b="1" kern="1200" dirty="0" smtClean="0">
              <a:effectLst>
                <a:outerShdw blurRad="38100" dist="38100" dir="2700000" algn="tl">
                  <a:srgbClr val="000000">
                    <a:alpha val="43137"/>
                  </a:srgbClr>
                </a:outerShdw>
              </a:effectLst>
            </a:rPr>
            <a:t>Program Goal</a:t>
          </a:r>
          <a:endParaRPr lang="en-US" sz="1800" b="1" kern="1200" dirty="0">
            <a:effectLst>
              <a:outerShdw blurRad="38100" dist="38100" dir="2700000" algn="tl">
                <a:srgbClr val="000000">
                  <a:alpha val="43137"/>
                </a:srgbClr>
              </a:outerShdw>
            </a:effectLst>
          </a:endParaRPr>
        </a:p>
      </dsp:txBody>
      <dsp:txXfrm rot="-5400000">
        <a:off x="0" y="2209158"/>
        <a:ext cx="1236644" cy="529990"/>
      </dsp:txXfrm>
    </dsp:sp>
    <dsp:sp modelId="{92DC45CC-D95A-45E8-97ED-EE9645E27F80}">
      <dsp:nvSpPr>
        <dsp:cNvPr id="0" name=""/>
        <dsp:cNvSpPr/>
      </dsp:nvSpPr>
      <dsp:spPr>
        <a:xfrm rot="5400000">
          <a:off x="4044665" y="-1217185"/>
          <a:ext cx="1148312" cy="6764355"/>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Program will improve the use of outdoor time ensuring that teachers plan outdoor activities and interact with children during outdoor time.</a:t>
          </a:r>
          <a:endParaRPr lang="en-US" sz="1600" kern="1200" dirty="0"/>
        </a:p>
        <a:p>
          <a:pPr marL="171450" lvl="1" indent="-171450" algn="l" defTabSz="711200">
            <a:lnSpc>
              <a:spcPct val="90000"/>
            </a:lnSpc>
            <a:spcBef>
              <a:spcPct val="0"/>
            </a:spcBef>
            <a:spcAft>
              <a:spcPct val="15000"/>
            </a:spcAft>
            <a:buChar char="••"/>
          </a:pPr>
          <a:r>
            <a:rPr lang="en-US" sz="1600" kern="1200" dirty="0" smtClean="0"/>
            <a:t>Provide Professional Development on </a:t>
          </a:r>
          <a:r>
            <a:rPr lang="en-US" sz="1600" i="1" kern="1200" dirty="0" smtClean="0"/>
            <a:t>I Am Moving, I Am Learning.</a:t>
          </a:r>
          <a:endParaRPr lang="en-US" sz="1600" kern="1200" dirty="0"/>
        </a:p>
        <a:p>
          <a:pPr marL="171450" lvl="1" indent="-171450" algn="l" defTabSz="711200">
            <a:lnSpc>
              <a:spcPct val="90000"/>
            </a:lnSpc>
            <a:spcBef>
              <a:spcPct val="0"/>
            </a:spcBef>
            <a:spcAft>
              <a:spcPct val="15000"/>
            </a:spcAft>
            <a:buChar char="••"/>
          </a:pPr>
          <a:r>
            <a:rPr lang="en-US" sz="1600" kern="1200" dirty="0" smtClean="0"/>
            <a:t>Staff monitor outdoor time weekly plans.</a:t>
          </a:r>
          <a:endParaRPr lang="en-US" sz="1600" kern="1200" dirty="0"/>
        </a:p>
      </dsp:txBody>
      <dsp:txXfrm rot="-5400000">
        <a:off x="1236644" y="1646892"/>
        <a:ext cx="6708299" cy="1036200"/>
      </dsp:txXfrm>
    </dsp:sp>
    <dsp:sp modelId="{0E8E8D5B-F15E-4791-B46F-F048FCD33F67}">
      <dsp:nvSpPr>
        <dsp:cNvPr id="0" name=""/>
        <dsp:cNvSpPr/>
      </dsp:nvSpPr>
      <dsp:spPr>
        <a:xfrm rot="5400000">
          <a:off x="-264995" y="3582046"/>
          <a:ext cx="1766634" cy="1236644"/>
        </a:xfrm>
        <a:prstGeom prst="chevron">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38100" dist="38100" dir="2700000" algn="tl">
                  <a:srgbClr val="000000">
                    <a:alpha val="43137"/>
                  </a:srgbClr>
                </a:outerShdw>
              </a:effectLst>
            </a:rPr>
            <a:t> Family</a:t>
          </a:r>
        </a:p>
        <a:p>
          <a:pPr lvl="0" algn="ctr" defTabSz="800100">
            <a:lnSpc>
              <a:spcPct val="90000"/>
            </a:lnSpc>
            <a:spcBef>
              <a:spcPct val="0"/>
            </a:spcBef>
            <a:spcAft>
              <a:spcPct val="35000"/>
            </a:spcAft>
          </a:pPr>
          <a:r>
            <a:rPr lang="en-US" sz="1800" b="1" kern="1200" dirty="0" smtClean="0">
              <a:effectLst>
                <a:outerShdw blurRad="38100" dist="38100" dir="2700000" algn="tl">
                  <a:srgbClr val="000000">
                    <a:alpha val="43137"/>
                  </a:srgbClr>
                </a:outerShdw>
              </a:effectLst>
            </a:rPr>
            <a:t>Engagement</a:t>
          </a:r>
          <a:endParaRPr lang="en-US" sz="1800" b="1" kern="1200" dirty="0">
            <a:effectLst>
              <a:outerShdw blurRad="38100" dist="38100" dir="2700000" algn="tl">
                <a:srgbClr val="000000">
                  <a:alpha val="43137"/>
                </a:srgbClr>
              </a:outerShdw>
            </a:effectLst>
          </a:endParaRPr>
        </a:p>
      </dsp:txBody>
      <dsp:txXfrm rot="-5400000">
        <a:off x="0" y="3935373"/>
        <a:ext cx="1236644" cy="529990"/>
      </dsp:txXfrm>
    </dsp:sp>
    <dsp:sp modelId="{844B2FA3-9EB7-41EB-BD61-711E0EF28FD0}">
      <dsp:nvSpPr>
        <dsp:cNvPr id="0" name=""/>
        <dsp:cNvSpPr/>
      </dsp:nvSpPr>
      <dsp:spPr>
        <a:xfrm rot="5400000">
          <a:off x="3899295" y="509030"/>
          <a:ext cx="1439053" cy="6764355"/>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endParaRPr lang="en-US" sz="1600" i="1" kern="1200" dirty="0"/>
        </a:p>
        <a:p>
          <a:pPr marL="171450" lvl="1" indent="-171450" algn="l" defTabSz="711200">
            <a:lnSpc>
              <a:spcPct val="90000"/>
            </a:lnSpc>
            <a:spcBef>
              <a:spcPct val="0"/>
            </a:spcBef>
            <a:spcAft>
              <a:spcPct val="15000"/>
            </a:spcAft>
            <a:buChar char="••"/>
          </a:pPr>
          <a:r>
            <a:rPr lang="en-US" sz="1600" kern="1200" dirty="0" smtClean="0"/>
            <a:t>Provide information to families about </a:t>
          </a:r>
          <a:r>
            <a:rPr lang="en-US" sz="1600" i="1" kern="1200" dirty="0" smtClean="0"/>
            <a:t>I Am Moving, I Am Learning.</a:t>
          </a:r>
          <a:endParaRPr lang="en-US" sz="1600" kern="1200" dirty="0"/>
        </a:p>
        <a:p>
          <a:pPr marL="171450" lvl="1" indent="-171450" algn="l" defTabSz="711200">
            <a:lnSpc>
              <a:spcPct val="90000"/>
            </a:lnSpc>
            <a:spcBef>
              <a:spcPct val="0"/>
            </a:spcBef>
            <a:spcAft>
              <a:spcPct val="15000"/>
            </a:spcAft>
            <a:buChar char="••"/>
          </a:pPr>
          <a:r>
            <a:rPr lang="en-US" sz="1600" kern="1200" dirty="0" smtClean="0"/>
            <a:t>Share gross motor activities for families to  use at home.</a:t>
          </a:r>
          <a:endParaRPr lang="en-US" sz="1600" kern="1200" dirty="0"/>
        </a:p>
        <a:p>
          <a:pPr marL="171450" lvl="1" indent="-171450" algn="l" defTabSz="711200">
            <a:lnSpc>
              <a:spcPct val="90000"/>
            </a:lnSpc>
            <a:spcBef>
              <a:spcPct val="0"/>
            </a:spcBef>
            <a:spcAft>
              <a:spcPct val="15000"/>
            </a:spcAft>
            <a:buChar char="••"/>
          </a:pPr>
          <a:r>
            <a:rPr lang="en-US" sz="1600" kern="1200" dirty="0" smtClean="0"/>
            <a:t> Encourage families to share information with program staff about what gross motor activities their children favor at home.   </a:t>
          </a:r>
          <a:endParaRPr lang="en-US" sz="1600" kern="1200" dirty="0"/>
        </a:p>
      </dsp:txBody>
      <dsp:txXfrm rot="-5400000">
        <a:off x="1236645" y="3241930"/>
        <a:ext cx="6694106" cy="129855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277AB3-BA0E-B248-8524-D9D558EF0613}" type="datetimeFigureOut">
              <a:rPr lang="en-US" smtClean="0"/>
              <a:t>11/5/14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FF5461-E07C-DD47-B9D6-CBBB6C4398E4}" type="slidenum">
              <a:rPr lang="en-US" smtClean="0"/>
              <a:t>‹#›</a:t>
            </a:fld>
            <a:endParaRPr lang="en-US"/>
          </a:p>
        </p:txBody>
      </p:sp>
    </p:spTree>
    <p:extLst>
      <p:ext uri="{BB962C8B-B14F-4D97-AF65-F5344CB8AC3E}">
        <p14:creationId xmlns:p14="http://schemas.microsoft.com/office/powerpoint/2010/main" val="422589763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2685B9-A357-1F4D-8302-30F7DA242AC3}" type="slidenum">
              <a:rPr lang="en-US"/>
              <a:pPr/>
              <a:t>12</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xfrm>
            <a:off x="686421" y="4344025"/>
            <a:ext cx="5485158" cy="4275320"/>
          </a:xfrm>
        </p:spPr>
        <p:txBody>
          <a:bodyPr/>
          <a:lstStyle/>
          <a:p>
            <a:pPr marL="224325" indent="-224325">
              <a:lnSpc>
                <a:spcPct val="80000"/>
              </a:lnSpc>
            </a:pPr>
            <a:r>
              <a:rPr lang="en-US" sz="1100" b="1" dirty="0"/>
              <a:t>In order to distinguish the differences between Outputs, Outcomes, and Impacts we need to understand the continuum of Program Action.</a:t>
            </a:r>
            <a:r>
              <a:rPr lang="en-US" sz="1100" dirty="0"/>
              <a:t> </a:t>
            </a:r>
          </a:p>
          <a:p>
            <a:pPr marL="224325" indent="-224325">
              <a:lnSpc>
                <a:spcPct val="80000"/>
              </a:lnSpc>
            </a:pPr>
            <a:endParaRPr lang="en-US" sz="800" dirty="0"/>
          </a:p>
          <a:p>
            <a:pPr marL="224325" indent="-224325">
              <a:lnSpc>
                <a:spcPct val="80000"/>
              </a:lnSpc>
            </a:pPr>
            <a:r>
              <a:rPr lang="en-US" sz="1100" dirty="0"/>
              <a:t>Logic model helps us figure out the results of our programs - what to measure and  demonstrate our accountability.</a:t>
            </a:r>
          </a:p>
          <a:p>
            <a:pPr marL="224325" indent="-224325">
              <a:lnSpc>
                <a:spcPct val="80000"/>
              </a:lnSpc>
            </a:pPr>
            <a:endParaRPr lang="en-US" sz="1100" dirty="0"/>
          </a:p>
          <a:p>
            <a:pPr marL="224325" indent="-224325">
              <a:lnSpc>
                <a:spcPct val="80000"/>
              </a:lnSpc>
            </a:pPr>
            <a:r>
              <a:rPr lang="en-US" sz="1100" dirty="0"/>
              <a:t>How many people are familiar with the Logic Model? How many use the Logic Model for their Program Development?</a:t>
            </a:r>
          </a:p>
          <a:p>
            <a:pPr marL="224325" indent="-224325">
              <a:lnSpc>
                <a:spcPct val="80000"/>
              </a:lnSpc>
            </a:pPr>
            <a:endParaRPr lang="en-US" sz="800" dirty="0"/>
          </a:p>
          <a:p>
            <a:pPr marL="224325" indent="-224325">
              <a:lnSpc>
                <a:spcPct val="80000"/>
              </a:lnSpc>
            </a:pPr>
            <a:r>
              <a:rPr lang="en-US" sz="1100" dirty="0"/>
              <a:t>Activities &amp; Outputs  are often listed separately in </a:t>
            </a:r>
            <a:r>
              <a:rPr lang="en-US" sz="1100" dirty="0" err="1"/>
              <a:t>Prog</a:t>
            </a:r>
            <a:r>
              <a:rPr lang="en-US" sz="1100" dirty="0"/>
              <a:t>. </a:t>
            </a:r>
            <a:r>
              <a:rPr lang="en-US" sz="1100" dirty="0" err="1"/>
              <a:t>Eval</a:t>
            </a:r>
            <a:r>
              <a:rPr lang="en-US" sz="1100" dirty="0"/>
              <a:t>. they are technically different:</a:t>
            </a:r>
          </a:p>
          <a:p>
            <a:pPr marL="224325" indent="-224325">
              <a:lnSpc>
                <a:spcPct val="80000"/>
              </a:lnSpc>
              <a:buFontTx/>
              <a:buChar char="•"/>
            </a:pPr>
            <a:r>
              <a:rPr lang="en-US" sz="1100" b="1" dirty="0"/>
              <a:t>Activities are what we do in research Extension Education. </a:t>
            </a:r>
          </a:p>
          <a:p>
            <a:pPr marL="224325" indent="-224325">
              <a:lnSpc>
                <a:spcPct val="80000"/>
              </a:lnSpc>
              <a:buFontTx/>
              <a:buChar char="•"/>
            </a:pPr>
            <a:r>
              <a:rPr lang="en-US" sz="1100" b="1" dirty="0"/>
              <a:t>Outputs are what comes out from funded activities, the products or services.</a:t>
            </a:r>
          </a:p>
          <a:p>
            <a:pPr marL="224325" indent="-224325">
              <a:lnSpc>
                <a:spcPct val="80000"/>
              </a:lnSpc>
            </a:pPr>
            <a:endParaRPr lang="en-US" sz="1100" b="1" dirty="0"/>
          </a:p>
          <a:p>
            <a:pPr marL="224325" indent="-224325">
              <a:lnSpc>
                <a:spcPct val="80000"/>
              </a:lnSpc>
            </a:pPr>
            <a:r>
              <a:rPr lang="en-US" sz="1100" b="1" dirty="0"/>
              <a:t>For reporting purposes there is often overlap</a:t>
            </a:r>
            <a:r>
              <a:rPr lang="en-US" sz="1100" dirty="0"/>
              <a:t>, like in DANRIS: </a:t>
            </a:r>
          </a:p>
          <a:p>
            <a:pPr marL="224325" indent="-224325">
              <a:lnSpc>
                <a:spcPct val="80000"/>
              </a:lnSpc>
            </a:pPr>
            <a:r>
              <a:rPr lang="en-US" sz="1100" dirty="0"/>
              <a:t>	Ex. classes. What we did – teach; Output: 10 classes.</a:t>
            </a:r>
          </a:p>
          <a:p>
            <a:pPr marL="224325" indent="-224325">
              <a:lnSpc>
                <a:spcPct val="80000"/>
              </a:lnSpc>
            </a:pPr>
            <a:endParaRPr lang="en-US" sz="800" dirty="0"/>
          </a:p>
          <a:p>
            <a:pPr marL="224325" indent="-224325">
              <a:lnSpc>
                <a:spcPct val="80000"/>
              </a:lnSpc>
            </a:pPr>
            <a:r>
              <a:rPr lang="en-US" sz="1100" b="1" dirty="0"/>
              <a:t>Given that </a:t>
            </a:r>
            <a:r>
              <a:rPr lang="en-US" sz="1100" b="1" dirty="0" err="1"/>
              <a:t>ANR’s</a:t>
            </a:r>
            <a:r>
              <a:rPr lang="en-US" sz="1100" b="1" dirty="0"/>
              <a:t> mission to be an agent of change, all what we do fits in somewhere along this continuum.</a:t>
            </a:r>
            <a:r>
              <a:rPr lang="en-US" sz="1100" dirty="0"/>
              <a:t> Often our work is focused on Outputs and Outcomes, but there is till an impact connected to our work.</a:t>
            </a:r>
          </a:p>
          <a:p>
            <a:pPr marL="224325" indent="-224325">
              <a:lnSpc>
                <a:spcPct val="80000"/>
              </a:lnSpc>
            </a:pPr>
            <a:endParaRPr lang="en-US" sz="800" dirty="0"/>
          </a:p>
          <a:p>
            <a:pPr marL="224325" indent="-224325">
              <a:lnSpc>
                <a:spcPct val="80000"/>
              </a:lnSpc>
            </a:pPr>
            <a:r>
              <a:rPr lang="en-US" sz="1100" dirty="0"/>
              <a:t>In the case of a basic research project, you can take an institutional approach to  the Logic Model, and think about the team effort that leads to the long-term outcomes.</a:t>
            </a:r>
          </a:p>
          <a:p>
            <a:pPr marL="224325" indent="-224325">
              <a:lnSpc>
                <a:spcPct val="80000"/>
              </a:lnSpc>
            </a:pPr>
            <a:endParaRPr lang="en-US" sz="800" dirty="0"/>
          </a:p>
          <a:p>
            <a:pPr marL="224325" indent="-224325">
              <a:lnSpc>
                <a:spcPct val="80000"/>
              </a:lnSpc>
            </a:pPr>
            <a:r>
              <a:rPr lang="en-US" sz="1100" dirty="0"/>
              <a:t>Or in the case that a </a:t>
            </a:r>
            <a:r>
              <a:rPr lang="en-US" sz="1100" dirty="0" err="1"/>
              <a:t>prog./proj</a:t>
            </a:r>
            <a:r>
              <a:rPr lang="en-US" sz="1100" dirty="0"/>
              <a:t>. is only at the outputs stage  use the logic Model to help determine what the outcomes and impacts will be. Please include in Plan.</a:t>
            </a:r>
          </a:p>
          <a:p>
            <a:pPr marL="224325" indent="-224325">
              <a:lnSpc>
                <a:spcPct val="80000"/>
              </a:lnSpc>
            </a:pPr>
            <a:endParaRPr lang="en-US" sz="1100" dirty="0"/>
          </a:p>
          <a:p>
            <a:pPr marL="224325" indent="-224325">
              <a:lnSpc>
                <a:spcPct val="80000"/>
              </a:lnSpc>
            </a:pPr>
            <a:endParaRPr lang="en-US" sz="1100" dirty="0"/>
          </a:p>
          <a:p>
            <a:pPr marL="224325" indent="-224325">
              <a:lnSpc>
                <a:spcPct val="80000"/>
              </a:lnSpc>
            </a:pPr>
            <a:endParaRPr lang="en-US" sz="6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Taking it to the</a:t>
            </a:r>
            <a:r>
              <a:rPr lang="en-US" baseline="0" dirty="0" smtClean="0"/>
              <a:t> next level, SR can also be aligned with Family Engagement by being thoughtful about engaging families in the SR process and defining the activities that programs will undertake in order to increase family engagement to support SR goals.</a:t>
            </a:r>
            <a:endParaRPr lang="en-US" dirty="0"/>
          </a:p>
        </p:txBody>
      </p:sp>
      <p:sp>
        <p:nvSpPr>
          <p:cNvPr id="4" name="Slide Number Placeholder 3"/>
          <p:cNvSpPr>
            <a:spLocks noGrp="1"/>
          </p:cNvSpPr>
          <p:nvPr>
            <p:ph type="sldNum" sz="quarter" idx="10"/>
          </p:nvPr>
        </p:nvSpPr>
        <p:spPr/>
        <p:txBody>
          <a:bodyPr/>
          <a:lstStyle/>
          <a:p>
            <a:fld id="{A51043F1-6F08-440C-AAAE-C2BFD3FA51A8}" type="slidenum">
              <a:rPr lang="en-US" smtClean="0"/>
              <a:pPr/>
              <a:t>15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1408BB-4968-47C5-BE8A-70DA14617589}" type="slidenum">
              <a:rPr lang="en-US" smtClean="0"/>
              <a:pPr/>
              <a:t>16</a:t>
            </a:fld>
            <a:endParaRPr lang="en-US"/>
          </a:p>
        </p:txBody>
      </p:sp>
    </p:spTree>
    <p:extLst>
      <p:ext uri="{BB962C8B-B14F-4D97-AF65-F5344CB8AC3E}">
        <p14:creationId xmlns:p14="http://schemas.microsoft.com/office/powerpoint/2010/main" val="57549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1408BB-4968-47C5-BE8A-70DA14617589}" type="slidenum">
              <a:rPr lang="en-US" smtClean="0"/>
              <a:pPr/>
              <a:t>18</a:t>
            </a:fld>
            <a:endParaRPr lang="en-US"/>
          </a:p>
        </p:txBody>
      </p:sp>
    </p:spTree>
    <p:extLst>
      <p:ext uri="{BB962C8B-B14F-4D97-AF65-F5344CB8AC3E}">
        <p14:creationId xmlns:p14="http://schemas.microsoft.com/office/powerpoint/2010/main" val="1796190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ABDCE8-70D9-AD4C-8537-854C68E6DA18}" type="datetimeFigureOut">
              <a:rPr lang="en-US" smtClean="0"/>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68142-EE54-C846-9F99-BABD46F42925}" type="slidenum">
              <a:rPr lang="en-US" smtClean="0"/>
              <a:t>‹#›</a:t>
            </a:fld>
            <a:endParaRPr lang="en-US"/>
          </a:p>
        </p:txBody>
      </p:sp>
    </p:spTree>
    <p:extLst>
      <p:ext uri="{BB962C8B-B14F-4D97-AF65-F5344CB8AC3E}">
        <p14:creationId xmlns:p14="http://schemas.microsoft.com/office/powerpoint/2010/main" val="338479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ABDCE8-70D9-AD4C-8537-854C68E6DA18}" type="datetimeFigureOut">
              <a:rPr lang="en-US" smtClean="0"/>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68142-EE54-C846-9F99-BABD46F42925}" type="slidenum">
              <a:rPr lang="en-US" smtClean="0"/>
              <a:t>‹#›</a:t>
            </a:fld>
            <a:endParaRPr lang="en-US"/>
          </a:p>
        </p:txBody>
      </p:sp>
    </p:spTree>
    <p:extLst>
      <p:ext uri="{BB962C8B-B14F-4D97-AF65-F5344CB8AC3E}">
        <p14:creationId xmlns:p14="http://schemas.microsoft.com/office/powerpoint/2010/main" val="3208351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ABDCE8-70D9-AD4C-8537-854C68E6DA18}" type="datetimeFigureOut">
              <a:rPr lang="en-US" smtClean="0"/>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68142-EE54-C846-9F99-BABD46F42925}" type="slidenum">
              <a:rPr lang="en-US" smtClean="0"/>
              <a:t>‹#›</a:t>
            </a:fld>
            <a:endParaRPr lang="en-US"/>
          </a:p>
        </p:txBody>
      </p:sp>
    </p:spTree>
    <p:extLst>
      <p:ext uri="{BB962C8B-B14F-4D97-AF65-F5344CB8AC3E}">
        <p14:creationId xmlns:p14="http://schemas.microsoft.com/office/powerpoint/2010/main" val="3627633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White page">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915610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ABDCE8-70D9-AD4C-8537-854C68E6DA18}" type="datetimeFigureOut">
              <a:rPr lang="en-US" smtClean="0"/>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68142-EE54-C846-9F99-BABD46F42925}" type="slidenum">
              <a:rPr lang="en-US" smtClean="0"/>
              <a:t>‹#›</a:t>
            </a:fld>
            <a:endParaRPr lang="en-US"/>
          </a:p>
        </p:txBody>
      </p:sp>
    </p:spTree>
    <p:extLst>
      <p:ext uri="{BB962C8B-B14F-4D97-AF65-F5344CB8AC3E}">
        <p14:creationId xmlns:p14="http://schemas.microsoft.com/office/powerpoint/2010/main" val="2778443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ABDCE8-70D9-AD4C-8537-854C68E6DA18}" type="datetimeFigureOut">
              <a:rPr lang="en-US" smtClean="0"/>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68142-EE54-C846-9F99-BABD46F42925}" type="slidenum">
              <a:rPr lang="en-US" smtClean="0"/>
              <a:t>‹#›</a:t>
            </a:fld>
            <a:endParaRPr lang="en-US"/>
          </a:p>
        </p:txBody>
      </p:sp>
    </p:spTree>
    <p:extLst>
      <p:ext uri="{BB962C8B-B14F-4D97-AF65-F5344CB8AC3E}">
        <p14:creationId xmlns:p14="http://schemas.microsoft.com/office/powerpoint/2010/main" val="2791575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ABDCE8-70D9-AD4C-8537-854C68E6DA18}" type="datetimeFigureOut">
              <a:rPr lang="en-US" smtClean="0"/>
              <a:t>11/5/14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A68142-EE54-C846-9F99-BABD46F42925}" type="slidenum">
              <a:rPr lang="en-US" smtClean="0"/>
              <a:t>‹#›</a:t>
            </a:fld>
            <a:endParaRPr lang="en-US"/>
          </a:p>
        </p:txBody>
      </p:sp>
    </p:spTree>
    <p:extLst>
      <p:ext uri="{BB962C8B-B14F-4D97-AF65-F5344CB8AC3E}">
        <p14:creationId xmlns:p14="http://schemas.microsoft.com/office/powerpoint/2010/main" val="2636382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ABDCE8-70D9-AD4C-8537-854C68E6DA18}" type="datetimeFigureOut">
              <a:rPr lang="en-US" smtClean="0"/>
              <a:t>11/5/14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A68142-EE54-C846-9F99-BABD46F42925}" type="slidenum">
              <a:rPr lang="en-US" smtClean="0"/>
              <a:t>‹#›</a:t>
            </a:fld>
            <a:endParaRPr lang="en-US"/>
          </a:p>
        </p:txBody>
      </p:sp>
    </p:spTree>
    <p:extLst>
      <p:ext uri="{BB962C8B-B14F-4D97-AF65-F5344CB8AC3E}">
        <p14:creationId xmlns:p14="http://schemas.microsoft.com/office/powerpoint/2010/main" val="2542346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ABDCE8-70D9-AD4C-8537-854C68E6DA18}" type="datetimeFigureOut">
              <a:rPr lang="en-US" smtClean="0"/>
              <a:t>11/5/14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A68142-EE54-C846-9F99-BABD46F42925}" type="slidenum">
              <a:rPr lang="en-US" smtClean="0"/>
              <a:t>‹#›</a:t>
            </a:fld>
            <a:endParaRPr lang="en-US"/>
          </a:p>
        </p:txBody>
      </p:sp>
    </p:spTree>
    <p:extLst>
      <p:ext uri="{BB962C8B-B14F-4D97-AF65-F5344CB8AC3E}">
        <p14:creationId xmlns:p14="http://schemas.microsoft.com/office/powerpoint/2010/main" val="628069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BDCE8-70D9-AD4C-8537-854C68E6DA18}" type="datetimeFigureOut">
              <a:rPr lang="en-US" smtClean="0"/>
              <a:t>11/5/14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A68142-EE54-C846-9F99-BABD46F42925}" type="slidenum">
              <a:rPr lang="en-US" smtClean="0"/>
              <a:t>‹#›</a:t>
            </a:fld>
            <a:endParaRPr lang="en-US"/>
          </a:p>
        </p:txBody>
      </p:sp>
    </p:spTree>
    <p:extLst>
      <p:ext uri="{BB962C8B-B14F-4D97-AF65-F5344CB8AC3E}">
        <p14:creationId xmlns:p14="http://schemas.microsoft.com/office/powerpoint/2010/main" val="2157040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BDCE8-70D9-AD4C-8537-854C68E6DA18}" type="datetimeFigureOut">
              <a:rPr lang="en-US" smtClean="0"/>
              <a:t>11/5/14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A68142-EE54-C846-9F99-BABD46F42925}" type="slidenum">
              <a:rPr lang="en-US" smtClean="0"/>
              <a:t>‹#›</a:t>
            </a:fld>
            <a:endParaRPr lang="en-US"/>
          </a:p>
        </p:txBody>
      </p:sp>
    </p:spTree>
    <p:extLst>
      <p:ext uri="{BB962C8B-B14F-4D97-AF65-F5344CB8AC3E}">
        <p14:creationId xmlns:p14="http://schemas.microsoft.com/office/powerpoint/2010/main" val="971645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BDCE8-70D9-AD4C-8537-854C68E6DA18}" type="datetimeFigureOut">
              <a:rPr lang="en-US" smtClean="0"/>
              <a:t>11/5/14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A68142-EE54-C846-9F99-BABD46F42925}" type="slidenum">
              <a:rPr lang="en-US" smtClean="0"/>
              <a:t>‹#›</a:t>
            </a:fld>
            <a:endParaRPr lang="en-US"/>
          </a:p>
        </p:txBody>
      </p:sp>
    </p:spTree>
    <p:extLst>
      <p:ext uri="{BB962C8B-B14F-4D97-AF65-F5344CB8AC3E}">
        <p14:creationId xmlns:p14="http://schemas.microsoft.com/office/powerpoint/2010/main" val="4035254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BDCE8-70D9-AD4C-8537-854C68E6DA18}" type="datetimeFigureOut">
              <a:rPr lang="en-US" smtClean="0"/>
              <a:t>11/5/14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A68142-EE54-C846-9F99-BABD46F42925}" type="slidenum">
              <a:rPr lang="en-US" smtClean="0"/>
              <a:t>‹#›</a:t>
            </a:fld>
            <a:endParaRPr lang="en-US"/>
          </a:p>
        </p:txBody>
      </p:sp>
    </p:spTree>
    <p:extLst>
      <p:ext uri="{BB962C8B-B14F-4D97-AF65-F5344CB8AC3E}">
        <p14:creationId xmlns:p14="http://schemas.microsoft.com/office/powerpoint/2010/main" val="877816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noloconsulting.com" TargetMode="Externa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 Id="rId3"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n.wikipedia.org/wiki/Stakeholder_(corporate)" TargetMode="Externa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Logic Model</a:t>
            </a:r>
            <a:endParaRPr lang="en-US" dirty="0"/>
          </a:p>
        </p:txBody>
      </p:sp>
      <p:sp>
        <p:nvSpPr>
          <p:cNvPr id="3" name="Subtitle 2"/>
          <p:cNvSpPr>
            <a:spLocks noGrp="1"/>
          </p:cNvSpPr>
          <p:nvPr>
            <p:ph type="subTitle" idx="1"/>
          </p:nvPr>
        </p:nvSpPr>
        <p:spPr/>
        <p:txBody>
          <a:bodyPr/>
          <a:lstStyle/>
          <a:p>
            <a:r>
              <a:rPr lang="en-US" b="1" dirty="0" smtClean="0"/>
              <a:t>Goal Setting </a:t>
            </a:r>
            <a:r>
              <a:rPr lang="en-US" b="1" dirty="0" smtClean="0"/>
              <a:t>Process</a:t>
            </a:r>
          </a:p>
          <a:p>
            <a:r>
              <a:rPr lang="en-US" dirty="0" smtClean="0">
                <a:hlinkClick r:id="rId2"/>
              </a:rPr>
              <a:t>www.noloconsulting.com</a:t>
            </a:r>
            <a:endParaRPr lang="en-US" dirty="0" smtClean="0"/>
          </a:p>
          <a:p>
            <a:endParaRPr lang="en-US" dirty="0"/>
          </a:p>
        </p:txBody>
      </p:sp>
      <p:pic>
        <p:nvPicPr>
          <p:cNvPr id="9" name="Picture 8"/>
          <p:cNvPicPr/>
          <p:nvPr/>
        </p:nvPicPr>
        <p:blipFill rotWithShape="1">
          <a:blip r:embed="rId3" cstate="print">
            <a:extLst>
              <a:ext uri="{28A0092B-C50C-407E-A947-70E740481C1C}">
                <a14:useLocalDpi xmlns:a14="http://schemas.microsoft.com/office/drawing/2010/main" val="0"/>
              </a:ext>
            </a:extLst>
          </a:blip>
          <a:srcRect l="15731" r="13096" b="37256"/>
          <a:stretch/>
        </p:blipFill>
        <p:spPr bwMode="auto">
          <a:xfrm>
            <a:off x="8112491" y="6055921"/>
            <a:ext cx="697230" cy="6826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5837919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90000"/>
                </a:solidFill>
              </a:rPr>
              <a:t>OUTPUT to outcome</a:t>
            </a:r>
            <a:endParaRPr lang="en-US" dirty="0">
              <a:solidFill>
                <a:srgbClr val="990000"/>
              </a:solidFill>
            </a:endParaRPr>
          </a:p>
        </p:txBody>
      </p:sp>
      <p:sp>
        <p:nvSpPr>
          <p:cNvPr id="3" name="Content Placeholder 2"/>
          <p:cNvSpPr>
            <a:spLocks noGrp="1"/>
          </p:cNvSpPr>
          <p:nvPr>
            <p:ph idx="1"/>
          </p:nvPr>
        </p:nvSpPr>
        <p:spPr/>
        <p:txBody>
          <a:bodyPr>
            <a:normAutofit/>
          </a:bodyPr>
          <a:lstStyle/>
          <a:p>
            <a:r>
              <a:rPr lang="en-US" dirty="0" smtClean="0"/>
              <a:t>Outputs are only produced (or should only be produced) because there is a customer of the process who wants them.</a:t>
            </a:r>
          </a:p>
          <a:p>
            <a:endParaRPr lang="en-US" dirty="0" smtClean="0"/>
          </a:p>
          <a:p>
            <a:r>
              <a:rPr lang="en-US" dirty="0" smtClean="0"/>
              <a:t>Customers usually have expectations about both the process and the output (how they get what they want, and what they actually get). That’s where Outcomes fit in.</a:t>
            </a:r>
            <a:endParaRPr lang="en-US" dirty="0"/>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l="15731" r="13096" b="37256"/>
          <a:stretch/>
        </p:blipFill>
        <p:spPr bwMode="auto">
          <a:xfrm>
            <a:off x="8112491" y="6014503"/>
            <a:ext cx="697230" cy="6826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07796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990000"/>
                </a:solidFill>
              </a:rPr>
              <a:t>An OUTCOME is a level of performance</a:t>
            </a:r>
            <a:endParaRPr lang="en-US" dirty="0">
              <a:solidFill>
                <a:srgbClr val="990000"/>
              </a:solidFill>
            </a:endParaRPr>
          </a:p>
        </p:txBody>
      </p:sp>
      <p:sp>
        <p:nvSpPr>
          <p:cNvPr id="3" name="Content Placeholder 2"/>
          <p:cNvSpPr>
            <a:spLocks noGrp="1"/>
          </p:cNvSpPr>
          <p:nvPr>
            <p:ph idx="1"/>
          </p:nvPr>
        </p:nvSpPr>
        <p:spPr/>
        <p:txBody>
          <a:bodyPr>
            <a:normAutofit lnSpcReduction="10000"/>
          </a:bodyPr>
          <a:lstStyle/>
          <a:p>
            <a:r>
              <a:rPr lang="en-US" dirty="0" smtClean="0"/>
              <a:t>OR achievement. </a:t>
            </a:r>
          </a:p>
          <a:p>
            <a:r>
              <a:rPr lang="en-US" dirty="0" smtClean="0"/>
              <a:t>Outcomes imply quantification of performance.</a:t>
            </a:r>
          </a:p>
          <a:p>
            <a:r>
              <a:rPr lang="en-US" dirty="0" smtClean="0"/>
              <a:t>Because it’s about performance levels, you can’t get your hands on an Outcome! </a:t>
            </a:r>
          </a:p>
          <a:p>
            <a:r>
              <a:rPr lang="en-US" dirty="0" smtClean="0"/>
              <a:t>Our Meal might be:</a:t>
            </a:r>
          </a:p>
          <a:p>
            <a:pPr lvl="1">
              <a:buNone/>
            </a:pPr>
            <a:r>
              <a:rPr lang="en-US" dirty="0" smtClean="0"/>
              <a:t> • too hot, or too cold (Temperature)</a:t>
            </a:r>
          </a:p>
          <a:p>
            <a:pPr lvl="1">
              <a:buNone/>
            </a:pPr>
            <a:r>
              <a:rPr lang="en-US" dirty="0" smtClean="0"/>
              <a:t> • too much to eat (Quantity)</a:t>
            </a:r>
          </a:p>
          <a:p>
            <a:pPr lvl="1">
              <a:buNone/>
            </a:pPr>
            <a:r>
              <a:rPr lang="en-US" dirty="0" smtClean="0"/>
              <a:t> • tasty, or disgusting (Customer Perception)</a:t>
            </a:r>
            <a:endParaRPr lang="en-US" dirty="0"/>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l="15731" r="13096" b="37256"/>
          <a:stretch/>
        </p:blipFill>
        <p:spPr bwMode="auto">
          <a:xfrm>
            <a:off x="8112491" y="6069727"/>
            <a:ext cx="697230" cy="6826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76456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08733" y="152400"/>
            <a:ext cx="7793037" cy="1143000"/>
          </a:xfrm>
        </p:spPr>
        <p:txBody>
          <a:bodyPr>
            <a:normAutofit fontScale="90000"/>
          </a:bodyPr>
          <a:lstStyle/>
          <a:p>
            <a:r>
              <a:rPr lang="en-US" sz="3600" dirty="0"/>
              <a:t/>
            </a:r>
            <a:br>
              <a:rPr lang="en-US" sz="3600" dirty="0"/>
            </a:br>
            <a:r>
              <a:rPr lang="en-US" sz="3600" dirty="0"/>
              <a:t/>
            </a:r>
            <a:br>
              <a:rPr lang="en-US" sz="3600" dirty="0"/>
            </a:br>
            <a:r>
              <a:rPr lang="en-US" sz="3600" dirty="0"/>
              <a:t/>
            </a:r>
            <a:br>
              <a:rPr lang="en-US" sz="3600" dirty="0"/>
            </a:br>
            <a:r>
              <a:rPr lang="en-US" sz="3600" dirty="0">
                <a:solidFill>
                  <a:schemeClr val="accent1"/>
                </a:solidFill>
              </a:rPr>
              <a:t>Program Action: </a:t>
            </a:r>
            <a:r>
              <a:rPr lang="en-US" sz="3600" i="1" dirty="0">
                <a:solidFill>
                  <a:schemeClr val="accent1"/>
                </a:solidFill>
              </a:rPr>
              <a:t>Logic Model</a:t>
            </a:r>
          </a:p>
        </p:txBody>
      </p:sp>
      <p:sp>
        <p:nvSpPr>
          <p:cNvPr id="97283" name="Rectangle 3"/>
          <p:cNvSpPr>
            <a:spLocks noChangeArrowheads="1"/>
          </p:cNvSpPr>
          <p:nvPr/>
        </p:nvSpPr>
        <p:spPr bwMode="auto">
          <a:xfrm>
            <a:off x="228600" y="3733800"/>
            <a:ext cx="1371600" cy="2743200"/>
          </a:xfrm>
          <a:prstGeom prst="rect">
            <a:avLst/>
          </a:prstGeom>
          <a:solidFill>
            <a:srgbClr val="CCFFFF">
              <a:alpha val="50000"/>
            </a:srgbClr>
          </a:solidFill>
          <a:ln w="9525">
            <a:solidFill>
              <a:schemeClr val="tx1"/>
            </a:solidFill>
            <a:miter lim="800000"/>
            <a:headEnd/>
            <a:tailEnd/>
          </a:ln>
          <a:effectLst/>
        </p:spPr>
        <p:txBody>
          <a:bodyPr wrap="none" anchor="ctr">
            <a:prstTxWarp prst="textNoShape">
              <a:avLst/>
            </a:prstTxWarp>
          </a:bodyPr>
          <a:lstStyle/>
          <a:p>
            <a:pPr algn="ctr" eaLnBrk="1" hangingPunct="1"/>
            <a:r>
              <a:rPr lang="en-US" sz="2000">
                <a:latin typeface="Tahoma" pitchFamily="-1" charset="0"/>
              </a:rPr>
              <a:t>Identify </a:t>
            </a:r>
          </a:p>
          <a:p>
            <a:pPr algn="ctr" eaLnBrk="1" hangingPunct="1"/>
            <a:r>
              <a:rPr lang="en-US" sz="2000">
                <a:latin typeface="Tahoma" pitchFamily="-1" charset="0"/>
              </a:rPr>
              <a:t>Problem </a:t>
            </a:r>
          </a:p>
          <a:p>
            <a:pPr algn="ctr" eaLnBrk="1" hangingPunct="1"/>
            <a:r>
              <a:rPr lang="en-US" sz="2000">
                <a:latin typeface="Tahoma" pitchFamily="-1" charset="0"/>
              </a:rPr>
              <a:t>or Need</a:t>
            </a:r>
          </a:p>
        </p:txBody>
      </p:sp>
      <p:sp>
        <p:nvSpPr>
          <p:cNvPr id="97284" name="Rectangle 4"/>
          <p:cNvSpPr>
            <a:spLocks noChangeArrowheads="1"/>
          </p:cNvSpPr>
          <p:nvPr/>
        </p:nvSpPr>
        <p:spPr bwMode="auto">
          <a:xfrm>
            <a:off x="1905000" y="3733800"/>
            <a:ext cx="1447800" cy="2743200"/>
          </a:xfrm>
          <a:prstGeom prst="rect">
            <a:avLst/>
          </a:prstGeom>
          <a:solidFill>
            <a:srgbClr val="CCFFFF">
              <a:alpha val="50000"/>
            </a:srgbClr>
          </a:solidFill>
          <a:ln w="9525">
            <a:solidFill>
              <a:schemeClr val="tx1"/>
            </a:solidFill>
            <a:miter lim="800000"/>
            <a:headEnd/>
            <a:tailEnd/>
          </a:ln>
          <a:effectLst/>
        </p:spPr>
        <p:txBody>
          <a:bodyPr wrap="none" anchor="ctr">
            <a:prstTxWarp prst="textNoShape">
              <a:avLst/>
            </a:prstTxWarp>
          </a:bodyPr>
          <a:lstStyle/>
          <a:p>
            <a:pPr algn="ctr" eaLnBrk="1" hangingPunct="1"/>
            <a:r>
              <a:rPr lang="en-US" sz="2000">
                <a:latin typeface="Tahoma" pitchFamily="-1" charset="0"/>
              </a:rPr>
              <a:t>Invest</a:t>
            </a:r>
          </a:p>
          <a:p>
            <a:pPr algn="ctr" eaLnBrk="1" hangingPunct="1"/>
            <a:r>
              <a:rPr lang="en-US" sz="2000">
                <a:latin typeface="Tahoma" pitchFamily="-1" charset="0"/>
              </a:rPr>
              <a:t>Staff, </a:t>
            </a:r>
          </a:p>
          <a:p>
            <a:pPr algn="ctr" eaLnBrk="1" hangingPunct="1"/>
            <a:r>
              <a:rPr lang="en-US" sz="2000">
                <a:latin typeface="Tahoma" pitchFamily="-1" charset="0"/>
              </a:rPr>
              <a:t>Volunteers, </a:t>
            </a:r>
          </a:p>
          <a:p>
            <a:pPr algn="ctr" eaLnBrk="1" hangingPunct="1"/>
            <a:r>
              <a:rPr lang="en-US" sz="2000">
                <a:latin typeface="Tahoma" pitchFamily="-1" charset="0"/>
              </a:rPr>
              <a:t>Money, </a:t>
            </a:r>
          </a:p>
          <a:p>
            <a:pPr algn="ctr" eaLnBrk="1" hangingPunct="1"/>
            <a:r>
              <a:rPr lang="en-US" sz="2000">
                <a:latin typeface="Tahoma" pitchFamily="-1" charset="0"/>
              </a:rPr>
              <a:t>Materials</a:t>
            </a:r>
          </a:p>
        </p:txBody>
      </p:sp>
      <p:sp>
        <p:nvSpPr>
          <p:cNvPr id="97285" name="Rectangle 5"/>
          <p:cNvSpPr>
            <a:spLocks noChangeArrowheads="1"/>
          </p:cNvSpPr>
          <p:nvPr/>
        </p:nvSpPr>
        <p:spPr bwMode="auto">
          <a:xfrm>
            <a:off x="3657600" y="3733800"/>
            <a:ext cx="1447800" cy="2743200"/>
          </a:xfrm>
          <a:prstGeom prst="rect">
            <a:avLst/>
          </a:prstGeom>
          <a:solidFill>
            <a:srgbClr val="CCFFFF">
              <a:alpha val="50000"/>
            </a:srgbClr>
          </a:solidFill>
          <a:ln w="9525">
            <a:solidFill>
              <a:schemeClr val="tx1"/>
            </a:solidFill>
            <a:miter lim="800000"/>
            <a:headEnd/>
            <a:tailEnd/>
          </a:ln>
          <a:effectLst/>
        </p:spPr>
        <p:txBody>
          <a:bodyPr wrap="none" anchor="ctr">
            <a:prstTxWarp prst="textNoShape">
              <a:avLst/>
            </a:prstTxWarp>
          </a:bodyPr>
          <a:lstStyle/>
          <a:p>
            <a:pPr algn="ctr" eaLnBrk="1" hangingPunct="1"/>
            <a:endParaRPr lang="en-US" sz="2000">
              <a:latin typeface="Tahoma" pitchFamily="-1" charset="0"/>
            </a:endParaRPr>
          </a:p>
          <a:p>
            <a:pPr algn="ctr" eaLnBrk="1" hangingPunct="1"/>
            <a:r>
              <a:rPr lang="en-US" sz="2000">
                <a:latin typeface="Tahoma" pitchFamily="-1" charset="0"/>
              </a:rPr>
              <a:t>Deliver</a:t>
            </a:r>
          </a:p>
          <a:p>
            <a:pPr algn="ctr" eaLnBrk="1" hangingPunct="1"/>
            <a:r>
              <a:rPr lang="en-US" sz="2000">
                <a:latin typeface="Tahoma" pitchFamily="-1" charset="0"/>
              </a:rPr>
              <a:t>Products </a:t>
            </a:r>
          </a:p>
          <a:p>
            <a:pPr algn="ctr" eaLnBrk="1" hangingPunct="1"/>
            <a:r>
              <a:rPr lang="en-US" sz="2000">
                <a:latin typeface="Tahoma" pitchFamily="-1" charset="0"/>
              </a:rPr>
              <a:t>or </a:t>
            </a:r>
          </a:p>
          <a:p>
            <a:pPr algn="ctr" eaLnBrk="1" hangingPunct="1"/>
            <a:r>
              <a:rPr lang="en-US" sz="2000">
                <a:latin typeface="Tahoma" pitchFamily="-1" charset="0"/>
              </a:rPr>
              <a:t>Services </a:t>
            </a:r>
          </a:p>
          <a:p>
            <a:pPr algn="ctr" eaLnBrk="1" hangingPunct="1"/>
            <a:endParaRPr lang="en-US" sz="2000">
              <a:latin typeface="Tahoma" pitchFamily="-1" charset="0"/>
            </a:endParaRPr>
          </a:p>
        </p:txBody>
      </p:sp>
      <p:sp>
        <p:nvSpPr>
          <p:cNvPr id="97286" name="Rectangle 6"/>
          <p:cNvSpPr>
            <a:spLocks noChangeArrowheads="1"/>
          </p:cNvSpPr>
          <p:nvPr/>
        </p:nvSpPr>
        <p:spPr bwMode="auto">
          <a:xfrm>
            <a:off x="5638800" y="3733800"/>
            <a:ext cx="1600200" cy="2743200"/>
          </a:xfrm>
          <a:prstGeom prst="rect">
            <a:avLst/>
          </a:prstGeom>
          <a:solidFill>
            <a:srgbClr val="CCFFFF">
              <a:alpha val="50000"/>
            </a:srgbClr>
          </a:solidFill>
          <a:ln w="9525">
            <a:solidFill>
              <a:schemeClr val="tx1"/>
            </a:solidFill>
            <a:miter lim="800000"/>
            <a:headEnd/>
            <a:tailEnd/>
          </a:ln>
          <a:effectLst/>
        </p:spPr>
        <p:txBody>
          <a:bodyPr wrap="none" anchor="ctr">
            <a:prstTxWarp prst="textNoShape">
              <a:avLst/>
            </a:prstTxWarp>
          </a:bodyPr>
          <a:lstStyle/>
          <a:p>
            <a:pPr algn="ctr" eaLnBrk="1" hangingPunct="1"/>
            <a:endParaRPr lang="en-US" sz="800">
              <a:latin typeface="Tahoma" pitchFamily="-1" charset="0"/>
            </a:endParaRPr>
          </a:p>
          <a:p>
            <a:pPr algn="ctr" eaLnBrk="1" hangingPunct="1"/>
            <a:r>
              <a:rPr lang="en-US" sz="2000">
                <a:latin typeface="Tahoma" pitchFamily="-1" charset="0"/>
              </a:rPr>
              <a:t>Change in</a:t>
            </a:r>
          </a:p>
          <a:p>
            <a:pPr algn="ctr" eaLnBrk="1" hangingPunct="1"/>
            <a:r>
              <a:rPr lang="en-US" sz="2000">
                <a:latin typeface="Tahoma" pitchFamily="-1" charset="0"/>
              </a:rPr>
              <a:t>Program </a:t>
            </a:r>
          </a:p>
          <a:p>
            <a:pPr algn="ctr" eaLnBrk="1" hangingPunct="1"/>
            <a:r>
              <a:rPr lang="en-US" sz="2000">
                <a:latin typeface="Tahoma" pitchFamily="-1" charset="0"/>
              </a:rPr>
              <a:t>Participants</a:t>
            </a:r>
          </a:p>
          <a:p>
            <a:pPr algn="ctr" eaLnBrk="1" hangingPunct="1"/>
            <a:endParaRPr lang="en-US" sz="2000">
              <a:latin typeface="Tahoma" pitchFamily="-1" charset="0"/>
            </a:endParaRPr>
          </a:p>
        </p:txBody>
      </p:sp>
      <p:sp>
        <p:nvSpPr>
          <p:cNvPr id="97287" name="Rectangle 7"/>
          <p:cNvSpPr>
            <a:spLocks noChangeArrowheads="1"/>
          </p:cNvSpPr>
          <p:nvPr/>
        </p:nvSpPr>
        <p:spPr bwMode="auto">
          <a:xfrm>
            <a:off x="7543800" y="3733800"/>
            <a:ext cx="1447800" cy="2743200"/>
          </a:xfrm>
          <a:prstGeom prst="rect">
            <a:avLst/>
          </a:prstGeom>
          <a:solidFill>
            <a:srgbClr val="CCFFFF">
              <a:alpha val="50000"/>
            </a:srgbClr>
          </a:solidFill>
          <a:ln w="9525">
            <a:solidFill>
              <a:schemeClr val="tx1"/>
            </a:solidFill>
            <a:miter lim="800000"/>
            <a:headEnd/>
            <a:tailEnd/>
          </a:ln>
          <a:effectLst/>
        </p:spPr>
        <p:txBody>
          <a:bodyPr wrap="none" anchor="ctr">
            <a:prstTxWarp prst="textNoShape">
              <a:avLst/>
            </a:prstTxWarp>
          </a:bodyPr>
          <a:lstStyle/>
          <a:p>
            <a:pPr algn="ctr" eaLnBrk="1" hangingPunct="1"/>
            <a:r>
              <a:rPr lang="en-US" sz="2000">
                <a:latin typeface="Tahoma" pitchFamily="-1" charset="0"/>
              </a:rPr>
              <a:t>Change to </a:t>
            </a:r>
          </a:p>
          <a:p>
            <a:pPr algn="ctr" eaLnBrk="1" hangingPunct="1"/>
            <a:r>
              <a:rPr lang="en-US" sz="2000">
                <a:latin typeface="Tahoma" pitchFamily="-1" charset="0"/>
              </a:rPr>
              <a:t>P</a:t>
            </a:r>
            <a:r>
              <a:rPr lang="en-US" sz="2000"/>
              <a:t>opulation </a:t>
            </a:r>
          </a:p>
          <a:p>
            <a:pPr algn="ctr"/>
            <a:r>
              <a:rPr lang="en-US" sz="2000"/>
              <a:t>or Area</a:t>
            </a:r>
          </a:p>
          <a:p>
            <a:pPr algn="ctr"/>
            <a:endParaRPr lang="en-US" sz="2000" b="1">
              <a:latin typeface="Tahoma" pitchFamily="-1" charset="0"/>
            </a:endParaRPr>
          </a:p>
        </p:txBody>
      </p:sp>
      <p:sp>
        <p:nvSpPr>
          <p:cNvPr id="97290" name="Text Box 10"/>
          <p:cNvSpPr txBox="1">
            <a:spLocks noChangeArrowheads="1"/>
          </p:cNvSpPr>
          <p:nvPr/>
        </p:nvSpPr>
        <p:spPr bwMode="auto">
          <a:xfrm>
            <a:off x="2133600" y="2819400"/>
            <a:ext cx="1044575" cy="457200"/>
          </a:xfrm>
          <a:prstGeom prst="rect">
            <a:avLst/>
          </a:prstGeom>
          <a:noFill/>
          <a:ln w="9525">
            <a:noFill/>
            <a:miter lim="800000"/>
            <a:headEnd/>
            <a:tailEnd/>
          </a:ln>
          <a:effectLst/>
        </p:spPr>
        <p:txBody>
          <a:bodyPr wrap="none">
            <a:prstTxWarp prst="textNoShape">
              <a:avLst/>
            </a:prstTxWarp>
            <a:spAutoFit/>
          </a:bodyPr>
          <a:lstStyle/>
          <a:p>
            <a:pPr eaLnBrk="1" hangingPunct="1"/>
            <a:r>
              <a:rPr lang="en-US" sz="2400">
                <a:latin typeface="Tahoma" pitchFamily="-1" charset="0"/>
              </a:rPr>
              <a:t>Inputs</a:t>
            </a:r>
          </a:p>
        </p:txBody>
      </p:sp>
      <p:sp>
        <p:nvSpPr>
          <p:cNvPr id="97291" name="Text Box 11"/>
          <p:cNvSpPr txBox="1">
            <a:spLocks noChangeArrowheads="1"/>
          </p:cNvSpPr>
          <p:nvPr/>
        </p:nvSpPr>
        <p:spPr bwMode="auto">
          <a:xfrm>
            <a:off x="3733800" y="2514600"/>
            <a:ext cx="1524000" cy="822325"/>
          </a:xfrm>
          <a:prstGeom prst="rect">
            <a:avLst/>
          </a:prstGeom>
          <a:noFill/>
          <a:ln w="9525">
            <a:noFill/>
            <a:miter lim="800000"/>
            <a:headEnd/>
            <a:tailEnd/>
          </a:ln>
          <a:effectLst/>
        </p:spPr>
        <p:txBody>
          <a:bodyPr>
            <a:prstTxWarp prst="textNoShape">
              <a:avLst/>
            </a:prstTxWarp>
            <a:spAutoFit/>
          </a:bodyPr>
          <a:lstStyle/>
          <a:p>
            <a:pPr eaLnBrk="1" hangingPunct="1"/>
            <a:r>
              <a:rPr lang="en-US" sz="2400">
                <a:latin typeface="Tahoma" pitchFamily="-1" charset="0"/>
              </a:rPr>
              <a:t>Activities/ Outputs</a:t>
            </a:r>
          </a:p>
        </p:txBody>
      </p:sp>
      <p:sp>
        <p:nvSpPr>
          <p:cNvPr id="97292" name="Text Box 12"/>
          <p:cNvSpPr txBox="1">
            <a:spLocks noChangeArrowheads="1"/>
          </p:cNvSpPr>
          <p:nvPr/>
        </p:nvSpPr>
        <p:spPr bwMode="auto">
          <a:xfrm>
            <a:off x="5562600" y="2057400"/>
            <a:ext cx="3276600" cy="466725"/>
          </a:xfrm>
          <a:prstGeom prst="rect">
            <a:avLst/>
          </a:prstGeom>
          <a:solidFill>
            <a:srgbClr val="FFFF99"/>
          </a:solidFill>
          <a:ln w="9525">
            <a:solidFill>
              <a:schemeClr val="tx1"/>
            </a:solidFill>
            <a:miter lim="800000"/>
            <a:headEnd/>
            <a:tailEnd/>
          </a:ln>
          <a:effectLst/>
        </p:spPr>
        <p:txBody>
          <a:bodyPr>
            <a:prstTxWarp prst="textNoShape">
              <a:avLst/>
            </a:prstTxWarp>
            <a:spAutoFit/>
          </a:bodyPr>
          <a:lstStyle/>
          <a:p>
            <a:pPr algn="ctr" eaLnBrk="1" hangingPunct="1"/>
            <a:r>
              <a:rPr lang="en-US" sz="2400">
                <a:latin typeface="Tahoma" pitchFamily="-1" charset="0"/>
              </a:rPr>
              <a:t>Outcomes</a:t>
            </a:r>
          </a:p>
        </p:txBody>
      </p:sp>
      <p:sp>
        <p:nvSpPr>
          <p:cNvPr id="97293" name="Text Box 13"/>
          <p:cNvSpPr txBox="1">
            <a:spLocks noChangeArrowheads="1"/>
          </p:cNvSpPr>
          <p:nvPr/>
        </p:nvSpPr>
        <p:spPr bwMode="auto">
          <a:xfrm>
            <a:off x="7772400" y="2895600"/>
            <a:ext cx="1081088" cy="396875"/>
          </a:xfrm>
          <a:prstGeom prst="rect">
            <a:avLst/>
          </a:prstGeom>
          <a:noFill/>
          <a:ln w="9525">
            <a:noFill/>
            <a:miter lim="800000"/>
            <a:headEnd/>
            <a:tailEnd/>
          </a:ln>
          <a:effectLst/>
        </p:spPr>
        <p:txBody>
          <a:bodyPr wrap="none">
            <a:prstTxWarp prst="textNoShape">
              <a:avLst/>
            </a:prstTxWarp>
            <a:spAutoFit/>
          </a:bodyPr>
          <a:lstStyle/>
          <a:p>
            <a:pPr eaLnBrk="1" hangingPunct="1"/>
            <a:r>
              <a:rPr lang="en-US" sz="2000">
                <a:latin typeface="Tahoma" pitchFamily="-1" charset="0"/>
              </a:rPr>
              <a:t>Impacts</a:t>
            </a:r>
          </a:p>
        </p:txBody>
      </p:sp>
      <p:sp>
        <p:nvSpPr>
          <p:cNvPr id="97301" name="Text Box 21"/>
          <p:cNvSpPr txBox="1">
            <a:spLocks noChangeArrowheads="1"/>
          </p:cNvSpPr>
          <p:nvPr/>
        </p:nvSpPr>
        <p:spPr bwMode="auto">
          <a:xfrm>
            <a:off x="152400" y="2819400"/>
            <a:ext cx="1362075" cy="457200"/>
          </a:xfrm>
          <a:prstGeom prst="rect">
            <a:avLst/>
          </a:prstGeom>
          <a:noFill/>
          <a:ln w="9525">
            <a:noFill/>
            <a:miter lim="800000"/>
            <a:headEnd/>
            <a:tailEnd/>
          </a:ln>
          <a:effectLst/>
        </p:spPr>
        <p:txBody>
          <a:bodyPr wrap="none">
            <a:prstTxWarp prst="textNoShape">
              <a:avLst/>
            </a:prstTxWarp>
            <a:spAutoFit/>
          </a:bodyPr>
          <a:lstStyle/>
          <a:p>
            <a:pPr eaLnBrk="1" hangingPunct="1"/>
            <a:r>
              <a:rPr lang="en-US" sz="2400">
                <a:latin typeface="Tahoma" pitchFamily="-1" charset="0"/>
              </a:rPr>
              <a:t>Situation</a:t>
            </a:r>
          </a:p>
        </p:txBody>
      </p:sp>
      <p:sp>
        <p:nvSpPr>
          <p:cNvPr id="97302" name="Text Box 22"/>
          <p:cNvSpPr txBox="1">
            <a:spLocks noChangeArrowheads="1"/>
          </p:cNvSpPr>
          <p:nvPr/>
        </p:nvSpPr>
        <p:spPr bwMode="auto">
          <a:xfrm>
            <a:off x="5715000" y="2743200"/>
            <a:ext cx="1524000" cy="7016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a:latin typeface="Tahoma" pitchFamily="-1" charset="0"/>
              </a:rPr>
              <a:t>Knowledge &amp; Behavior</a:t>
            </a:r>
          </a:p>
        </p:txBody>
      </p:sp>
      <p:sp>
        <p:nvSpPr>
          <p:cNvPr id="97303" name="AutoShape 23"/>
          <p:cNvSpPr>
            <a:spLocks noChangeArrowheads="1"/>
          </p:cNvSpPr>
          <p:nvPr/>
        </p:nvSpPr>
        <p:spPr bwMode="auto">
          <a:xfrm>
            <a:off x="1524000" y="2971800"/>
            <a:ext cx="533400" cy="304800"/>
          </a:xfrm>
          <a:prstGeom prst="rightArrow">
            <a:avLst>
              <a:gd name="adj1" fmla="val 50000"/>
              <a:gd name="adj2" fmla="val 43750"/>
            </a:avLst>
          </a:prstGeom>
          <a:solidFill>
            <a:srgbClr val="CCFFFF">
              <a:alpha val="50000"/>
            </a:srgbClr>
          </a:solidFill>
          <a:ln w="9525">
            <a:solidFill>
              <a:schemeClr val="tx1"/>
            </a:solidFill>
            <a:miter lim="800000"/>
            <a:headEnd/>
            <a:tailEnd/>
          </a:ln>
          <a:effectLst/>
        </p:spPr>
        <p:txBody>
          <a:bodyPr wrap="none" anchor="ctr">
            <a:prstTxWarp prst="textNoShape">
              <a:avLst/>
            </a:prstTxWarp>
          </a:bodyPr>
          <a:lstStyle/>
          <a:p>
            <a:endParaRPr lang="en-US"/>
          </a:p>
        </p:txBody>
      </p:sp>
      <p:sp>
        <p:nvSpPr>
          <p:cNvPr id="97304" name="AutoShape 24"/>
          <p:cNvSpPr>
            <a:spLocks noChangeArrowheads="1"/>
          </p:cNvSpPr>
          <p:nvPr/>
        </p:nvSpPr>
        <p:spPr bwMode="auto">
          <a:xfrm>
            <a:off x="3200400" y="2971800"/>
            <a:ext cx="533400" cy="304800"/>
          </a:xfrm>
          <a:prstGeom prst="rightArrow">
            <a:avLst>
              <a:gd name="adj1" fmla="val 50000"/>
              <a:gd name="adj2" fmla="val 43750"/>
            </a:avLst>
          </a:prstGeom>
          <a:solidFill>
            <a:srgbClr val="CCFFFF">
              <a:alpha val="50000"/>
            </a:srgbClr>
          </a:solidFill>
          <a:ln w="9525">
            <a:solidFill>
              <a:schemeClr val="tx1"/>
            </a:solidFill>
            <a:miter lim="800000"/>
            <a:headEnd/>
            <a:tailEnd/>
          </a:ln>
          <a:effectLst/>
        </p:spPr>
        <p:txBody>
          <a:bodyPr wrap="none" anchor="ctr">
            <a:prstTxWarp prst="textNoShape">
              <a:avLst/>
            </a:prstTxWarp>
          </a:bodyPr>
          <a:lstStyle/>
          <a:p>
            <a:endParaRPr lang="en-US"/>
          </a:p>
        </p:txBody>
      </p:sp>
      <p:sp>
        <p:nvSpPr>
          <p:cNvPr id="97305" name="AutoShape 25"/>
          <p:cNvSpPr>
            <a:spLocks noChangeArrowheads="1"/>
          </p:cNvSpPr>
          <p:nvPr/>
        </p:nvSpPr>
        <p:spPr bwMode="auto">
          <a:xfrm>
            <a:off x="5105400" y="2971800"/>
            <a:ext cx="533400" cy="304800"/>
          </a:xfrm>
          <a:prstGeom prst="rightArrow">
            <a:avLst>
              <a:gd name="adj1" fmla="val 50000"/>
              <a:gd name="adj2" fmla="val 43750"/>
            </a:avLst>
          </a:prstGeom>
          <a:solidFill>
            <a:srgbClr val="CCFFFF">
              <a:alpha val="50000"/>
            </a:srgbClr>
          </a:solidFill>
          <a:ln w="9525">
            <a:solidFill>
              <a:schemeClr val="tx1"/>
            </a:solidFill>
            <a:miter lim="800000"/>
            <a:headEnd/>
            <a:tailEnd/>
          </a:ln>
          <a:effectLst/>
        </p:spPr>
        <p:txBody>
          <a:bodyPr wrap="none" anchor="ctr">
            <a:prstTxWarp prst="textNoShape">
              <a:avLst/>
            </a:prstTxWarp>
          </a:bodyPr>
          <a:lstStyle/>
          <a:p>
            <a:endParaRPr lang="en-US"/>
          </a:p>
        </p:txBody>
      </p:sp>
      <p:sp>
        <p:nvSpPr>
          <p:cNvPr id="97306" name="AutoShape 26"/>
          <p:cNvSpPr>
            <a:spLocks noChangeArrowheads="1"/>
          </p:cNvSpPr>
          <p:nvPr/>
        </p:nvSpPr>
        <p:spPr bwMode="auto">
          <a:xfrm>
            <a:off x="7162800" y="2971800"/>
            <a:ext cx="533400" cy="304800"/>
          </a:xfrm>
          <a:prstGeom prst="rightArrow">
            <a:avLst>
              <a:gd name="adj1" fmla="val 50000"/>
              <a:gd name="adj2" fmla="val 43750"/>
            </a:avLst>
          </a:prstGeom>
          <a:solidFill>
            <a:srgbClr val="CCFFFF">
              <a:alpha val="50000"/>
            </a:srgbClr>
          </a:solidFill>
          <a:ln w="9525">
            <a:solidFill>
              <a:schemeClr val="tx1"/>
            </a:solidFill>
            <a:miter lim="800000"/>
            <a:headEnd/>
            <a:tailEnd/>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29079886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511321" y="760739"/>
            <a:ext cx="8211495" cy="4528150"/>
          </a:xfrm>
          <a:prstGeom prst="rect">
            <a:avLst/>
          </a:prstGeom>
        </p:spPr>
      </p:pic>
      <p:pic>
        <p:nvPicPr>
          <p:cNvPr id="4" name="Picture 3"/>
          <p:cNvPicPr/>
          <p:nvPr/>
        </p:nvPicPr>
        <p:blipFill rotWithShape="1">
          <a:blip r:embed="rId3" cstate="print">
            <a:extLst>
              <a:ext uri="{28A0092B-C50C-407E-A947-70E740481C1C}">
                <a14:useLocalDpi xmlns:a14="http://schemas.microsoft.com/office/drawing/2010/main" val="0"/>
              </a:ext>
            </a:extLst>
          </a:blip>
          <a:srcRect l="15731" r="13096" b="37256"/>
          <a:stretch/>
        </p:blipFill>
        <p:spPr bwMode="auto">
          <a:xfrm>
            <a:off x="8112491" y="6055921"/>
            <a:ext cx="697230" cy="6826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3085314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228600" y="320040"/>
            <a:ext cx="8630626" cy="6309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605107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idx="4294967295"/>
          </p:nvPr>
        </p:nvSpPr>
        <p:spPr>
          <a:xfrm>
            <a:off x="381000" y="228600"/>
            <a:ext cx="8229600" cy="1143000"/>
          </a:xfrm>
        </p:spPr>
        <p:txBody>
          <a:bodyPr>
            <a:normAutofit fontScale="90000"/>
          </a:bodyPr>
          <a:lstStyle/>
          <a:p>
            <a:r>
              <a:rPr lang="en-US" b="1" dirty="0" smtClean="0">
                <a:effectLst>
                  <a:outerShdw blurRad="38100" dist="38100" dir="2700000" algn="tl">
                    <a:srgbClr val="000000">
                      <a:alpha val="43137"/>
                    </a:srgbClr>
                  </a:outerShdw>
                </a:effectLst>
              </a:rPr>
              <a:t>Connecting School Readiness to Family Engagement </a:t>
            </a:r>
            <a:endParaRPr lang="en-US" b="1" dirty="0">
              <a:effectLst>
                <a:outerShdw blurRad="38100" dist="38100" dir="2700000" algn="tl">
                  <a:srgbClr val="000000">
                    <a:alpha val="43137"/>
                  </a:srgbClr>
                </a:outerShdw>
              </a:effectLst>
            </a:endParaRPr>
          </a:p>
        </p:txBody>
      </p:sp>
      <p:graphicFrame>
        <p:nvGraphicFramePr>
          <p:cNvPr id="2" name="Diagram 1"/>
          <p:cNvGraphicFramePr/>
          <p:nvPr>
            <p:extLst>
              <p:ext uri="{D42A27DB-BD31-4B8C-83A1-F6EECF244321}">
                <p14:modId xmlns:p14="http://schemas.microsoft.com/office/powerpoint/2010/main" val="3232195947"/>
              </p:ext>
            </p:extLst>
          </p:nvPr>
        </p:nvGraphicFramePr>
        <p:xfrm>
          <a:off x="457200" y="1447799"/>
          <a:ext cx="8001000" cy="50936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450962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10BE38D1-352D-4373-9A4D-4A9A3C29062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C4F2812F-4364-483C-9EE5-6203DC41057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A239C78A-8DE6-4790-957E-CCCC79AF9DB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92DC45CC-D95A-45E8-97ED-EE9645E27F8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0E8E8D5B-F15E-4791-B46F-F048FCD33F67}"/>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dgm id="{844B2FA3-9EB7-41EB-BD61-711E0EF28FD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966"/>
            <a:ext cx="8229600" cy="1143000"/>
          </a:xfrm>
        </p:spPr>
        <p:txBody>
          <a:bodyPr>
            <a:normAutofit/>
          </a:bodyPr>
          <a:lstStyle/>
          <a:p>
            <a:r>
              <a:rPr lang="en-US" sz="3200" b="1" dirty="0" smtClean="0"/>
              <a:t>Program and family engagement goals support school readiness in young children</a:t>
            </a:r>
            <a:endParaRPr lang="en-US" sz="3200" b="1" dirty="0"/>
          </a:p>
        </p:txBody>
      </p:sp>
      <p:graphicFrame>
        <p:nvGraphicFramePr>
          <p:cNvPr id="5" name="Table 4"/>
          <p:cNvGraphicFramePr>
            <a:graphicFrameLocks noGrp="1"/>
          </p:cNvGraphicFramePr>
          <p:nvPr>
            <p:extLst>
              <p:ext uri="{D42A27DB-BD31-4B8C-83A1-F6EECF244321}">
                <p14:modId xmlns:p14="http://schemas.microsoft.com/office/powerpoint/2010/main" val="413797713"/>
              </p:ext>
            </p:extLst>
          </p:nvPr>
        </p:nvGraphicFramePr>
        <p:xfrm>
          <a:off x="331983" y="1385815"/>
          <a:ext cx="8477738" cy="4556760"/>
        </p:xfrm>
        <a:graphic>
          <a:graphicData uri="http://schemas.openxmlformats.org/drawingml/2006/table">
            <a:tbl>
              <a:tblPr firstRow="1" firstCol="1" bandRow="1">
                <a:tableStyleId>{5C22544A-7EE6-4342-B048-85BDC9FD1C3A}</a:tableStyleId>
              </a:tblPr>
              <a:tblGrid>
                <a:gridCol w="4238869"/>
                <a:gridCol w="4238869"/>
              </a:tblGrid>
              <a:tr h="1024247">
                <a:tc gridSpan="2">
                  <a:txBody>
                    <a:bodyPr/>
                    <a:lstStyle/>
                    <a:p>
                      <a:pPr marL="0" marR="0" algn="ctr">
                        <a:spcBef>
                          <a:spcPts val="0"/>
                        </a:spcBef>
                        <a:spcAft>
                          <a:spcPts val="0"/>
                        </a:spcAft>
                      </a:pPr>
                      <a:r>
                        <a:rPr lang="en-US" sz="2400" dirty="0">
                          <a:effectLst/>
                        </a:rPr>
                        <a:t>School Readiness Goal: Children will use math regularly and in everyday routines to count, compare, relate, identify patterns, and problem solve.</a:t>
                      </a:r>
                    </a:p>
                    <a:p>
                      <a:pPr marL="0" marR="0">
                        <a:spcBef>
                          <a:spcPts val="0"/>
                        </a:spcBef>
                        <a:spcAft>
                          <a:spcPts val="0"/>
                        </a:spcAft>
                      </a:pPr>
                      <a:r>
                        <a:rPr lang="en-US" sz="2400" dirty="0">
                          <a:effectLst/>
                        </a:rPr>
                        <a:t> </a:t>
                      </a:r>
                      <a:endParaRPr lang="en-US" sz="2400" dirty="0">
                        <a:solidFill>
                          <a:srgbClr val="000000"/>
                        </a:solidFill>
                        <a:effectLst/>
                        <a:latin typeface="Myriad Pro"/>
                        <a:ea typeface="Calibri"/>
                        <a:cs typeface="Myriad Pro"/>
                      </a:endParaRPr>
                    </a:p>
                  </a:txBody>
                  <a:tcPr marL="68580" marR="68580" marT="0" marB="0"/>
                </a:tc>
                <a:tc hMerge="1">
                  <a:txBody>
                    <a:bodyPr/>
                    <a:lstStyle/>
                    <a:p>
                      <a:endParaRPr lang="en-US"/>
                    </a:p>
                  </a:txBody>
                  <a:tcPr/>
                </a:tc>
              </a:tr>
              <a:tr h="2731324">
                <a:tc>
                  <a:txBody>
                    <a:bodyPr/>
                    <a:lstStyle/>
                    <a:p>
                      <a:pPr marL="0" marR="388620">
                        <a:spcBef>
                          <a:spcPts val="0"/>
                        </a:spcBef>
                        <a:spcAft>
                          <a:spcPts val="0"/>
                        </a:spcAft>
                      </a:pPr>
                      <a:r>
                        <a:rPr lang="en-US" sz="1100" dirty="0">
                          <a:effectLst/>
                        </a:rPr>
                        <a:t> </a:t>
                      </a:r>
                      <a:endParaRPr lang="en-US" sz="1200" dirty="0">
                        <a:effectLst/>
                      </a:endParaRPr>
                    </a:p>
                    <a:p>
                      <a:pPr marL="0" marR="388620">
                        <a:spcBef>
                          <a:spcPts val="0"/>
                        </a:spcBef>
                        <a:spcAft>
                          <a:spcPts val="0"/>
                        </a:spcAft>
                      </a:pPr>
                      <a:r>
                        <a:rPr lang="en-US" sz="1100" dirty="0">
                          <a:effectLst/>
                        </a:rPr>
                        <a:t> </a:t>
                      </a:r>
                      <a:endParaRPr lang="en-US" sz="1200" dirty="0">
                        <a:effectLst/>
                      </a:endParaRPr>
                    </a:p>
                    <a:p>
                      <a:pPr marL="0" marR="388620">
                        <a:spcBef>
                          <a:spcPts val="0"/>
                        </a:spcBef>
                        <a:spcAft>
                          <a:spcPts val="0"/>
                        </a:spcAft>
                      </a:pPr>
                      <a:r>
                        <a:rPr lang="en-US" sz="2400" b="1" dirty="0">
                          <a:effectLst/>
                        </a:rPr>
                        <a:t>Program Goal:</a:t>
                      </a:r>
                      <a:r>
                        <a:rPr lang="en-US" sz="2400" dirty="0">
                          <a:effectLst/>
                        </a:rPr>
                        <a:t> Program will ensure teachers have the appropriate training, and access to materials to support the development of math skills in children.</a:t>
                      </a:r>
                    </a:p>
                    <a:p>
                      <a:pPr marL="0" marR="0">
                        <a:spcBef>
                          <a:spcPts val="0"/>
                        </a:spcBef>
                        <a:spcAft>
                          <a:spcPts val="0"/>
                        </a:spcAft>
                      </a:pPr>
                      <a:r>
                        <a:rPr lang="en-US" sz="1100" dirty="0">
                          <a:effectLst/>
                        </a:rPr>
                        <a:t> </a:t>
                      </a:r>
                      <a:endParaRPr lang="en-US" sz="1200" dirty="0">
                        <a:solidFill>
                          <a:srgbClr val="000000"/>
                        </a:solidFill>
                        <a:effectLst/>
                        <a:latin typeface="Myriad Pro"/>
                        <a:ea typeface="Calibri"/>
                        <a:cs typeface="Myriad Pro"/>
                      </a:endParaRPr>
                    </a:p>
                  </a:txBody>
                  <a:tcPr marL="68580" marR="68580" marT="0" marB="0"/>
                </a:tc>
                <a:tc>
                  <a:txBody>
                    <a:bodyPr/>
                    <a:lstStyle/>
                    <a:p>
                      <a:pPr marL="457200" marR="0">
                        <a:spcBef>
                          <a:spcPts val="0"/>
                        </a:spcBef>
                        <a:spcAft>
                          <a:spcPts val="0"/>
                        </a:spcAft>
                      </a:pPr>
                      <a:r>
                        <a:rPr lang="en-US" sz="1100" dirty="0">
                          <a:effectLst/>
                        </a:rPr>
                        <a:t> </a:t>
                      </a:r>
                      <a:endParaRPr lang="en-US" sz="1200" dirty="0">
                        <a:effectLst/>
                      </a:endParaRPr>
                    </a:p>
                    <a:p>
                      <a:pPr marL="457200" marR="0">
                        <a:spcBef>
                          <a:spcPts val="0"/>
                        </a:spcBef>
                        <a:spcAft>
                          <a:spcPts val="0"/>
                        </a:spcAft>
                      </a:pPr>
                      <a:r>
                        <a:rPr lang="en-US" sz="2400" b="1" dirty="0">
                          <a:effectLst/>
                        </a:rPr>
                        <a:t>Family Outcome Goal</a:t>
                      </a:r>
                      <a:r>
                        <a:rPr lang="en-US" sz="2400" dirty="0">
                          <a:effectLst/>
                        </a:rPr>
                        <a:t>: Help Families connect with their children in positive </a:t>
                      </a:r>
                      <a:r>
                        <a:rPr lang="en-US" sz="2400" dirty="0" smtClean="0">
                          <a:effectLst/>
                        </a:rPr>
                        <a:t>ways.</a:t>
                      </a:r>
                      <a:endParaRPr lang="en-US" sz="2400" dirty="0">
                        <a:effectLst/>
                      </a:endParaRPr>
                    </a:p>
                    <a:p>
                      <a:pPr marL="457200" marR="0">
                        <a:spcBef>
                          <a:spcPts val="0"/>
                        </a:spcBef>
                        <a:spcAft>
                          <a:spcPts val="0"/>
                        </a:spcAft>
                      </a:pPr>
                      <a:r>
                        <a:rPr lang="en-US" sz="2400" b="1" dirty="0">
                          <a:effectLst/>
                        </a:rPr>
                        <a:t>Activity: </a:t>
                      </a:r>
                      <a:r>
                        <a:rPr lang="en-US" sz="2400" dirty="0">
                          <a:effectLst/>
                        </a:rPr>
                        <a:t>Provide families with training on supporting development of math skills in </a:t>
                      </a:r>
                      <a:r>
                        <a:rPr lang="en-US" sz="2400" dirty="0" smtClean="0">
                          <a:effectLst/>
                        </a:rPr>
                        <a:t>children.</a:t>
                      </a:r>
                      <a:endParaRPr lang="en-US" sz="2400" dirty="0">
                        <a:effectLst/>
                      </a:endParaRPr>
                    </a:p>
                    <a:p>
                      <a:pPr marL="457200" marR="0">
                        <a:spcBef>
                          <a:spcPts val="0"/>
                        </a:spcBef>
                        <a:spcAft>
                          <a:spcPts val="0"/>
                        </a:spcAft>
                      </a:pPr>
                      <a:r>
                        <a:rPr lang="en-US" sz="2400" dirty="0">
                          <a:effectLst/>
                        </a:rPr>
                        <a:t> </a:t>
                      </a:r>
                      <a:endParaRPr lang="en-US" sz="2400" dirty="0">
                        <a:solidFill>
                          <a:srgbClr val="000000"/>
                        </a:solidFill>
                        <a:effectLst/>
                        <a:latin typeface="Myriad Pro"/>
                        <a:ea typeface="Calibri"/>
                        <a:cs typeface="Myriad Pro"/>
                      </a:endParaRPr>
                    </a:p>
                  </a:txBody>
                  <a:tcPr marL="68580" marR="68580" marT="0" marB="0"/>
                </a:tc>
              </a:tr>
            </a:tbl>
          </a:graphicData>
        </a:graphic>
      </p:graphicFrame>
      <p:sp>
        <p:nvSpPr>
          <p:cNvPr id="7" name="Up Arrow 6"/>
          <p:cNvSpPr/>
          <p:nvPr/>
        </p:nvSpPr>
        <p:spPr>
          <a:xfrm>
            <a:off x="1488394" y="2300225"/>
            <a:ext cx="395288" cy="755650"/>
          </a:xfrm>
          <a:prstGeom prst="upArrow">
            <a:avLst/>
          </a:prstGeom>
          <a:solidFill>
            <a:schemeClr val="tx1"/>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Right Arrow 8"/>
          <p:cNvSpPr/>
          <p:nvPr/>
        </p:nvSpPr>
        <p:spPr>
          <a:xfrm>
            <a:off x="4149499" y="4991099"/>
            <a:ext cx="880382" cy="485775"/>
          </a:xfrm>
          <a:prstGeom prst="rightArrow">
            <a:avLst/>
          </a:prstGeom>
          <a:solidFill>
            <a:schemeClr val="tx1"/>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Up Arrow 9"/>
          <p:cNvSpPr/>
          <p:nvPr/>
        </p:nvSpPr>
        <p:spPr>
          <a:xfrm>
            <a:off x="6672264" y="2300225"/>
            <a:ext cx="396875" cy="755650"/>
          </a:xfrm>
          <a:prstGeom prst="upArrow">
            <a:avLst/>
          </a:prstGeom>
          <a:solidFill>
            <a:schemeClr val="tx1"/>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11" name="Picture 10"/>
          <p:cNvPicPr/>
          <p:nvPr/>
        </p:nvPicPr>
        <p:blipFill rotWithShape="1">
          <a:blip r:embed="rId3" cstate="print">
            <a:extLst>
              <a:ext uri="{28A0092B-C50C-407E-A947-70E740481C1C}">
                <a14:useLocalDpi xmlns:a14="http://schemas.microsoft.com/office/drawing/2010/main" val="0"/>
              </a:ext>
            </a:extLst>
          </a:blip>
          <a:srcRect l="15731" r="13096" b="37256"/>
          <a:stretch/>
        </p:blipFill>
        <p:spPr bwMode="auto">
          <a:xfrm>
            <a:off x="8112491" y="6055921"/>
            <a:ext cx="697230" cy="6826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9479206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effort</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smtClean="0"/>
              <a:t>Family Outcome Goal:</a:t>
            </a:r>
            <a:r>
              <a:rPr lang="en-US" sz="2800" dirty="0" smtClean="0"/>
              <a:t> Help families connect with their children in positive ways </a:t>
            </a:r>
          </a:p>
          <a:p>
            <a:pPr marL="0" indent="0">
              <a:buNone/>
            </a:pPr>
            <a:r>
              <a:rPr lang="en-US" sz="2800" b="1" dirty="0" smtClean="0"/>
              <a:t>Program Activity:</a:t>
            </a:r>
            <a:r>
              <a:rPr lang="en-US" sz="2800" dirty="0" smtClean="0"/>
              <a:t> Provide families with training on supporting development of math skills in children </a:t>
            </a:r>
          </a:p>
          <a:p>
            <a:pPr marL="0" indent="0">
              <a:buNone/>
            </a:pPr>
            <a:r>
              <a:rPr lang="en-US" sz="2800" b="1" dirty="0" smtClean="0"/>
              <a:t>Measure:</a:t>
            </a:r>
            <a:r>
              <a:rPr lang="en-US" sz="2800" dirty="0" smtClean="0"/>
              <a:t> Number of parents who attended training (</a:t>
            </a:r>
            <a:r>
              <a:rPr lang="en-US" sz="2800" u="sng" dirty="0" smtClean="0"/>
              <a:t>Measuring Effort: count how much and what family programming is offered)</a:t>
            </a:r>
            <a:endParaRPr lang="en-US" sz="2800" u="sng" dirty="0"/>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l="15731" r="13096" b="37256"/>
          <a:stretch/>
        </p:blipFill>
        <p:spPr bwMode="auto">
          <a:xfrm>
            <a:off x="8112491" y="6055921"/>
            <a:ext cx="697230" cy="6826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7250100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Probing questions</a:t>
            </a:r>
            <a:endParaRPr lang="en-US" dirty="0"/>
          </a:p>
        </p:txBody>
      </p:sp>
      <p:sp>
        <p:nvSpPr>
          <p:cNvPr id="3" name="Content Placeholder 2"/>
          <p:cNvSpPr>
            <a:spLocks noGrp="1"/>
          </p:cNvSpPr>
          <p:nvPr>
            <p:ph idx="1"/>
          </p:nvPr>
        </p:nvSpPr>
        <p:spPr>
          <a:xfrm>
            <a:off x="331983" y="1637103"/>
            <a:ext cx="8477737" cy="4703763"/>
          </a:xfrm>
        </p:spPr>
        <p:txBody>
          <a:bodyPr>
            <a:normAutofit fontScale="92500"/>
          </a:bodyPr>
          <a:lstStyle/>
          <a:p>
            <a:r>
              <a:rPr lang="en-US" dirty="0" smtClean="0"/>
              <a:t>Do your staff understand the connection between Family Engagement and School Readiness?</a:t>
            </a:r>
          </a:p>
          <a:p>
            <a:r>
              <a:rPr lang="en-US" dirty="0" smtClean="0"/>
              <a:t>Do your family engagement goals align with the School Readiness goals?</a:t>
            </a:r>
          </a:p>
          <a:p>
            <a:r>
              <a:rPr lang="en-US" dirty="0" smtClean="0"/>
              <a:t>Are there program goals supporting family engagement and school readiness goals?</a:t>
            </a:r>
          </a:p>
          <a:p>
            <a:r>
              <a:rPr lang="en-US" dirty="0" smtClean="0"/>
              <a:t>How do you measure progress on family engagement goals and connect with child outcomes?</a:t>
            </a:r>
          </a:p>
          <a:p>
            <a:endParaRPr lang="en-US" dirty="0"/>
          </a:p>
        </p:txBody>
      </p:sp>
      <p:pic>
        <p:nvPicPr>
          <p:cNvPr id="5" name="Picture 4"/>
          <p:cNvPicPr/>
          <p:nvPr/>
        </p:nvPicPr>
        <p:blipFill rotWithShape="1">
          <a:blip r:embed="rId3" cstate="print">
            <a:extLst>
              <a:ext uri="{28A0092B-C50C-407E-A947-70E740481C1C}">
                <a14:useLocalDpi xmlns:a14="http://schemas.microsoft.com/office/drawing/2010/main" val="0"/>
              </a:ext>
            </a:extLst>
          </a:blip>
          <a:srcRect l="15731" r="13096" b="37256"/>
          <a:stretch/>
        </p:blipFill>
        <p:spPr bwMode="auto">
          <a:xfrm>
            <a:off x="8112491" y="6055921"/>
            <a:ext cx="697230" cy="6826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13015523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89F5D"/>
                </a:solidFill>
              </a:rPr>
              <a:t>Logic </a:t>
            </a:r>
            <a:r>
              <a:rPr lang="en-US" dirty="0" smtClean="0">
                <a:solidFill>
                  <a:srgbClr val="C89F5D"/>
                </a:solidFill>
              </a:rPr>
              <a:t>Model </a:t>
            </a:r>
            <a:endParaRPr lang="en-US" dirty="0">
              <a:solidFill>
                <a:srgbClr val="C89F5D"/>
              </a:solidFill>
            </a:endParaRPr>
          </a:p>
        </p:txBody>
      </p:sp>
      <p:sp>
        <p:nvSpPr>
          <p:cNvPr id="3" name="Content Placeholder 2"/>
          <p:cNvSpPr>
            <a:spLocks noGrp="1"/>
          </p:cNvSpPr>
          <p:nvPr>
            <p:ph idx="1"/>
          </p:nvPr>
        </p:nvSpPr>
        <p:spPr/>
        <p:txBody>
          <a:bodyPr>
            <a:normAutofit/>
          </a:bodyPr>
          <a:lstStyle/>
          <a:p>
            <a:pPr marL="0" indent="0">
              <a:buNone/>
            </a:pPr>
            <a:r>
              <a:rPr lang="en-US" dirty="0" smtClean="0"/>
              <a:t>It </a:t>
            </a:r>
            <a:r>
              <a:rPr lang="en-US" dirty="0"/>
              <a:t>displays the sequence of actions that describe what the program is and will do – how investments link to results. </a:t>
            </a:r>
          </a:p>
          <a:p>
            <a:endParaRPr lang="en-US" dirty="0"/>
          </a:p>
        </p:txBody>
      </p:sp>
      <p:pic>
        <p:nvPicPr>
          <p:cNvPr id="7" name="Picture 6"/>
          <p:cNvPicPr/>
          <p:nvPr/>
        </p:nvPicPr>
        <p:blipFill rotWithShape="1">
          <a:blip r:embed="rId2" cstate="print">
            <a:extLst>
              <a:ext uri="{28A0092B-C50C-407E-A947-70E740481C1C}">
                <a14:useLocalDpi xmlns:a14="http://schemas.microsoft.com/office/drawing/2010/main" val="0"/>
              </a:ext>
            </a:extLst>
          </a:blip>
          <a:srcRect l="15731" r="13096" b="37256"/>
          <a:stretch/>
        </p:blipFill>
        <p:spPr bwMode="auto">
          <a:xfrm>
            <a:off x="8112491" y="6055921"/>
            <a:ext cx="697230" cy="6826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4424951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90000"/>
                </a:solidFill>
              </a:rPr>
              <a:t>Logic Model</a:t>
            </a:r>
            <a:endParaRPr lang="en-US" dirty="0">
              <a:solidFill>
                <a:srgbClr val="990000"/>
              </a:solidFill>
            </a:endParaRPr>
          </a:p>
        </p:txBody>
      </p:sp>
      <p:sp>
        <p:nvSpPr>
          <p:cNvPr id="3" name="Content Placeholder 2"/>
          <p:cNvSpPr>
            <a:spLocks noGrp="1"/>
          </p:cNvSpPr>
          <p:nvPr>
            <p:ph idx="1"/>
          </p:nvPr>
        </p:nvSpPr>
        <p:spPr/>
        <p:txBody>
          <a:bodyPr>
            <a:normAutofit fontScale="70000" lnSpcReduction="20000"/>
          </a:bodyPr>
          <a:lstStyle/>
          <a:p>
            <a:r>
              <a:rPr lang="en-US" dirty="0" smtClean="0"/>
              <a:t>A </a:t>
            </a:r>
            <a:r>
              <a:rPr lang="en-US" b="1" dirty="0" smtClean="0"/>
              <a:t>logic model</a:t>
            </a:r>
            <a:r>
              <a:rPr lang="en-US" dirty="0" smtClean="0"/>
              <a:t> or program matrix is a tool to evaluate the effectiveness of a program. </a:t>
            </a:r>
          </a:p>
          <a:p>
            <a:r>
              <a:rPr lang="en-US" dirty="0" smtClean="0"/>
              <a:t>A graphical depiction of the logical relationships between the resources, activities, outputs and outcomes of a program.</a:t>
            </a:r>
            <a:r>
              <a:rPr lang="en-US" baseline="30000" dirty="0" smtClean="0"/>
              <a:t> </a:t>
            </a:r>
          </a:p>
          <a:p>
            <a:r>
              <a:rPr lang="en-US" dirty="0" smtClean="0"/>
              <a:t>A logic model is to assess the "if-then" (causal) relationships between the elements of the program; if the resources are available for a program, then the activities can be implemented, if the activities are implemented successfully then certain outputs and outcomes can be expected. </a:t>
            </a:r>
          </a:p>
          <a:p>
            <a:r>
              <a:rPr lang="en-US" dirty="0" smtClean="0"/>
              <a:t>Logic models are most often used in the evaluation stage of a program, they can however be used during planning and implementation.</a:t>
            </a:r>
          </a:p>
          <a:p>
            <a:endParaRPr lang="en-US" dirty="0"/>
          </a:p>
        </p:txBody>
      </p:sp>
      <p:pic>
        <p:nvPicPr>
          <p:cNvPr id="5" name="Picture 4"/>
          <p:cNvPicPr/>
          <p:nvPr/>
        </p:nvPicPr>
        <p:blipFill rotWithShape="1">
          <a:blip r:embed="rId2" cstate="print">
            <a:extLst>
              <a:ext uri="{28A0092B-C50C-407E-A947-70E740481C1C}">
                <a14:useLocalDpi xmlns:a14="http://schemas.microsoft.com/office/drawing/2010/main" val="0"/>
              </a:ext>
            </a:extLst>
          </a:blip>
          <a:srcRect l="15731" r="13096" b="37256"/>
          <a:stretch/>
        </p:blipFill>
        <p:spPr bwMode="auto">
          <a:xfrm>
            <a:off x="8112491" y="6055921"/>
            <a:ext cx="697230" cy="6826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081308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228600" y="533400"/>
            <a:ext cx="8686800" cy="53536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943600"/>
            <a:ext cx="3829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p:nvPr/>
        </p:nvPicPr>
        <p:blipFill rotWithShape="1">
          <a:blip r:embed="rId4" cstate="print">
            <a:extLst>
              <a:ext uri="{28A0092B-C50C-407E-A947-70E740481C1C}">
                <a14:useLocalDpi xmlns:a14="http://schemas.microsoft.com/office/drawing/2010/main" val="0"/>
              </a:ext>
            </a:extLst>
          </a:blip>
          <a:srcRect l="15731" r="13096" b="37256"/>
          <a:stretch/>
        </p:blipFill>
        <p:spPr bwMode="auto">
          <a:xfrm>
            <a:off x="8112491" y="6055921"/>
            <a:ext cx="697230" cy="6826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1380421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89F5D"/>
                </a:solidFill>
              </a:rPr>
              <a:t>5 </a:t>
            </a:r>
            <a:r>
              <a:rPr lang="en-US" dirty="0" smtClean="0">
                <a:solidFill>
                  <a:srgbClr val="C89F5D"/>
                </a:solidFill>
              </a:rPr>
              <a:t>Core </a:t>
            </a:r>
            <a:r>
              <a:rPr lang="en-US" dirty="0">
                <a:solidFill>
                  <a:srgbClr val="C89F5D"/>
                </a:solidFill>
              </a:rPr>
              <a:t>C</a:t>
            </a:r>
            <a:r>
              <a:rPr lang="en-US" dirty="0" smtClean="0">
                <a:solidFill>
                  <a:srgbClr val="C89F5D"/>
                </a:solidFill>
              </a:rPr>
              <a:t>omponents</a:t>
            </a:r>
            <a:endParaRPr lang="en-US" dirty="0">
              <a:solidFill>
                <a:srgbClr val="C89F5D"/>
              </a:solidFill>
            </a:endParaRPr>
          </a:p>
        </p:txBody>
      </p:sp>
      <p:sp>
        <p:nvSpPr>
          <p:cNvPr id="3" name="Content Placeholder 2"/>
          <p:cNvSpPr>
            <a:spLocks noGrp="1"/>
          </p:cNvSpPr>
          <p:nvPr>
            <p:ph idx="1"/>
          </p:nvPr>
        </p:nvSpPr>
        <p:spPr/>
        <p:txBody>
          <a:bodyPr>
            <a:normAutofit fontScale="85000" lnSpcReduction="20000"/>
          </a:bodyPr>
          <a:lstStyle/>
          <a:p>
            <a:pPr lvl="0"/>
            <a:r>
              <a:rPr lang="en-US" dirty="0" smtClean="0"/>
              <a:t>INPUTS</a:t>
            </a:r>
            <a:r>
              <a:rPr lang="en-US" dirty="0"/>
              <a:t>: resources, contributions, investments that go into the program</a:t>
            </a:r>
          </a:p>
          <a:p>
            <a:pPr lvl="0"/>
            <a:r>
              <a:rPr lang="en-US" dirty="0"/>
              <a:t>OUTPUTS: activities, services, events and products that reach people who participate or who are targeted</a:t>
            </a:r>
          </a:p>
          <a:p>
            <a:pPr lvl="0"/>
            <a:r>
              <a:rPr lang="en-US" dirty="0"/>
              <a:t>OUTCOMES: results or changes for individuals, groups, communities, organizations, communities, or systems</a:t>
            </a:r>
          </a:p>
          <a:p>
            <a:pPr lvl="0"/>
            <a:r>
              <a:rPr lang="en-US" dirty="0"/>
              <a:t>Assumptions: the beliefs we have about the program, the people involved, and the context and the way we think the program will work</a:t>
            </a:r>
          </a:p>
          <a:p>
            <a:pPr lvl="0"/>
            <a:r>
              <a:rPr lang="en-US" dirty="0"/>
              <a:t>External Factors: the environment in which the program exists includes a variety of external factors that interact with and influence the program action.</a:t>
            </a:r>
          </a:p>
          <a:p>
            <a:endParaRPr lang="en-US" dirty="0"/>
          </a:p>
        </p:txBody>
      </p:sp>
      <p:sp>
        <p:nvSpPr>
          <p:cNvPr id="4" name="Footer Placeholder 3"/>
          <p:cNvSpPr>
            <a:spLocks noGrp="1"/>
          </p:cNvSpPr>
          <p:nvPr>
            <p:ph type="ftr" sz="quarter" idx="11"/>
          </p:nvPr>
        </p:nvSpPr>
        <p:spPr/>
        <p:txBody>
          <a:bodyPr/>
          <a:lstStyle/>
          <a:p>
            <a:r>
              <a:rPr lang="en-US" dirty="0" smtClean="0"/>
              <a:t>www.noloconsulting.com</a:t>
            </a:r>
            <a:endParaRPr lang="en-US" dirty="0"/>
          </a:p>
        </p:txBody>
      </p:sp>
      <p:pic>
        <p:nvPicPr>
          <p:cNvPr id="6" name="Picture 5"/>
          <p:cNvPicPr/>
          <p:nvPr/>
        </p:nvPicPr>
        <p:blipFill rotWithShape="1">
          <a:blip r:embed="rId2" cstate="print">
            <a:extLst>
              <a:ext uri="{28A0092B-C50C-407E-A947-70E740481C1C}">
                <a14:useLocalDpi xmlns:a14="http://schemas.microsoft.com/office/drawing/2010/main" val="0"/>
              </a:ext>
            </a:extLst>
          </a:blip>
          <a:srcRect l="15731" r="13096" b="37256"/>
          <a:stretch/>
        </p:blipFill>
        <p:spPr bwMode="auto">
          <a:xfrm>
            <a:off x="8112491" y="6055921"/>
            <a:ext cx="697230" cy="6826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7256149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990000"/>
                </a:solidFill>
              </a:rPr>
              <a:t>Thinking backwards to move forward</a:t>
            </a:r>
            <a:endParaRPr lang="en-US" dirty="0">
              <a:solidFill>
                <a:srgbClr val="990000"/>
              </a:solidFill>
            </a:endParaRPr>
          </a:p>
        </p:txBody>
      </p:sp>
      <p:sp>
        <p:nvSpPr>
          <p:cNvPr id="3" name="Content Placeholder 2"/>
          <p:cNvSpPr>
            <a:spLocks noGrp="1"/>
          </p:cNvSpPr>
          <p:nvPr>
            <p:ph idx="1"/>
          </p:nvPr>
        </p:nvSpPr>
        <p:spPr/>
        <p:txBody>
          <a:bodyPr>
            <a:normAutofit fontScale="85000" lnSpcReduction="20000"/>
          </a:bodyPr>
          <a:lstStyle/>
          <a:p>
            <a:pPr lvl="0"/>
            <a:r>
              <a:rPr lang="en-US" dirty="0" smtClean="0"/>
              <a:t>What is the current situation that we intend to impact?</a:t>
            </a:r>
          </a:p>
          <a:p>
            <a:pPr lvl="0"/>
            <a:r>
              <a:rPr lang="en-US" dirty="0" smtClean="0"/>
              <a:t>What will it look like when we achieve the desired situation or outcome?</a:t>
            </a:r>
          </a:p>
          <a:p>
            <a:pPr lvl="0"/>
            <a:r>
              <a:rPr lang="en-US" dirty="0" smtClean="0"/>
              <a:t>What behaviors need to change for that outcome to be achieved?</a:t>
            </a:r>
          </a:p>
          <a:p>
            <a:pPr lvl="0"/>
            <a:r>
              <a:rPr lang="en-US" dirty="0" smtClean="0"/>
              <a:t>What knowledge or skills do people need before the behavior will change?</a:t>
            </a:r>
          </a:p>
          <a:p>
            <a:pPr lvl="0"/>
            <a:r>
              <a:rPr lang="en-US" dirty="0" smtClean="0"/>
              <a:t>What activities need to be performed to cause the necessary learning?</a:t>
            </a:r>
          </a:p>
          <a:p>
            <a:pPr lvl="0"/>
            <a:r>
              <a:rPr lang="en-US" dirty="0" smtClean="0"/>
              <a:t>What resources will be required to achieve the desired outcome?</a:t>
            </a:r>
            <a:endParaRPr lang="en-US" dirty="0"/>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l="15731" r="13096" b="37256"/>
          <a:stretch/>
        </p:blipFill>
        <p:spPr bwMode="auto">
          <a:xfrm>
            <a:off x="8112491" y="6055921"/>
            <a:ext cx="697230" cy="6826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1780667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70527" y="1889124"/>
            <a:ext cx="8427099" cy="2993541"/>
          </a:xfrm>
          <a:prstGeom prst="rect">
            <a:avLst/>
          </a:prstGeom>
        </p:spPr>
      </p:pic>
      <p:pic>
        <p:nvPicPr>
          <p:cNvPr id="3" name="Picture 2"/>
          <p:cNvPicPr/>
          <p:nvPr/>
        </p:nvPicPr>
        <p:blipFill rotWithShape="1">
          <a:blip r:embed="rId3" cstate="print">
            <a:extLst>
              <a:ext uri="{28A0092B-C50C-407E-A947-70E740481C1C}">
                <a14:useLocalDpi xmlns:a14="http://schemas.microsoft.com/office/drawing/2010/main" val="0"/>
              </a:ext>
            </a:extLst>
          </a:blip>
          <a:srcRect l="15731" r="13096" b="37256"/>
          <a:stretch/>
        </p:blipFill>
        <p:spPr bwMode="auto">
          <a:xfrm>
            <a:off x="8112491" y="6055921"/>
            <a:ext cx="697230" cy="6826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0977692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90000"/>
                </a:solidFill>
              </a:rPr>
              <a:t>Program Action Logic Model </a:t>
            </a:r>
            <a:endParaRPr lang="en-US" dirty="0">
              <a:solidFill>
                <a:srgbClr val="990000"/>
              </a:solidFill>
            </a:endParaRPr>
          </a:p>
        </p:txBody>
      </p:sp>
      <p:sp>
        <p:nvSpPr>
          <p:cNvPr id="3" name="Content Placeholder 2"/>
          <p:cNvSpPr>
            <a:spLocks noGrp="1"/>
          </p:cNvSpPr>
          <p:nvPr>
            <p:ph idx="1"/>
          </p:nvPr>
        </p:nvSpPr>
        <p:spPr/>
        <p:txBody>
          <a:bodyPr>
            <a:normAutofit fontScale="85000" lnSpcReduction="10000"/>
          </a:bodyPr>
          <a:lstStyle/>
          <a:p>
            <a:pPr lvl="0"/>
            <a:r>
              <a:rPr lang="en-US" b="1" dirty="0" smtClean="0"/>
              <a:t>Inputs</a:t>
            </a:r>
            <a:r>
              <a:rPr lang="en-US" dirty="0" smtClean="0"/>
              <a:t> (what we invest)</a:t>
            </a:r>
            <a:endParaRPr lang="en-US" sz="1800" dirty="0" smtClean="0"/>
          </a:p>
          <a:p>
            <a:pPr lvl="0"/>
            <a:r>
              <a:rPr lang="en-US" b="1" dirty="0" smtClean="0"/>
              <a:t>Outputs:</a:t>
            </a:r>
            <a:endParaRPr lang="en-US" sz="1800" dirty="0" smtClean="0"/>
          </a:p>
          <a:p>
            <a:pPr lvl="1"/>
            <a:r>
              <a:rPr lang="en-US" b="1" dirty="0" smtClean="0"/>
              <a:t>Activities</a:t>
            </a:r>
            <a:r>
              <a:rPr lang="en-US" dirty="0" smtClean="0"/>
              <a:t> (the actual tasks we do)</a:t>
            </a:r>
            <a:endParaRPr lang="en-US" sz="1600" dirty="0" smtClean="0"/>
          </a:p>
          <a:p>
            <a:pPr lvl="1"/>
            <a:r>
              <a:rPr lang="en-US" b="1" dirty="0" smtClean="0"/>
              <a:t>Participation</a:t>
            </a:r>
            <a:r>
              <a:rPr lang="en-US" dirty="0" smtClean="0"/>
              <a:t> (who we serve; customers &amp; </a:t>
            </a:r>
            <a:r>
              <a:rPr lang="en-US" dirty="0" smtClean="0">
                <a:hlinkClick r:id="rId2"/>
              </a:rPr>
              <a:t>stakeholders</a:t>
            </a:r>
            <a:r>
              <a:rPr lang="en-US" dirty="0" smtClean="0"/>
              <a:t>)</a:t>
            </a:r>
            <a:endParaRPr lang="en-US" sz="1600" dirty="0" smtClean="0"/>
          </a:p>
          <a:p>
            <a:pPr lvl="0"/>
            <a:r>
              <a:rPr lang="en-US" b="1" dirty="0" smtClean="0"/>
              <a:t>Outcomes/Impacts:</a:t>
            </a:r>
            <a:endParaRPr lang="en-US" sz="1800" dirty="0" smtClean="0"/>
          </a:p>
          <a:p>
            <a:pPr lvl="1"/>
            <a:r>
              <a:rPr lang="en-US" b="1" dirty="0" smtClean="0"/>
              <a:t>Short Term</a:t>
            </a:r>
            <a:r>
              <a:rPr lang="en-US" dirty="0" smtClean="0"/>
              <a:t> (learning: awareness, knowledge, skills, motivations)</a:t>
            </a:r>
            <a:endParaRPr lang="en-US" sz="1600" dirty="0" smtClean="0"/>
          </a:p>
          <a:p>
            <a:pPr lvl="1"/>
            <a:r>
              <a:rPr lang="en-US" b="1" dirty="0" smtClean="0"/>
              <a:t>Medium Term</a:t>
            </a:r>
            <a:r>
              <a:rPr lang="en-US" dirty="0" smtClean="0"/>
              <a:t> (action: behavior, practice, decisions, policies)</a:t>
            </a:r>
            <a:endParaRPr lang="en-US" sz="1600" dirty="0" smtClean="0"/>
          </a:p>
          <a:p>
            <a:pPr lvl="1"/>
            <a:r>
              <a:rPr lang="en-US" b="1" dirty="0" smtClean="0"/>
              <a:t>Long Term</a:t>
            </a:r>
            <a:r>
              <a:rPr lang="en-US" dirty="0" smtClean="0"/>
              <a:t> (consequences: social, economic, environmental etc.)</a:t>
            </a:r>
            <a:endParaRPr lang="en-US" sz="1600" dirty="0" smtClean="0"/>
          </a:p>
          <a:p>
            <a:endParaRPr lang="en-US" dirty="0"/>
          </a:p>
        </p:txBody>
      </p:sp>
      <p:pic>
        <p:nvPicPr>
          <p:cNvPr id="4" name="Picture 3"/>
          <p:cNvPicPr/>
          <p:nvPr/>
        </p:nvPicPr>
        <p:blipFill rotWithShape="1">
          <a:blip r:embed="rId3" cstate="print">
            <a:extLst>
              <a:ext uri="{28A0092B-C50C-407E-A947-70E740481C1C}">
                <a14:useLocalDpi xmlns:a14="http://schemas.microsoft.com/office/drawing/2010/main" val="0"/>
              </a:ext>
            </a:extLst>
          </a:blip>
          <a:srcRect l="15731" r="13096" b="37256"/>
          <a:stretch/>
        </p:blipFill>
        <p:spPr bwMode="auto">
          <a:xfrm>
            <a:off x="8112491" y="6055921"/>
            <a:ext cx="697230" cy="6826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164791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990000"/>
                </a:solidFill>
              </a:rPr>
              <a:t>Outcomes and Outputs: are they different?</a:t>
            </a:r>
            <a:endParaRPr lang="en-US" dirty="0">
              <a:solidFill>
                <a:srgbClr val="990000"/>
              </a:solidFill>
            </a:endParaRPr>
          </a:p>
        </p:txBody>
      </p:sp>
      <p:sp>
        <p:nvSpPr>
          <p:cNvPr id="3" name="Content Placeholder 2"/>
          <p:cNvSpPr>
            <a:spLocks noGrp="1"/>
          </p:cNvSpPr>
          <p:nvPr>
            <p:ph idx="1"/>
          </p:nvPr>
        </p:nvSpPr>
        <p:spPr/>
        <p:txBody>
          <a:bodyPr>
            <a:normAutofit/>
          </a:bodyPr>
          <a:lstStyle/>
          <a:p>
            <a:r>
              <a:rPr lang="en-US" dirty="0" smtClean="0"/>
              <a:t>Processes deliver Outputs. </a:t>
            </a:r>
          </a:p>
          <a:p>
            <a:r>
              <a:rPr lang="en-US" dirty="0" smtClean="0"/>
              <a:t>In other words, what pops out of the end of a process is an output.</a:t>
            </a:r>
          </a:p>
          <a:p>
            <a:r>
              <a:rPr lang="en-US" dirty="0" smtClean="0"/>
              <a:t>If you were running a Project, you’d probably call it a Deliverable.</a:t>
            </a:r>
          </a:p>
          <a:p>
            <a:r>
              <a:rPr lang="en-US" dirty="0" smtClean="0"/>
              <a:t>Process example:</a:t>
            </a:r>
          </a:p>
          <a:p>
            <a:pPr lvl="1"/>
            <a:r>
              <a:rPr lang="en-US" dirty="0" smtClean="0"/>
              <a:t>Recruit Staff - - - - - Newly Appointed People</a:t>
            </a:r>
          </a:p>
          <a:p>
            <a:pPr lvl="1"/>
            <a:r>
              <a:rPr lang="en-US" dirty="0" smtClean="0"/>
              <a:t>Prepare a Meal - - - - - A Meal</a:t>
            </a:r>
            <a:endParaRPr lang="en-US" dirty="0"/>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l="15731" r="13096" b="37256"/>
          <a:stretch/>
        </p:blipFill>
        <p:spPr bwMode="auto">
          <a:xfrm>
            <a:off x="8112491" y="6055921"/>
            <a:ext cx="697230" cy="6826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94322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TotalTime>
  <Words>876</Words>
  <Application>Microsoft Macintosh PowerPoint</Application>
  <PresentationFormat>On-screen Show (4:3)</PresentationFormat>
  <Paragraphs>137</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Logic Model</vt:lpstr>
      <vt:lpstr>Logic Model </vt:lpstr>
      <vt:lpstr>Logic Model</vt:lpstr>
      <vt:lpstr>PowerPoint Presentation</vt:lpstr>
      <vt:lpstr>5 Core Components</vt:lpstr>
      <vt:lpstr>Thinking backwards to move forward</vt:lpstr>
      <vt:lpstr>PowerPoint Presentation</vt:lpstr>
      <vt:lpstr>Program Action Logic Model </vt:lpstr>
      <vt:lpstr>Outcomes and Outputs: are they different?</vt:lpstr>
      <vt:lpstr>OUTPUT to outcome</vt:lpstr>
      <vt:lpstr>An OUTCOME is a level of performance</vt:lpstr>
      <vt:lpstr>   Program Action: Logic Model</vt:lpstr>
      <vt:lpstr>PowerPoint Presentation</vt:lpstr>
      <vt:lpstr>PowerPoint Presentation</vt:lpstr>
      <vt:lpstr>Connecting School Readiness to Family Engagement </vt:lpstr>
      <vt:lpstr>Program and family engagement goals support school readiness in young children</vt:lpstr>
      <vt:lpstr>Measuring effort</vt:lpstr>
      <vt:lpstr>Probing questions</vt:lpstr>
    </vt:vector>
  </TitlesOfParts>
  <Company>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 Model</dc:title>
  <dc:creator>nc m</dc:creator>
  <cp:lastModifiedBy>nc m</cp:lastModifiedBy>
  <cp:revision>4</cp:revision>
  <dcterms:created xsi:type="dcterms:W3CDTF">2014-11-06T00:42:30Z</dcterms:created>
  <dcterms:modified xsi:type="dcterms:W3CDTF">2014-11-06T01:10:12Z</dcterms:modified>
</cp:coreProperties>
</file>