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96" r:id="rId1"/>
  </p:sldMasterIdLst>
  <p:notesMasterIdLst>
    <p:notesMasterId r:id="rId54"/>
  </p:notesMasterIdLst>
  <p:sldIdLst>
    <p:sldId id="256" r:id="rId2"/>
    <p:sldId id="397" r:id="rId3"/>
    <p:sldId id="396" r:id="rId4"/>
    <p:sldId id="399" r:id="rId5"/>
    <p:sldId id="366" r:id="rId6"/>
    <p:sldId id="367" r:id="rId7"/>
    <p:sldId id="330" r:id="rId8"/>
    <p:sldId id="331" r:id="rId9"/>
    <p:sldId id="332" r:id="rId10"/>
    <p:sldId id="333" r:id="rId11"/>
    <p:sldId id="334" r:id="rId12"/>
    <p:sldId id="335" r:id="rId13"/>
    <p:sldId id="336" r:id="rId14"/>
    <p:sldId id="337" r:id="rId15"/>
    <p:sldId id="338" r:id="rId16"/>
    <p:sldId id="339" r:id="rId17"/>
    <p:sldId id="398" r:id="rId18"/>
    <p:sldId id="342" r:id="rId19"/>
    <p:sldId id="343" r:id="rId20"/>
    <p:sldId id="344" r:id="rId21"/>
    <p:sldId id="359" r:id="rId22"/>
    <p:sldId id="360" r:id="rId23"/>
    <p:sldId id="361" r:id="rId24"/>
    <p:sldId id="363" r:id="rId25"/>
    <p:sldId id="364" r:id="rId26"/>
    <p:sldId id="365" r:id="rId27"/>
    <p:sldId id="353" r:id="rId28"/>
    <p:sldId id="368" r:id="rId29"/>
    <p:sldId id="369" r:id="rId30"/>
    <p:sldId id="371" r:id="rId31"/>
    <p:sldId id="372" r:id="rId32"/>
    <p:sldId id="376" r:id="rId33"/>
    <p:sldId id="377" r:id="rId34"/>
    <p:sldId id="401" r:id="rId35"/>
    <p:sldId id="400" r:id="rId36"/>
    <p:sldId id="403" r:id="rId37"/>
    <p:sldId id="402" r:id="rId38"/>
    <p:sldId id="387" r:id="rId39"/>
    <p:sldId id="388" r:id="rId40"/>
    <p:sldId id="386" r:id="rId41"/>
    <p:sldId id="378" r:id="rId42"/>
    <p:sldId id="379" r:id="rId43"/>
    <p:sldId id="385" r:id="rId44"/>
    <p:sldId id="356" r:id="rId45"/>
    <p:sldId id="395" r:id="rId46"/>
    <p:sldId id="389" r:id="rId47"/>
    <p:sldId id="390" r:id="rId48"/>
    <p:sldId id="391" r:id="rId49"/>
    <p:sldId id="393" r:id="rId50"/>
    <p:sldId id="394" r:id="rId51"/>
    <p:sldId id="358" r:id="rId52"/>
    <p:sldId id="328" r:id="rId5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150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A1777-C7B2-E14E-A78F-DC8059A685B5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5AC527-741E-D54D-93E1-B3D35E784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894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9854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5968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967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0684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7099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085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744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261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974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4266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0678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7153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9861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281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BF472-46A6-234A-9EAC-14B161730220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545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BF472-46A6-234A-9EAC-14B161730220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D698C-F52A-5D47-A040-1E1304C2C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657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BF472-46A6-234A-9EAC-14B161730220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D698C-F52A-5D47-A040-1E1304C2C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41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802BC-5863-429E-B042-72C2820A1083}" type="datetime1">
              <a:rPr lang="en-US" smtClean="0"/>
              <a:t>9/24/2015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www.noloconsulting.com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C0DE4-A059-4E46-AF9E-A97D4AB923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007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©2003 Discovery Learning, Inc.  All Rights Reserved.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6DEE-781D-F94E-A474-82BDFF829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351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BF472-46A6-234A-9EAC-14B161730220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D698C-F52A-5D47-A040-1E1304C2C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21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BF472-46A6-234A-9EAC-14B161730220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2098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BF472-46A6-234A-9EAC-14B161730220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D698C-F52A-5D47-A040-1E1304C2C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036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BF472-46A6-234A-9EAC-14B161730220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D698C-F52A-5D47-A040-1E1304C2C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23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BF472-46A6-234A-9EAC-14B161730220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D698C-F52A-5D47-A040-1E1304C2C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233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BF472-46A6-234A-9EAC-14B161730220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D698C-F52A-5D47-A040-1E1304C2C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370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772BF472-46A6-234A-9EAC-14B161730220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FBD698C-F52A-5D47-A040-1E1304C2C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190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BF472-46A6-234A-9EAC-14B161730220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D698C-F52A-5D47-A040-1E1304C2C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59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72BF472-46A6-234A-9EAC-14B161730220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FBD698C-F52A-5D47-A040-1E1304C2CD8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1244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  <p:sldLayoutId id="2147483908" r:id="rId12"/>
    <p:sldLayoutId id="2147483909" r:id="rId13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package" Target="../embeddings/Microsoft_Word_Document1.docx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emf"/><Relationship Id="rId5" Type="http://schemas.openxmlformats.org/officeDocument/2006/relationships/oleObject" Target="../embeddings/Microsoft_Word_97_-_2003_Document1.doc"/><Relationship Id="rId4" Type="http://schemas.openxmlformats.org/officeDocument/2006/relationships/oleObject" Target="../embeddings/oleObject3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package" Target="../embeddings/Microsoft_Word_Document2.docx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.emf"/><Relationship Id="rId4" Type="http://schemas.openxmlformats.org/officeDocument/2006/relationships/package" Target="../embeddings/Microsoft_Word_Document3.docx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1D07neiB7H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PFzepCMwuO8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5038" y="2123064"/>
            <a:ext cx="7772400" cy="1470025"/>
          </a:xfrm>
        </p:spPr>
        <p:txBody>
          <a:bodyPr>
            <a:noAutofit/>
          </a:bodyPr>
          <a:lstStyle/>
          <a:p>
            <a:r>
              <a:rPr lang="en-US" sz="4400" b="1" dirty="0">
                <a:latin typeface="+mn-lt"/>
              </a:rPr>
              <a:t>Work Culture: A Family or a Team?  </a:t>
            </a:r>
            <a:r>
              <a:rPr lang="en-US" sz="4400" b="1" dirty="0" smtClean="0">
                <a:latin typeface="+mn-lt"/>
              </a:rPr>
              <a:t>Why </a:t>
            </a:r>
            <a:r>
              <a:rPr lang="en-US" sz="4400" b="1" dirty="0">
                <a:latin typeface="+mn-lt"/>
              </a:rPr>
              <a:t>should we care?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800" b="1" dirty="0" smtClean="0">
                <a:latin typeface="+mn-lt"/>
              </a:rPr>
              <a:t>September 25, 2015</a:t>
            </a:r>
          </a:p>
          <a:p>
            <a:r>
              <a:rPr lang="en-US" sz="1800" b="1" dirty="0" err="1" smtClean="0">
                <a:latin typeface="+mn-lt"/>
              </a:rPr>
              <a:t>Telamon</a:t>
            </a:r>
            <a:r>
              <a:rPr lang="en-US" sz="1800" b="1" dirty="0" smtClean="0">
                <a:latin typeface="+mn-lt"/>
              </a:rPr>
              <a:t> Migrant Head Start </a:t>
            </a:r>
          </a:p>
          <a:p>
            <a:r>
              <a:rPr lang="en-US" sz="1800" dirty="0">
                <a:latin typeface="+mn-lt"/>
              </a:rPr>
              <a:t>Central Carolina Community College</a:t>
            </a:r>
            <a:br>
              <a:rPr lang="en-US" sz="1800" dirty="0">
                <a:latin typeface="+mn-lt"/>
              </a:rPr>
            </a:br>
            <a:r>
              <a:rPr lang="en-US" sz="1800" dirty="0" err="1" smtClean="0">
                <a:latin typeface="+mn-lt"/>
              </a:rPr>
              <a:t>Meriello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>
                <a:latin typeface="+mn-lt"/>
              </a:rPr>
              <a:t>Building, Room 135 </a:t>
            </a:r>
            <a:endParaRPr lang="en-US" sz="1800" dirty="0" smtClean="0">
              <a:latin typeface="+mn-lt"/>
            </a:endParaRPr>
          </a:p>
          <a:p>
            <a:endParaRPr lang="en-US" sz="1800" dirty="0"/>
          </a:p>
        </p:txBody>
      </p:sp>
      <p:pic>
        <p:nvPicPr>
          <p:cNvPr id="11" name="Picture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330" y="4478481"/>
            <a:ext cx="1350818" cy="1602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38" y="295253"/>
            <a:ext cx="1586534" cy="205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15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/>
              <a:t> ©2003 Discovery Learning, Inc.  All Rights Reserved.</a:t>
            </a:r>
          </a:p>
          <a:p>
            <a:pPr eaLnBrk="1" hangingPunct="1"/>
            <a:endParaRPr lang="en-US" sz="900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38200"/>
          </a:xfrm>
          <a:noFill/>
        </p:spPr>
        <p:txBody>
          <a:bodyPr lIns="90488" tIns="44450" rIns="90488" bIns="44450" anchor="b"/>
          <a:lstStyle/>
          <a:p>
            <a:pPr eaLnBrk="1" hangingPunct="1"/>
            <a:r>
              <a:rPr lang="en-US" sz="3600" b="1">
                <a:solidFill>
                  <a:schemeClr val="bg1"/>
                </a:solidFill>
                <a:latin typeface="Arial" charset="0"/>
              </a:rPr>
              <a:t>CHANGE STYLE PREFERENCE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3036888" y="1900238"/>
            <a:ext cx="2917825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>
                <a:solidFill>
                  <a:srgbClr val="B5121B"/>
                </a:solidFill>
              </a:rPr>
              <a:t>PRAGMATISTS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800" i="1">
                <a:solidFill>
                  <a:srgbClr val="B5121B"/>
                </a:solidFill>
              </a:rPr>
              <a:t>Explore</a:t>
            </a:r>
            <a:r>
              <a:rPr lang="en-US" sz="2800">
                <a:solidFill>
                  <a:srgbClr val="B5121B"/>
                </a:solidFill>
              </a:rPr>
              <a:t> the structure</a:t>
            </a:r>
          </a:p>
          <a:p>
            <a:pPr algn="ctr" eaLnBrk="0" hangingPunct="0">
              <a:spcBef>
                <a:spcPct val="90000"/>
              </a:spcBef>
            </a:pPr>
            <a:r>
              <a:rPr lang="en-US" sz="2800">
                <a:solidFill>
                  <a:srgbClr val="B5121B"/>
                </a:solidFill>
              </a:rPr>
              <a:t>Prefer change that is </a:t>
            </a:r>
          </a:p>
          <a:p>
            <a:pPr algn="ctr" eaLnBrk="0" hangingPunct="0"/>
            <a:r>
              <a:rPr lang="en-US" sz="2800">
                <a:solidFill>
                  <a:srgbClr val="B5121B"/>
                </a:solidFill>
              </a:rPr>
              <a:t>functional</a:t>
            </a:r>
          </a:p>
          <a:p>
            <a:pPr algn="ctr" eaLnBrk="0" latinLnBrk="1" hangingPunct="0"/>
            <a:endParaRPr lang="en-US" sz="2800">
              <a:solidFill>
                <a:srgbClr val="B5121B"/>
              </a:solidFill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217488" y="1900238"/>
            <a:ext cx="2841625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>
                <a:solidFill>
                  <a:schemeClr val="hlink"/>
                </a:solidFill>
              </a:rPr>
              <a:t>CONSERVERS</a:t>
            </a:r>
            <a:endParaRPr lang="en-US" sz="2800">
              <a:solidFill>
                <a:schemeClr val="hlink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en-US" sz="2800" i="1">
                <a:solidFill>
                  <a:schemeClr val="hlink"/>
                </a:solidFill>
              </a:rPr>
              <a:t>Accept </a:t>
            </a:r>
            <a:r>
              <a:rPr lang="en-US" sz="2800">
                <a:solidFill>
                  <a:schemeClr val="hlink"/>
                </a:solidFill>
              </a:rPr>
              <a:t>the structure</a:t>
            </a:r>
          </a:p>
          <a:p>
            <a:pPr algn="ctr" eaLnBrk="0" hangingPunct="0">
              <a:spcBef>
                <a:spcPct val="90000"/>
              </a:spcBef>
            </a:pPr>
            <a:r>
              <a:rPr lang="en-US" sz="2800">
                <a:solidFill>
                  <a:schemeClr val="hlink"/>
                </a:solidFill>
              </a:rPr>
              <a:t>Prefer change that is incremental</a:t>
            </a:r>
          </a:p>
          <a:p>
            <a:pPr algn="ctr" eaLnBrk="0" latinLnBrk="1" hangingPunct="0">
              <a:spcBef>
                <a:spcPct val="90000"/>
              </a:spcBef>
            </a:pPr>
            <a:endParaRPr lang="en-US" sz="2800"/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6008688" y="1900238"/>
            <a:ext cx="2765425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>
                <a:solidFill>
                  <a:schemeClr val="hlink"/>
                </a:solidFill>
              </a:rPr>
              <a:t>ORIGINATORS</a:t>
            </a:r>
            <a:endParaRPr lang="en-US" sz="2800">
              <a:solidFill>
                <a:schemeClr val="hlink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en-US" sz="2800" i="1">
                <a:solidFill>
                  <a:schemeClr val="hlink"/>
                </a:solidFill>
              </a:rPr>
              <a:t>Challenge </a:t>
            </a:r>
            <a:r>
              <a:rPr lang="en-US" sz="2800">
                <a:solidFill>
                  <a:schemeClr val="hlink"/>
                </a:solidFill>
              </a:rPr>
              <a:t>the structure</a:t>
            </a:r>
          </a:p>
          <a:p>
            <a:pPr algn="ctr" eaLnBrk="0" hangingPunct="0">
              <a:spcBef>
                <a:spcPct val="90000"/>
              </a:spcBef>
            </a:pPr>
            <a:r>
              <a:rPr lang="en-US" sz="2800">
                <a:solidFill>
                  <a:schemeClr val="hlink"/>
                </a:solidFill>
              </a:rPr>
              <a:t>Prefer change that is expansive</a:t>
            </a:r>
          </a:p>
          <a:p>
            <a:pPr algn="ctr" eaLnBrk="0" latinLnBrk="1" hangingPunct="0">
              <a:spcBef>
                <a:spcPct val="90000"/>
              </a:spcBef>
            </a:pPr>
            <a:endParaRPr lang="en-US" sz="2800"/>
          </a:p>
        </p:txBody>
      </p:sp>
      <p:sp>
        <p:nvSpPr>
          <p:cNvPr id="8" name="Rectangle 7"/>
          <p:cNvSpPr/>
          <p:nvPr/>
        </p:nvSpPr>
        <p:spPr>
          <a:xfrm>
            <a:off x="1118945" y="803701"/>
            <a:ext cx="664496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/>
              <a:t>Change </a:t>
            </a:r>
            <a:r>
              <a:rPr lang="en-US" sz="4800" b="1" dirty="0" smtClean="0"/>
              <a:t>Style Preferences</a:t>
            </a:r>
            <a:endParaRPr lang="en-US" sz="4800" dirty="0"/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016625"/>
            <a:ext cx="655422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66371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pPr eaLnBrk="1" hangingPunct="1"/>
            <a:r>
              <a:rPr lang="en-US" sz="3600" b="1" dirty="0" smtClean="0">
                <a:solidFill>
                  <a:schemeClr val="tx1"/>
                </a:solidFill>
                <a:latin typeface="Arial" charset="0"/>
              </a:rPr>
              <a:t>CONSERVERS</a:t>
            </a:r>
            <a:endParaRPr lang="en-US" sz="3600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  <a:normAutofit/>
          </a:bodyPr>
          <a:lstStyle/>
          <a:p>
            <a:pPr marL="342900" indent="-342900" eaLnBrk="1" hangingPunct="1"/>
            <a:r>
              <a:rPr lang="en-US" sz="2400" b="1" dirty="0">
                <a:latin typeface="Arial" charset="0"/>
              </a:rPr>
              <a:t>    </a:t>
            </a:r>
            <a:r>
              <a:rPr lang="en-US" sz="2400" b="1" dirty="0">
                <a:solidFill>
                  <a:srgbClr val="B5121B"/>
                </a:solidFill>
                <a:latin typeface="Arial" charset="0"/>
              </a:rPr>
              <a:t>When facing change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b="1" dirty="0">
                <a:latin typeface="Arial" charset="0"/>
              </a:rPr>
              <a:t>CONSERVERS</a:t>
            </a:r>
          </a:p>
          <a:p>
            <a:pPr marL="342900" indent="-342900" algn="l" eaLnBrk="1" hangingPunct="1"/>
            <a:endParaRPr lang="en-US" sz="100" b="1" dirty="0">
              <a:latin typeface="Arial" charset="0"/>
            </a:endParaRPr>
          </a:p>
          <a:p>
            <a:pPr marL="342900" indent="-342900" algn="l" eaLnBrk="1" hangingPunct="1">
              <a:buFont typeface="Wingdings" charset="0"/>
              <a:buChar char="q"/>
            </a:pPr>
            <a:r>
              <a:rPr lang="en-US" sz="2000" dirty="0">
                <a:solidFill>
                  <a:srgbClr val="B5121B"/>
                </a:solidFill>
                <a:latin typeface="Arial" charset="0"/>
              </a:rPr>
              <a:t>Generally appear deliberate, disciplined, and organized</a:t>
            </a:r>
            <a:r>
              <a:rPr lang="en-US" sz="1800" dirty="0">
                <a:solidFill>
                  <a:srgbClr val="B5121B"/>
                </a:solidFill>
                <a:latin typeface="Arial" charset="0"/>
              </a:rPr>
              <a:t>                </a:t>
            </a:r>
            <a:endParaRPr lang="en-US" sz="1800" dirty="0" smtClean="0">
              <a:solidFill>
                <a:srgbClr val="B5121B"/>
              </a:solidFill>
              <a:latin typeface="Arial" charset="0"/>
            </a:endParaRPr>
          </a:p>
          <a:p>
            <a:pPr marL="342900" indent="-342900" algn="l" eaLnBrk="1" hangingPunct="1">
              <a:buFont typeface="Wingdings" charset="0"/>
              <a:buChar char="q"/>
            </a:pPr>
            <a:r>
              <a:rPr lang="en-US" sz="2000" dirty="0" smtClean="0">
                <a:solidFill>
                  <a:srgbClr val="B5121B"/>
                </a:solidFill>
                <a:latin typeface="Arial" charset="0"/>
              </a:rPr>
              <a:t>Prefer </a:t>
            </a:r>
            <a:r>
              <a:rPr lang="en-US" sz="2000" dirty="0">
                <a:solidFill>
                  <a:srgbClr val="B5121B"/>
                </a:solidFill>
                <a:latin typeface="Arial" charset="0"/>
              </a:rPr>
              <a:t>change that maintains current </a:t>
            </a:r>
            <a:r>
              <a:rPr lang="en-US" sz="2000" dirty="0" smtClean="0">
                <a:solidFill>
                  <a:srgbClr val="B5121B"/>
                </a:solidFill>
                <a:latin typeface="Arial" charset="0"/>
              </a:rPr>
              <a:t>structure</a:t>
            </a:r>
          </a:p>
          <a:p>
            <a:pPr marL="342900" indent="-342900" algn="l" eaLnBrk="1" hangingPunct="1">
              <a:buFont typeface="Wingdings" charset="0"/>
              <a:buChar char="q"/>
            </a:pPr>
            <a:r>
              <a:rPr lang="en-US" sz="2000" dirty="0" smtClean="0">
                <a:solidFill>
                  <a:srgbClr val="B5121B"/>
                </a:solidFill>
                <a:latin typeface="Arial" charset="0"/>
              </a:rPr>
              <a:t>May </a:t>
            </a:r>
            <a:r>
              <a:rPr lang="en-US" sz="2000" dirty="0">
                <a:solidFill>
                  <a:srgbClr val="B5121B"/>
                </a:solidFill>
                <a:latin typeface="Arial" charset="0"/>
              </a:rPr>
              <a:t>operate from conventional </a:t>
            </a:r>
            <a:r>
              <a:rPr lang="en-US" sz="2000" dirty="0" smtClean="0">
                <a:solidFill>
                  <a:srgbClr val="B5121B"/>
                </a:solidFill>
                <a:latin typeface="Arial" charset="0"/>
              </a:rPr>
              <a:t>assumptions</a:t>
            </a:r>
          </a:p>
          <a:p>
            <a:pPr marL="342900" indent="-342900" algn="l" eaLnBrk="1" hangingPunct="1">
              <a:buFont typeface="Wingdings" charset="0"/>
              <a:buChar char="q"/>
            </a:pPr>
            <a:r>
              <a:rPr lang="en-US" sz="2000" dirty="0" smtClean="0">
                <a:solidFill>
                  <a:srgbClr val="B5121B"/>
                </a:solidFill>
                <a:latin typeface="Arial" charset="0"/>
              </a:rPr>
              <a:t>Enjoy predictability</a:t>
            </a:r>
          </a:p>
          <a:p>
            <a:pPr marL="342900" indent="-342900" algn="l" eaLnBrk="1" hangingPunct="1">
              <a:buFont typeface="Wingdings" charset="0"/>
              <a:buChar char="q"/>
            </a:pPr>
            <a:r>
              <a:rPr lang="en-US" sz="2000" dirty="0" smtClean="0">
                <a:solidFill>
                  <a:srgbClr val="B5121B"/>
                </a:solidFill>
                <a:latin typeface="Arial" charset="0"/>
              </a:rPr>
              <a:t>May </a:t>
            </a:r>
            <a:r>
              <a:rPr lang="en-US" sz="2000" dirty="0">
                <a:solidFill>
                  <a:srgbClr val="B5121B"/>
                </a:solidFill>
                <a:latin typeface="Arial" charset="0"/>
              </a:rPr>
              <a:t>appear cautious and </a:t>
            </a:r>
            <a:r>
              <a:rPr lang="en-US" sz="2000" dirty="0" smtClean="0">
                <a:solidFill>
                  <a:srgbClr val="B5121B"/>
                </a:solidFill>
                <a:latin typeface="Arial" charset="0"/>
              </a:rPr>
              <a:t>inflexible</a:t>
            </a:r>
          </a:p>
          <a:p>
            <a:pPr marL="342900" indent="-342900" algn="l" eaLnBrk="1" hangingPunct="1">
              <a:buFont typeface="Wingdings" charset="0"/>
              <a:buChar char="q"/>
            </a:pPr>
            <a:r>
              <a:rPr lang="en-US" sz="2000" dirty="0" smtClean="0">
                <a:solidFill>
                  <a:srgbClr val="B5121B"/>
                </a:solidFill>
                <a:latin typeface="Arial" charset="0"/>
              </a:rPr>
              <a:t>May </a:t>
            </a:r>
            <a:r>
              <a:rPr lang="en-US" sz="2000" dirty="0">
                <a:solidFill>
                  <a:srgbClr val="B5121B"/>
                </a:solidFill>
                <a:latin typeface="Arial" charset="0"/>
              </a:rPr>
              <a:t>focus on  details and the </a:t>
            </a:r>
            <a:r>
              <a:rPr lang="en-US" sz="2000" dirty="0" smtClean="0">
                <a:solidFill>
                  <a:srgbClr val="B5121B"/>
                </a:solidFill>
                <a:latin typeface="Arial" charset="0"/>
              </a:rPr>
              <a:t>routine</a:t>
            </a:r>
          </a:p>
          <a:p>
            <a:pPr marL="342900" indent="-342900" algn="l" eaLnBrk="1" hangingPunct="1">
              <a:buFont typeface="Wingdings" charset="0"/>
              <a:buChar char="q"/>
            </a:pPr>
            <a:r>
              <a:rPr lang="en-US" sz="2000" dirty="0" smtClean="0">
                <a:solidFill>
                  <a:srgbClr val="B5121B"/>
                </a:solidFill>
                <a:latin typeface="Arial" charset="0"/>
              </a:rPr>
              <a:t>Honor </a:t>
            </a:r>
            <a:r>
              <a:rPr lang="en-US" sz="2000" dirty="0">
                <a:solidFill>
                  <a:srgbClr val="B5121B"/>
                </a:solidFill>
                <a:latin typeface="Arial" charset="0"/>
              </a:rPr>
              <a:t>tradition and established practice</a:t>
            </a:r>
          </a:p>
        </p:txBody>
      </p:sp>
      <p:sp>
        <p:nvSpPr>
          <p:cNvPr id="25601" name="Date Placeholder 3"/>
          <p:cNvSpPr>
            <a:spLocks noGrp="1"/>
          </p:cNvSpPr>
          <p:nvPr>
            <p:ph type="dt" sz="half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dirty="0"/>
              <a:t> ©2003 Discovery Learning, Inc.  All Rights Reserved.</a:t>
            </a:r>
          </a:p>
          <a:p>
            <a:pPr eaLnBrk="1" hangingPunct="1"/>
            <a:endParaRPr lang="en-US" sz="900" dirty="0"/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016625"/>
            <a:ext cx="655422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325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pPr eaLnBrk="1" hangingPunct="1"/>
            <a:r>
              <a:rPr lang="en-US" sz="3600" b="1" dirty="0" smtClean="0">
                <a:solidFill>
                  <a:srgbClr val="000000"/>
                </a:solidFill>
                <a:latin typeface="Arial" charset="0"/>
              </a:rPr>
              <a:t>ORIGINATORS</a:t>
            </a:r>
            <a:r>
              <a:rPr lang="en-US" sz="3600" b="1" dirty="0" smtClean="0">
                <a:solidFill>
                  <a:schemeClr val="bg1"/>
                </a:solidFill>
                <a:latin typeface="Arial" charset="0"/>
              </a:rPr>
              <a:t>CS</a:t>
            </a:r>
            <a:endParaRPr lang="en-US" sz="36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342900" indent="-342900" eaLnBrk="1" hangingPunct="1">
              <a:lnSpc>
                <a:spcPct val="90000"/>
              </a:lnSpc>
            </a:pPr>
            <a:r>
              <a:rPr lang="en-US" sz="2400" b="1" dirty="0">
                <a:latin typeface="Arial" charset="0"/>
              </a:rPr>
              <a:t>    </a:t>
            </a:r>
            <a:r>
              <a:rPr lang="en-US" sz="2400" b="1" dirty="0">
                <a:solidFill>
                  <a:srgbClr val="B5121B"/>
                </a:solidFill>
                <a:latin typeface="Arial" charset="0"/>
              </a:rPr>
              <a:t>When facing change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b="1" dirty="0">
                <a:latin typeface="Arial" charset="0"/>
              </a:rPr>
              <a:t>ORIGINATORS</a:t>
            </a:r>
          </a:p>
          <a:p>
            <a:pPr marL="342900" indent="-342900" algn="l" eaLnBrk="1" hangingPunct="1">
              <a:lnSpc>
                <a:spcPct val="90000"/>
              </a:lnSpc>
            </a:pPr>
            <a:endParaRPr lang="en-US" sz="100" b="1" dirty="0">
              <a:latin typeface="Arial" charset="0"/>
            </a:endParaRPr>
          </a:p>
          <a:p>
            <a:pPr marL="342900" indent="-342900" algn="l" eaLnBrk="1" hangingPunct="1">
              <a:lnSpc>
                <a:spcPct val="90000"/>
              </a:lnSpc>
              <a:buFont typeface="Wingdings" charset="0"/>
              <a:buChar char="q"/>
            </a:pPr>
            <a:r>
              <a:rPr lang="en-US" sz="2000" dirty="0">
                <a:solidFill>
                  <a:srgbClr val="B5121B"/>
                </a:solidFill>
                <a:latin typeface="Arial" charset="0"/>
              </a:rPr>
              <a:t>May appear unorganized, undisciplined, unconventional and </a:t>
            </a:r>
            <a:r>
              <a:rPr lang="en-US" sz="2000" dirty="0" smtClean="0">
                <a:solidFill>
                  <a:srgbClr val="B5121B"/>
                </a:solidFill>
                <a:latin typeface="Arial" charset="0"/>
              </a:rPr>
              <a:t>spontaneous</a:t>
            </a:r>
          </a:p>
          <a:p>
            <a:pPr marL="342900" indent="-342900" algn="l" eaLnBrk="1" hangingPunct="1">
              <a:lnSpc>
                <a:spcPct val="90000"/>
              </a:lnSpc>
              <a:buFont typeface="Wingdings" charset="0"/>
              <a:buChar char="q"/>
            </a:pPr>
            <a:r>
              <a:rPr lang="en-US" sz="2000" dirty="0" smtClean="0">
                <a:solidFill>
                  <a:srgbClr val="B5121B"/>
                </a:solidFill>
                <a:latin typeface="Arial" charset="0"/>
              </a:rPr>
              <a:t>Prefer </a:t>
            </a:r>
            <a:r>
              <a:rPr lang="en-US" sz="2000" dirty="0">
                <a:solidFill>
                  <a:srgbClr val="B5121B"/>
                </a:solidFill>
                <a:latin typeface="Arial" charset="0"/>
              </a:rPr>
              <a:t>change that challenges current </a:t>
            </a:r>
            <a:r>
              <a:rPr lang="en-US" sz="2000" dirty="0" smtClean="0">
                <a:solidFill>
                  <a:srgbClr val="B5121B"/>
                </a:solidFill>
                <a:latin typeface="Arial" charset="0"/>
              </a:rPr>
              <a:t>structure</a:t>
            </a:r>
          </a:p>
          <a:p>
            <a:pPr marL="342900" indent="-342900" algn="l" eaLnBrk="1" hangingPunct="1">
              <a:lnSpc>
                <a:spcPct val="90000"/>
              </a:lnSpc>
              <a:buFont typeface="Wingdings" charset="0"/>
              <a:buChar char="q"/>
            </a:pPr>
            <a:r>
              <a:rPr lang="en-US" sz="2000" dirty="0" smtClean="0">
                <a:solidFill>
                  <a:srgbClr val="B5121B"/>
                </a:solidFill>
                <a:latin typeface="Arial" charset="0"/>
              </a:rPr>
              <a:t>Will </a:t>
            </a:r>
            <a:r>
              <a:rPr lang="en-US" sz="2000" dirty="0">
                <a:solidFill>
                  <a:srgbClr val="B5121B"/>
                </a:solidFill>
                <a:latin typeface="Arial" charset="0"/>
              </a:rPr>
              <a:t>likely challenge accepted </a:t>
            </a:r>
            <a:r>
              <a:rPr lang="en-US" sz="2000" dirty="0" smtClean="0">
                <a:solidFill>
                  <a:srgbClr val="B5121B"/>
                </a:solidFill>
                <a:latin typeface="Arial" charset="0"/>
              </a:rPr>
              <a:t>assumptions</a:t>
            </a:r>
          </a:p>
          <a:p>
            <a:pPr marL="342900" indent="-342900" algn="l" eaLnBrk="1" hangingPunct="1">
              <a:lnSpc>
                <a:spcPct val="90000"/>
              </a:lnSpc>
              <a:buFont typeface="Wingdings" charset="0"/>
              <a:buChar char="q"/>
            </a:pPr>
            <a:r>
              <a:rPr lang="en-US" sz="2000" dirty="0" smtClean="0">
                <a:solidFill>
                  <a:srgbClr val="B5121B"/>
                </a:solidFill>
                <a:latin typeface="Arial" charset="0"/>
              </a:rPr>
              <a:t>Enjoy </a:t>
            </a:r>
            <a:r>
              <a:rPr lang="en-US" sz="2000" dirty="0">
                <a:solidFill>
                  <a:srgbClr val="B5121B"/>
                </a:solidFill>
                <a:latin typeface="Arial" charset="0"/>
              </a:rPr>
              <a:t>risk and </a:t>
            </a:r>
            <a:r>
              <a:rPr lang="en-US" sz="2000" dirty="0" smtClean="0">
                <a:solidFill>
                  <a:srgbClr val="B5121B"/>
                </a:solidFill>
                <a:latin typeface="Arial" charset="0"/>
              </a:rPr>
              <a:t>uncertainty</a:t>
            </a:r>
          </a:p>
          <a:p>
            <a:pPr marL="342900" indent="-342900" algn="l" eaLnBrk="1" hangingPunct="1">
              <a:lnSpc>
                <a:spcPct val="90000"/>
              </a:lnSpc>
              <a:buFont typeface="Wingdings" charset="0"/>
              <a:buChar char="q"/>
            </a:pPr>
            <a:r>
              <a:rPr lang="en-US" sz="2000" dirty="0" smtClean="0">
                <a:solidFill>
                  <a:srgbClr val="B5121B"/>
                </a:solidFill>
                <a:latin typeface="Arial" charset="0"/>
              </a:rPr>
              <a:t>May </a:t>
            </a:r>
            <a:r>
              <a:rPr lang="en-US" sz="2000" dirty="0">
                <a:solidFill>
                  <a:srgbClr val="B5121B"/>
                </a:solidFill>
                <a:latin typeface="Arial" charset="0"/>
              </a:rPr>
              <a:t>be impractical and miss important </a:t>
            </a:r>
            <a:r>
              <a:rPr lang="en-US" sz="2000" dirty="0" smtClean="0">
                <a:solidFill>
                  <a:srgbClr val="B5121B"/>
                </a:solidFill>
                <a:latin typeface="Arial" charset="0"/>
              </a:rPr>
              <a:t>details</a:t>
            </a:r>
          </a:p>
          <a:p>
            <a:pPr marL="342900" indent="-342900" algn="l" eaLnBrk="1" hangingPunct="1">
              <a:lnSpc>
                <a:spcPct val="90000"/>
              </a:lnSpc>
              <a:buFont typeface="Wingdings" charset="0"/>
              <a:buChar char="q"/>
            </a:pPr>
            <a:r>
              <a:rPr lang="en-US" sz="2000" dirty="0" smtClean="0">
                <a:solidFill>
                  <a:srgbClr val="B5121B"/>
                </a:solidFill>
                <a:latin typeface="Arial" charset="0"/>
              </a:rPr>
              <a:t>May </a:t>
            </a:r>
            <a:r>
              <a:rPr lang="en-US" sz="2000" dirty="0">
                <a:solidFill>
                  <a:srgbClr val="B5121B"/>
                </a:solidFill>
                <a:latin typeface="Arial" charset="0"/>
              </a:rPr>
              <a:t>appear as visionary and systemic in their </a:t>
            </a:r>
            <a:r>
              <a:rPr lang="en-US" sz="2000" dirty="0" smtClean="0">
                <a:solidFill>
                  <a:srgbClr val="B5121B"/>
                </a:solidFill>
                <a:latin typeface="Arial" charset="0"/>
              </a:rPr>
              <a:t>thinking</a:t>
            </a:r>
          </a:p>
          <a:p>
            <a:pPr marL="342900" indent="-342900" algn="l" eaLnBrk="1" hangingPunct="1">
              <a:lnSpc>
                <a:spcPct val="90000"/>
              </a:lnSpc>
              <a:buFont typeface="Wingdings" charset="0"/>
              <a:buChar char="q"/>
            </a:pPr>
            <a:r>
              <a:rPr lang="en-US" sz="2000" dirty="0" smtClean="0">
                <a:solidFill>
                  <a:srgbClr val="B5121B"/>
                </a:solidFill>
                <a:latin typeface="Arial" charset="0"/>
              </a:rPr>
              <a:t>Can </a:t>
            </a:r>
            <a:r>
              <a:rPr lang="en-US" sz="2000" dirty="0">
                <a:solidFill>
                  <a:srgbClr val="B5121B"/>
                </a:solidFill>
                <a:latin typeface="Arial" charset="0"/>
              </a:rPr>
              <a:t>treat accepted policies and procedures with little regard</a:t>
            </a:r>
            <a:endParaRPr lang="en-US" sz="1600" dirty="0">
              <a:solidFill>
                <a:srgbClr val="B5121B"/>
              </a:solidFill>
              <a:latin typeface="Arial" charset="0"/>
            </a:endParaRPr>
          </a:p>
          <a:p>
            <a:pPr marL="342900" indent="-342900" algn="l" eaLnBrk="1" hangingPunct="1">
              <a:lnSpc>
                <a:spcPct val="90000"/>
              </a:lnSpc>
              <a:buFont typeface="Wingdings" charset="0"/>
              <a:buChar char="q"/>
            </a:pPr>
            <a:endParaRPr lang="en-US" sz="1600" b="1" dirty="0">
              <a:solidFill>
                <a:srgbClr val="B5121B"/>
              </a:solidFill>
              <a:latin typeface="Arial" charset="0"/>
            </a:endParaRPr>
          </a:p>
        </p:txBody>
      </p:sp>
      <p:sp>
        <p:nvSpPr>
          <p:cNvPr id="27649" name="Date Placeholder 3"/>
          <p:cNvSpPr>
            <a:spLocks noGrp="1"/>
          </p:cNvSpPr>
          <p:nvPr>
            <p:ph type="dt" sz="half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/>
              <a:t> ©2003 Discovery Learning, Inc.  All Rights Reserved.</a:t>
            </a:r>
          </a:p>
          <a:p>
            <a:pPr eaLnBrk="1" hangingPunct="1"/>
            <a:endParaRPr lang="en-US" sz="900"/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016625"/>
            <a:ext cx="655422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5801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pPr marL="342900" indent="-342900"/>
            <a:r>
              <a:rPr lang="en-US" sz="3600" b="1" dirty="0">
                <a:latin typeface="Arial" charset="0"/>
              </a:rPr>
              <a:t>PRAGMATISTS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  <a:normAutofit/>
          </a:bodyPr>
          <a:lstStyle/>
          <a:p>
            <a:pPr marL="342900" indent="-342900" eaLnBrk="1" hangingPunct="1"/>
            <a:r>
              <a:rPr lang="en-US" sz="2400" b="1" dirty="0">
                <a:latin typeface="Arial" charset="0"/>
              </a:rPr>
              <a:t>    </a:t>
            </a:r>
            <a:r>
              <a:rPr lang="en-US" sz="2400" b="1" dirty="0">
                <a:solidFill>
                  <a:srgbClr val="B5121B"/>
                </a:solidFill>
                <a:latin typeface="Arial" charset="0"/>
              </a:rPr>
              <a:t>When facing change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b="1" dirty="0">
                <a:latin typeface="Arial" charset="0"/>
              </a:rPr>
              <a:t>PRAGMATISTS</a:t>
            </a:r>
          </a:p>
          <a:p>
            <a:pPr marL="0" indent="0" algn="l" eaLnBrk="1" hangingPunct="1">
              <a:buNone/>
            </a:pPr>
            <a:endParaRPr lang="en-US" sz="100" b="1" dirty="0">
              <a:latin typeface="Arial" charset="0"/>
            </a:endParaRPr>
          </a:p>
          <a:p>
            <a:pPr marL="342900" indent="-342900" algn="l" eaLnBrk="1" hangingPunct="1">
              <a:buFont typeface="Wingdings" charset="0"/>
              <a:buChar char="q"/>
            </a:pPr>
            <a:r>
              <a:rPr lang="en-US" sz="2000" dirty="0">
                <a:solidFill>
                  <a:srgbClr val="B5121B"/>
                </a:solidFill>
                <a:latin typeface="Arial" charset="0"/>
              </a:rPr>
              <a:t>May appear practical, agreeable, </a:t>
            </a:r>
            <a:r>
              <a:rPr lang="en-US" sz="2000" dirty="0" smtClean="0">
                <a:solidFill>
                  <a:srgbClr val="B5121B"/>
                </a:solidFill>
                <a:latin typeface="Arial" charset="0"/>
              </a:rPr>
              <a:t>flexible</a:t>
            </a:r>
          </a:p>
          <a:p>
            <a:pPr marL="342900" indent="-342900" algn="l" eaLnBrk="1" hangingPunct="1">
              <a:buFont typeface="Wingdings" charset="0"/>
              <a:buChar char="q"/>
            </a:pPr>
            <a:r>
              <a:rPr lang="en-US" sz="2000" dirty="0" smtClean="0">
                <a:solidFill>
                  <a:srgbClr val="B5121B"/>
                </a:solidFill>
                <a:latin typeface="Arial" charset="0"/>
              </a:rPr>
              <a:t>Prefer </a:t>
            </a:r>
            <a:r>
              <a:rPr lang="en-US" sz="2000" dirty="0">
                <a:solidFill>
                  <a:srgbClr val="B5121B"/>
                </a:solidFill>
                <a:latin typeface="Arial" charset="0"/>
              </a:rPr>
              <a:t>change that emphasizes workable </a:t>
            </a:r>
            <a:r>
              <a:rPr lang="en-US" sz="2000" dirty="0" smtClean="0">
                <a:solidFill>
                  <a:srgbClr val="B5121B"/>
                </a:solidFill>
                <a:latin typeface="Arial" charset="0"/>
              </a:rPr>
              <a:t>outcomes</a:t>
            </a:r>
          </a:p>
          <a:p>
            <a:pPr marL="342900" indent="-342900" algn="l" eaLnBrk="1" hangingPunct="1">
              <a:buFont typeface="Wingdings" charset="0"/>
              <a:buChar char="q"/>
            </a:pPr>
            <a:r>
              <a:rPr lang="en-US" sz="2000" dirty="0" smtClean="0">
                <a:solidFill>
                  <a:srgbClr val="B5121B"/>
                </a:solidFill>
                <a:latin typeface="Arial" charset="0"/>
              </a:rPr>
              <a:t>Are </a:t>
            </a:r>
            <a:r>
              <a:rPr lang="en-US" sz="2000" dirty="0">
                <a:solidFill>
                  <a:srgbClr val="B5121B"/>
                </a:solidFill>
                <a:latin typeface="Arial" charset="0"/>
              </a:rPr>
              <a:t>more focused on results than </a:t>
            </a:r>
            <a:r>
              <a:rPr lang="en-US" sz="2000" dirty="0" smtClean="0">
                <a:solidFill>
                  <a:srgbClr val="B5121B"/>
                </a:solidFill>
                <a:latin typeface="Arial" charset="0"/>
              </a:rPr>
              <a:t>structure</a:t>
            </a:r>
          </a:p>
          <a:p>
            <a:pPr marL="342900" indent="-342900" algn="l" eaLnBrk="1" hangingPunct="1">
              <a:buFont typeface="Wingdings" charset="0"/>
              <a:buChar char="q"/>
            </a:pPr>
            <a:r>
              <a:rPr lang="en-US" sz="2000" dirty="0" smtClean="0">
                <a:solidFill>
                  <a:srgbClr val="B5121B"/>
                </a:solidFill>
                <a:latin typeface="Arial" charset="0"/>
              </a:rPr>
              <a:t>Operate </a:t>
            </a:r>
            <a:r>
              <a:rPr lang="en-US" sz="2000" dirty="0">
                <a:solidFill>
                  <a:srgbClr val="B5121B"/>
                </a:solidFill>
                <a:latin typeface="Arial" charset="0"/>
              </a:rPr>
              <a:t>as mediators and catalyst for </a:t>
            </a:r>
            <a:r>
              <a:rPr lang="en-US" sz="2000" dirty="0" smtClean="0">
                <a:solidFill>
                  <a:srgbClr val="B5121B"/>
                </a:solidFill>
                <a:latin typeface="Arial" charset="0"/>
              </a:rPr>
              <a:t>understanding</a:t>
            </a:r>
          </a:p>
          <a:p>
            <a:pPr marL="342900" indent="-342900" algn="l" eaLnBrk="1" hangingPunct="1">
              <a:buFont typeface="Wingdings" charset="0"/>
              <a:buChar char="q"/>
            </a:pPr>
            <a:r>
              <a:rPr lang="en-US" sz="2000" dirty="0" smtClean="0">
                <a:solidFill>
                  <a:srgbClr val="B5121B"/>
                </a:solidFill>
                <a:latin typeface="Arial" charset="0"/>
              </a:rPr>
              <a:t>Are </a:t>
            </a:r>
            <a:r>
              <a:rPr lang="en-US" sz="2000" dirty="0">
                <a:solidFill>
                  <a:srgbClr val="B5121B"/>
                </a:solidFill>
                <a:latin typeface="Arial" charset="0"/>
              </a:rPr>
              <a:t>open to both sides of an </a:t>
            </a:r>
            <a:r>
              <a:rPr lang="en-US" sz="2000" dirty="0" smtClean="0">
                <a:solidFill>
                  <a:srgbClr val="B5121B"/>
                </a:solidFill>
                <a:latin typeface="Arial" charset="0"/>
              </a:rPr>
              <a:t>argument</a:t>
            </a:r>
          </a:p>
          <a:p>
            <a:pPr marL="342900" indent="-342900" algn="l" eaLnBrk="1" hangingPunct="1">
              <a:buFont typeface="Wingdings" charset="0"/>
              <a:buChar char="q"/>
            </a:pPr>
            <a:r>
              <a:rPr lang="en-US" sz="2000" dirty="0" smtClean="0">
                <a:solidFill>
                  <a:srgbClr val="B5121B"/>
                </a:solidFill>
                <a:latin typeface="Arial" charset="0"/>
              </a:rPr>
              <a:t>May </a:t>
            </a:r>
            <a:r>
              <a:rPr lang="en-US" sz="2000" dirty="0">
                <a:solidFill>
                  <a:srgbClr val="B5121B"/>
                </a:solidFill>
                <a:latin typeface="Arial" charset="0"/>
              </a:rPr>
              <a:t>take more of a middle-of-the-road </a:t>
            </a:r>
            <a:r>
              <a:rPr lang="en-US" sz="2000" dirty="0" smtClean="0">
                <a:solidFill>
                  <a:srgbClr val="B5121B"/>
                </a:solidFill>
                <a:latin typeface="Arial" charset="0"/>
              </a:rPr>
              <a:t>approach</a:t>
            </a:r>
          </a:p>
          <a:p>
            <a:pPr marL="342900" indent="-342900" algn="l" eaLnBrk="1" hangingPunct="1">
              <a:buFont typeface="Wingdings" charset="0"/>
              <a:buChar char="q"/>
            </a:pPr>
            <a:r>
              <a:rPr lang="en-US" sz="2000" dirty="0" smtClean="0">
                <a:solidFill>
                  <a:srgbClr val="B5121B"/>
                </a:solidFill>
                <a:latin typeface="Arial" charset="0"/>
              </a:rPr>
              <a:t>Appear </a:t>
            </a:r>
            <a:r>
              <a:rPr lang="en-US" sz="2000" dirty="0">
                <a:solidFill>
                  <a:srgbClr val="B5121B"/>
                </a:solidFill>
                <a:latin typeface="Arial" charset="0"/>
              </a:rPr>
              <a:t>more team-oriented</a:t>
            </a:r>
          </a:p>
        </p:txBody>
      </p:sp>
      <p:sp>
        <p:nvSpPr>
          <p:cNvPr id="29697" name="Date Placeholder 3"/>
          <p:cNvSpPr>
            <a:spLocks noGrp="1"/>
          </p:cNvSpPr>
          <p:nvPr>
            <p:ph type="dt" sz="half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/>
              <a:t> ©2003 Discovery Learning, Inc.  All Rights Reserved.</a:t>
            </a:r>
          </a:p>
          <a:p>
            <a:pPr eaLnBrk="1" hangingPunct="1"/>
            <a:endParaRPr lang="en-US" sz="900"/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016625"/>
            <a:ext cx="655422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618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>
            <a:normAutofit fontScale="90000"/>
          </a:bodyPr>
          <a:lstStyle/>
          <a:p>
            <a:r>
              <a:rPr lang="en-US" sz="3600" b="1" dirty="0" smtClean="0">
                <a:latin typeface="Arial" charset="0"/>
              </a:rPr>
              <a:t>ORIGINATORS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>
                <a:solidFill>
                  <a:srgbClr val="B5121B"/>
                </a:solidFill>
                <a:latin typeface="Arial" charset="0"/>
              </a:rPr>
              <a:t>see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b="1" dirty="0">
                <a:latin typeface="Arial" charset="0"/>
              </a:rPr>
              <a:t>CONSERVERS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>
                <a:solidFill>
                  <a:srgbClr val="B5121B"/>
                </a:solidFill>
                <a:latin typeface="Arial" charset="0"/>
              </a:rPr>
              <a:t>as:</a:t>
            </a:r>
            <a:r>
              <a:rPr lang="en-US" sz="4000" dirty="0">
                <a:solidFill>
                  <a:srgbClr val="B5121B"/>
                </a:solidFill>
                <a:latin typeface="Arial" charset="0"/>
              </a:rPr>
              <a:t/>
            </a:r>
            <a:br>
              <a:rPr lang="en-US" sz="4000" dirty="0">
                <a:solidFill>
                  <a:srgbClr val="B5121B"/>
                </a:solidFill>
                <a:latin typeface="Arial" charset="0"/>
              </a:rPr>
            </a:br>
            <a:r>
              <a:rPr lang="en-US" sz="3600" b="1" dirty="0" smtClean="0">
                <a:solidFill>
                  <a:schemeClr val="bg1"/>
                </a:solidFill>
                <a:latin typeface="Arial" charset="0"/>
              </a:rPr>
              <a:t>ONS</a:t>
            </a:r>
            <a:endParaRPr lang="en-US" sz="36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822959" y="1755014"/>
            <a:ext cx="7543801" cy="402336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  <a:normAutofit/>
          </a:bodyPr>
          <a:lstStyle/>
          <a:p>
            <a:pPr marL="2065338" lvl="4" indent="-228600" eaLnBrk="1" hangingPunct="1"/>
            <a:endParaRPr lang="en-US" sz="1000" dirty="0">
              <a:latin typeface="Arial" charset="0"/>
            </a:endParaRPr>
          </a:p>
          <a:p>
            <a:pPr marL="1255713" lvl="2" indent="-341313" algn="l" eaLnBrk="1" hangingPunct="1">
              <a:lnSpc>
                <a:spcPct val="130000"/>
              </a:lnSpc>
              <a:spcBef>
                <a:spcPct val="0"/>
              </a:spcBef>
              <a:buFont typeface="Wingdings" charset="0"/>
              <a:buChar char="q"/>
            </a:pPr>
            <a:r>
              <a:rPr lang="en-US" sz="2000" dirty="0">
                <a:solidFill>
                  <a:srgbClr val="B5121B"/>
                </a:solidFill>
                <a:latin typeface="Arial" charset="0"/>
              </a:rPr>
              <a:t>Dogmatic</a:t>
            </a:r>
          </a:p>
          <a:p>
            <a:pPr marL="1255713" lvl="2" indent="-341313" algn="l" eaLnBrk="1" hangingPunct="1">
              <a:lnSpc>
                <a:spcPct val="130000"/>
              </a:lnSpc>
              <a:spcBef>
                <a:spcPct val="0"/>
              </a:spcBef>
              <a:buFont typeface="Wingdings" charset="0"/>
              <a:buChar char="q"/>
            </a:pPr>
            <a:endParaRPr lang="en-US" sz="800" dirty="0">
              <a:solidFill>
                <a:srgbClr val="B5121B"/>
              </a:solidFill>
              <a:latin typeface="Arial" charset="0"/>
            </a:endParaRPr>
          </a:p>
          <a:p>
            <a:pPr marL="1255713" lvl="2" indent="-341313" algn="l" eaLnBrk="1" hangingPunct="1">
              <a:lnSpc>
                <a:spcPct val="130000"/>
              </a:lnSpc>
              <a:spcBef>
                <a:spcPct val="0"/>
              </a:spcBef>
              <a:buFont typeface="Wingdings" charset="0"/>
              <a:buChar char="q"/>
            </a:pPr>
            <a:r>
              <a:rPr lang="en-US" sz="2000" dirty="0">
                <a:solidFill>
                  <a:srgbClr val="B5121B"/>
                </a:solidFill>
                <a:latin typeface="Arial" charset="0"/>
              </a:rPr>
              <a:t>Bureaucratic</a:t>
            </a:r>
          </a:p>
          <a:p>
            <a:pPr marL="1255713" lvl="2" indent="-341313" algn="l" eaLnBrk="1" hangingPunct="1">
              <a:lnSpc>
                <a:spcPct val="130000"/>
              </a:lnSpc>
              <a:spcBef>
                <a:spcPct val="0"/>
              </a:spcBef>
              <a:buFont typeface="Wingdings" charset="0"/>
              <a:buChar char="q"/>
            </a:pPr>
            <a:endParaRPr lang="en-US" sz="800" dirty="0">
              <a:solidFill>
                <a:srgbClr val="B5121B"/>
              </a:solidFill>
              <a:latin typeface="Arial" charset="0"/>
            </a:endParaRPr>
          </a:p>
          <a:p>
            <a:pPr marL="1255713" lvl="2" indent="-341313" algn="l" eaLnBrk="1" hangingPunct="1">
              <a:lnSpc>
                <a:spcPct val="130000"/>
              </a:lnSpc>
              <a:spcBef>
                <a:spcPct val="0"/>
              </a:spcBef>
              <a:buFont typeface="Wingdings" charset="0"/>
              <a:buChar char="q"/>
            </a:pPr>
            <a:r>
              <a:rPr lang="en-US" sz="2000" dirty="0">
                <a:solidFill>
                  <a:srgbClr val="B5121B"/>
                </a:solidFill>
                <a:latin typeface="Arial" charset="0"/>
              </a:rPr>
              <a:t>Yielding to authority</a:t>
            </a:r>
          </a:p>
          <a:p>
            <a:pPr marL="1255713" lvl="2" indent="-341313" algn="l" eaLnBrk="1" hangingPunct="1">
              <a:lnSpc>
                <a:spcPct val="130000"/>
              </a:lnSpc>
              <a:spcBef>
                <a:spcPct val="0"/>
              </a:spcBef>
              <a:buFont typeface="Wingdings" charset="0"/>
              <a:buChar char="q"/>
            </a:pPr>
            <a:endParaRPr lang="en-US" sz="800" dirty="0">
              <a:solidFill>
                <a:srgbClr val="B5121B"/>
              </a:solidFill>
              <a:latin typeface="Arial" charset="0"/>
            </a:endParaRPr>
          </a:p>
          <a:p>
            <a:pPr marL="1255713" lvl="2" indent="-341313" algn="l" eaLnBrk="1" hangingPunct="1">
              <a:lnSpc>
                <a:spcPct val="130000"/>
              </a:lnSpc>
              <a:spcBef>
                <a:spcPct val="0"/>
              </a:spcBef>
              <a:buFont typeface="Wingdings" charset="0"/>
              <a:buChar char="q"/>
            </a:pPr>
            <a:r>
              <a:rPr lang="en-US" sz="2000" dirty="0">
                <a:solidFill>
                  <a:srgbClr val="B5121B"/>
                </a:solidFill>
                <a:latin typeface="Arial" charset="0"/>
              </a:rPr>
              <a:t>Having their head in the sand</a:t>
            </a:r>
          </a:p>
          <a:p>
            <a:pPr marL="1255713" lvl="2" indent="-341313" algn="l" eaLnBrk="1" hangingPunct="1">
              <a:lnSpc>
                <a:spcPct val="130000"/>
              </a:lnSpc>
              <a:spcBef>
                <a:spcPct val="0"/>
              </a:spcBef>
              <a:buFont typeface="Wingdings" charset="0"/>
              <a:buChar char="q"/>
            </a:pPr>
            <a:endParaRPr lang="en-US" sz="800" dirty="0">
              <a:solidFill>
                <a:srgbClr val="B5121B"/>
              </a:solidFill>
              <a:latin typeface="Arial" charset="0"/>
            </a:endParaRPr>
          </a:p>
          <a:p>
            <a:pPr marL="1255713" lvl="2" indent="-341313" algn="l" eaLnBrk="1" hangingPunct="1">
              <a:lnSpc>
                <a:spcPct val="130000"/>
              </a:lnSpc>
              <a:spcBef>
                <a:spcPct val="0"/>
              </a:spcBef>
              <a:buFont typeface="Wingdings" charset="0"/>
              <a:buChar char="q"/>
            </a:pPr>
            <a:r>
              <a:rPr lang="en-US" sz="2000" dirty="0">
                <a:solidFill>
                  <a:srgbClr val="B5121B"/>
                </a:solidFill>
                <a:latin typeface="Arial" charset="0"/>
              </a:rPr>
              <a:t>Preferring  the status quo</a:t>
            </a:r>
          </a:p>
          <a:p>
            <a:pPr marL="1255713" lvl="2" indent="-341313" algn="l" eaLnBrk="1" hangingPunct="1">
              <a:lnSpc>
                <a:spcPct val="130000"/>
              </a:lnSpc>
              <a:spcBef>
                <a:spcPct val="0"/>
              </a:spcBef>
              <a:buFont typeface="Wingdings" charset="0"/>
              <a:buChar char="q"/>
            </a:pPr>
            <a:endParaRPr lang="en-US" sz="800" dirty="0">
              <a:solidFill>
                <a:srgbClr val="B5121B"/>
              </a:solidFill>
              <a:latin typeface="Arial" charset="0"/>
            </a:endParaRPr>
          </a:p>
          <a:p>
            <a:pPr marL="1255713" lvl="2" indent="-341313" algn="l" eaLnBrk="1" hangingPunct="1">
              <a:lnSpc>
                <a:spcPct val="130000"/>
              </a:lnSpc>
              <a:spcBef>
                <a:spcPct val="0"/>
              </a:spcBef>
              <a:buFont typeface="Wingdings" charset="0"/>
              <a:buChar char="q"/>
            </a:pPr>
            <a:r>
              <a:rPr lang="en-US" sz="2000" dirty="0">
                <a:solidFill>
                  <a:srgbClr val="B5121B"/>
                </a:solidFill>
                <a:latin typeface="Arial" charset="0"/>
              </a:rPr>
              <a:t>Lacking new ideas</a:t>
            </a:r>
          </a:p>
          <a:p>
            <a:pPr marL="342900" indent="-342900" eaLnBrk="1" hangingPunct="1"/>
            <a:endParaRPr lang="en-US" sz="2000" b="1" dirty="0">
              <a:solidFill>
                <a:srgbClr val="B5121B"/>
              </a:solidFill>
              <a:latin typeface="Arial" charset="0"/>
            </a:endParaRPr>
          </a:p>
          <a:p>
            <a:pPr marL="342900" indent="-342900" eaLnBrk="1" hangingPunct="1"/>
            <a:endParaRPr lang="en-US" sz="2400" dirty="0">
              <a:latin typeface="Arial" charset="0"/>
            </a:endParaRPr>
          </a:p>
        </p:txBody>
      </p:sp>
      <p:sp>
        <p:nvSpPr>
          <p:cNvPr id="31745" name="Date Placeholder 3"/>
          <p:cNvSpPr>
            <a:spLocks noGrp="1"/>
          </p:cNvSpPr>
          <p:nvPr>
            <p:ph type="dt" sz="half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/>
              <a:t> ©2003 Discovery Learning, Inc.  All Rights Reserved.</a:t>
            </a:r>
          </a:p>
          <a:p>
            <a:pPr eaLnBrk="1" hangingPunct="1"/>
            <a:endParaRPr lang="en-US" sz="900"/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016625"/>
            <a:ext cx="655422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952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5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5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822960" y="422684"/>
            <a:ext cx="7543800" cy="1450757"/>
          </a:xfrm>
          <a:noFill/>
        </p:spPr>
        <p:txBody>
          <a:bodyPr lIns="90488" tIns="44450" rIns="90488" bIns="44450">
            <a:normAutofit/>
          </a:bodyPr>
          <a:lstStyle/>
          <a:p>
            <a:r>
              <a:rPr lang="en-US" sz="3600" b="1" dirty="0" smtClean="0">
                <a:latin typeface="+mn-lt"/>
              </a:rPr>
              <a:t>CONSERVERS</a:t>
            </a:r>
            <a:r>
              <a:rPr lang="en-US" sz="3600" dirty="0" smtClean="0">
                <a:solidFill>
                  <a:srgbClr val="CC6600"/>
                </a:solidFill>
                <a:latin typeface="+mn-lt"/>
              </a:rPr>
              <a:t> </a:t>
            </a:r>
            <a:r>
              <a:rPr lang="en-US" sz="3600" dirty="0">
                <a:solidFill>
                  <a:srgbClr val="B5121B"/>
                </a:solidFill>
                <a:latin typeface="+mn-lt"/>
              </a:rPr>
              <a:t>see</a:t>
            </a:r>
            <a:r>
              <a:rPr lang="en-US" sz="3600" dirty="0">
                <a:solidFill>
                  <a:srgbClr val="CC6600"/>
                </a:solidFill>
                <a:latin typeface="+mn-lt"/>
              </a:rPr>
              <a:t> </a:t>
            </a:r>
            <a:r>
              <a:rPr lang="en-US" sz="3600" b="1" dirty="0">
                <a:latin typeface="+mn-lt"/>
              </a:rPr>
              <a:t>ORIGINATORS</a:t>
            </a:r>
            <a:r>
              <a:rPr lang="en-US" sz="3600" dirty="0">
                <a:solidFill>
                  <a:srgbClr val="CC6600"/>
                </a:solidFill>
                <a:latin typeface="+mn-lt"/>
              </a:rPr>
              <a:t> </a:t>
            </a:r>
            <a:r>
              <a:rPr lang="en-US" sz="3600" dirty="0">
                <a:solidFill>
                  <a:srgbClr val="B5121B"/>
                </a:solidFill>
                <a:latin typeface="+mn-lt"/>
              </a:rPr>
              <a:t>as:</a:t>
            </a:r>
            <a:br>
              <a:rPr lang="en-US" sz="3600" dirty="0">
                <a:solidFill>
                  <a:srgbClr val="B5121B"/>
                </a:solidFill>
                <a:latin typeface="+mn-lt"/>
              </a:rPr>
            </a:br>
            <a:r>
              <a:rPr lang="en-US" sz="3600" b="1" dirty="0" smtClean="0">
                <a:solidFill>
                  <a:schemeClr val="bg1"/>
                </a:solidFill>
                <a:latin typeface="Arial" charset="0"/>
              </a:rPr>
              <a:t>ONS</a:t>
            </a:r>
            <a:endParaRPr lang="en-US" sz="36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3793" name="Date Placeholder 1"/>
          <p:cNvSpPr>
            <a:spLocks noGrp="1"/>
          </p:cNvSpPr>
          <p:nvPr>
            <p:ph type="dt" sz="half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/>
              <a:t> ©2003 Discovery Learning, Inc.  All Rights Reserved.</a:t>
            </a:r>
          </a:p>
          <a:p>
            <a:pPr eaLnBrk="1" hangingPunct="1"/>
            <a:endParaRPr lang="en-US" sz="900"/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609600" y="1690920"/>
            <a:ext cx="7924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342900" indent="-342900" algn="ctr" eaLnBrk="0" hangingPunct="0">
              <a:spcBef>
                <a:spcPct val="20000"/>
              </a:spcBef>
              <a:buClr>
                <a:srgbClr val="CC6600"/>
              </a:buClr>
              <a:buFont typeface="Wingdings" charset="0"/>
              <a:buChar char="q"/>
            </a:pPr>
            <a:endParaRPr lang="en-US" sz="1200" dirty="0">
              <a:solidFill>
                <a:srgbClr val="CC6600"/>
              </a:solidFill>
            </a:endParaRPr>
          </a:p>
          <a:p>
            <a:pPr marL="1255713" lvl="2" indent="-341313" eaLnBrk="0" hangingPunct="0">
              <a:spcBef>
                <a:spcPct val="20000"/>
              </a:spcBef>
              <a:buClr>
                <a:srgbClr val="870300"/>
              </a:buClr>
              <a:buFont typeface="Wingdings" charset="0"/>
              <a:buChar char="q"/>
            </a:pPr>
            <a:r>
              <a:rPr lang="en-US" sz="2000" dirty="0">
                <a:solidFill>
                  <a:srgbClr val="B5121B"/>
                </a:solidFill>
              </a:rPr>
              <a:t>Divisive</a:t>
            </a:r>
          </a:p>
          <a:p>
            <a:pPr marL="1255713" lvl="2" indent="-341313" eaLnBrk="0" hangingPunct="0">
              <a:spcBef>
                <a:spcPct val="20000"/>
              </a:spcBef>
              <a:buClr>
                <a:srgbClr val="870300"/>
              </a:buClr>
              <a:buFont typeface="Wingdings" charset="0"/>
              <a:buChar char="q"/>
            </a:pPr>
            <a:endParaRPr lang="en-US" sz="600" dirty="0">
              <a:solidFill>
                <a:srgbClr val="B5121B"/>
              </a:solidFill>
            </a:endParaRPr>
          </a:p>
          <a:p>
            <a:pPr marL="1255713" lvl="2" indent="-341313" eaLnBrk="0" hangingPunct="0">
              <a:spcBef>
                <a:spcPct val="20000"/>
              </a:spcBef>
              <a:buClr>
                <a:srgbClr val="870300"/>
              </a:buClr>
              <a:buFont typeface="Wingdings" charset="0"/>
              <a:buChar char="q"/>
            </a:pPr>
            <a:r>
              <a:rPr lang="en-US" sz="2000" dirty="0">
                <a:solidFill>
                  <a:srgbClr val="B5121B"/>
                </a:solidFill>
              </a:rPr>
              <a:t>Impulsive</a:t>
            </a:r>
          </a:p>
          <a:p>
            <a:pPr marL="1255713" lvl="2" indent="-341313" eaLnBrk="0" hangingPunct="0">
              <a:spcBef>
                <a:spcPct val="20000"/>
              </a:spcBef>
              <a:buClr>
                <a:srgbClr val="870300"/>
              </a:buClr>
              <a:buFont typeface="Wingdings" charset="0"/>
              <a:buChar char="q"/>
            </a:pPr>
            <a:endParaRPr lang="en-US" sz="600" dirty="0">
              <a:solidFill>
                <a:srgbClr val="B5121B"/>
              </a:solidFill>
            </a:endParaRPr>
          </a:p>
          <a:p>
            <a:pPr marL="1255713" lvl="2" indent="-341313" eaLnBrk="0" hangingPunct="0">
              <a:spcBef>
                <a:spcPct val="20000"/>
              </a:spcBef>
              <a:buClr>
                <a:srgbClr val="870300"/>
              </a:buClr>
              <a:buFont typeface="Wingdings" charset="0"/>
              <a:buChar char="q"/>
            </a:pPr>
            <a:r>
              <a:rPr lang="en-US" sz="2000" dirty="0">
                <a:solidFill>
                  <a:srgbClr val="B5121B"/>
                </a:solidFill>
              </a:rPr>
              <a:t>Lacking appreciation of tested ways of getting things done</a:t>
            </a:r>
          </a:p>
          <a:p>
            <a:pPr marL="1255713" lvl="2" indent="-341313" eaLnBrk="0" hangingPunct="0">
              <a:spcBef>
                <a:spcPct val="20000"/>
              </a:spcBef>
              <a:buClr>
                <a:srgbClr val="870300"/>
              </a:buClr>
              <a:buFont typeface="Wingdings" charset="0"/>
              <a:buChar char="q"/>
            </a:pPr>
            <a:endParaRPr lang="en-US" sz="600" dirty="0">
              <a:solidFill>
                <a:srgbClr val="B5121B"/>
              </a:solidFill>
            </a:endParaRPr>
          </a:p>
          <a:p>
            <a:pPr marL="1255713" lvl="2" indent="-341313" eaLnBrk="0" hangingPunct="0">
              <a:spcBef>
                <a:spcPct val="20000"/>
              </a:spcBef>
              <a:buClr>
                <a:srgbClr val="870300"/>
              </a:buClr>
              <a:buFont typeface="Wingdings" charset="0"/>
              <a:buChar char="q"/>
            </a:pPr>
            <a:r>
              <a:rPr lang="en-US" sz="2000" dirty="0">
                <a:solidFill>
                  <a:srgbClr val="B5121B"/>
                </a:solidFill>
              </a:rPr>
              <a:t>Starting but not finishing projects</a:t>
            </a:r>
          </a:p>
          <a:p>
            <a:pPr marL="1255713" lvl="2" indent="-341313" eaLnBrk="0" hangingPunct="0">
              <a:spcBef>
                <a:spcPct val="20000"/>
              </a:spcBef>
              <a:buClr>
                <a:srgbClr val="870300"/>
              </a:buClr>
              <a:buFont typeface="Wingdings" charset="0"/>
              <a:buChar char="q"/>
            </a:pPr>
            <a:endParaRPr lang="en-US" sz="600" dirty="0">
              <a:solidFill>
                <a:srgbClr val="B5121B"/>
              </a:solidFill>
            </a:endParaRPr>
          </a:p>
          <a:p>
            <a:pPr marL="1255713" lvl="2" indent="-341313" eaLnBrk="0" hangingPunct="0">
              <a:spcBef>
                <a:spcPct val="20000"/>
              </a:spcBef>
              <a:buClr>
                <a:srgbClr val="870300"/>
              </a:buClr>
              <a:buFont typeface="Wingdings" charset="0"/>
              <a:buChar char="q"/>
            </a:pPr>
            <a:r>
              <a:rPr lang="en-US" sz="2000" dirty="0">
                <a:solidFill>
                  <a:srgbClr val="B5121B"/>
                </a:solidFill>
              </a:rPr>
              <a:t>Not interested in follow through</a:t>
            </a:r>
          </a:p>
          <a:p>
            <a:pPr marL="1255713" lvl="2" indent="-341313" eaLnBrk="0" hangingPunct="0">
              <a:spcBef>
                <a:spcPct val="20000"/>
              </a:spcBef>
              <a:buClr>
                <a:srgbClr val="870300"/>
              </a:buClr>
              <a:buFont typeface="Wingdings" charset="0"/>
              <a:buChar char="q"/>
            </a:pPr>
            <a:endParaRPr lang="en-US" sz="600" dirty="0">
              <a:solidFill>
                <a:srgbClr val="B5121B"/>
              </a:solidFill>
            </a:endParaRPr>
          </a:p>
          <a:p>
            <a:pPr marL="1255713" lvl="2" indent="-341313" eaLnBrk="0" hangingPunct="0">
              <a:spcBef>
                <a:spcPct val="20000"/>
              </a:spcBef>
              <a:buClr>
                <a:srgbClr val="870300"/>
              </a:buClr>
              <a:buFont typeface="Wingdings" charset="0"/>
              <a:buChar char="q"/>
            </a:pPr>
            <a:r>
              <a:rPr lang="en-US" sz="2000" dirty="0">
                <a:solidFill>
                  <a:srgbClr val="B5121B"/>
                </a:solidFill>
              </a:rPr>
              <a:t>Wanting change for the sake of change</a:t>
            </a:r>
          </a:p>
          <a:p>
            <a:pPr marL="1255713" lvl="2" indent="-341313" eaLnBrk="0" hangingPunct="0">
              <a:spcBef>
                <a:spcPct val="20000"/>
              </a:spcBef>
              <a:buClr>
                <a:srgbClr val="870300"/>
              </a:buClr>
              <a:buFont typeface="Wingdings" charset="0"/>
              <a:buChar char="q"/>
            </a:pPr>
            <a:endParaRPr lang="en-US" sz="600" dirty="0">
              <a:solidFill>
                <a:srgbClr val="B5121B"/>
              </a:solidFill>
            </a:endParaRPr>
          </a:p>
          <a:p>
            <a:pPr marL="1255713" lvl="2" indent="-341313" eaLnBrk="0" hangingPunct="0">
              <a:spcBef>
                <a:spcPct val="20000"/>
              </a:spcBef>
              <a:buClr>
                <a:srgbClr val="870300"/>
              </a:buClr>
              <a:buFont typeface="Wingdings" charset="0"/>
              <a:buChar char="q"/>
            </a:pPr>
            <a:r>
              <a:rPr lang="en-US" sz="2000" dirty="0">
                <a:solidFill>
                  <a:srgbClr val="B5121B"/>
                </a:solidFill>
              </a:rPr>
              <a:t>Not understanding how things get done</a:t>
            </a:r>
          </a:p>
          <a:p>
            <a:pPr marL="342900" indent="-342900" algn="ctr" eaLnBrk="0" latinLnBrk="1" hangingPunct="0">
              <a:spcBef>
                <a:spcPct val="20000"/>
              </a:spcBef>
              <a:buClr>
                <a:srgbClr val="CC6600"/>
              </a:buClr>
              <a:buFont typeface="Wingdings" charset="0"/>
              <a:buChar char="q"/>
            </a:pPr>
            <a:endParaRPr lang="en-US" sz="2000" b="1" dirty="0">
              <a:solidFill>
                <a:srgbClr val="B5121B"/>
              </a:solidFill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016625"/>
            <a:ext cx="655422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981655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5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5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5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5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55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55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5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5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822960" y="377324"/>
            <a:ext cx="7543800" cy="1450757"/>
          </a:xfrm>
          <a:noFill/>
        </p:spPr>
        <p:txBody>
          <a:bodyPr lIns="90488" tIns="44450" rIns="90488" bIns="44450">
            <a:normAutofit fontScale="90000"/>
          </a:bodyPr>
          <a:lstStyle/>
          <a:p>
            <a:r>
              <a:rPr lang="en-US" sz="3600" b="1" dirty="0" smtClean="0">
                <a:latin typeface="+mn-lt"/>
              </a:rPr>
              <a:t>PRAGMATISTS</a:t>
            </a:r>
            <a:r>
              <a:rPr lang="en-US" sz="3600" b="1" dirty="0" smtClean="0">
                <a:solidFill>
                  <a:srgbClr val="CC6600"/>
                </a:solidFill>
                <a:latin typeface="+mn-lt"/>
              </a:rPr>
              <a:t> </a:t>
            </a:r>
            <a:r>
              <a:rPr lang="en-US" sz="3600" dirty="0">
                <a:solidFill>
                  <a:srgbClr val="B5121B"/>
                </a:solidFill>
                <a:latin typeface="+mn-lt"/>
              </a:rPr>
              <a:t>can be  perceived by strong</a:t>
            </a:r>
            <a:r>
              <a:rPr lang="en-US" sz="3600" dirty="0">
                <a:solidFill>
                  <a:srgbClr val="CC6600"/>
                </a:solidFill>
                <a:latin typeface="+mn-lt"/>
              </a:rPr>
              <a:t> </a:t>
            </a:r>
            <a:r>
              <a:rPr lang="en-US" sz="3600" b="1" dirty="0">
                <a:latin typeface="+mn-lt"/>
              </a:rPr>
              <a:t>CONSERVERS</a:t>
            </a:r>
            <a:r>
              <a:rPr lang="en-US" sz="3600" dirty="0">
                <a:solidFill>
                  <a:srgbClr val="CC6600"/>
                </a:solidFill>
                <a:latin typeface="+mn-lt"/>
              </a:rPr>
              <a:t> </a:t>
            </a:r>
            <a:r>
              <a:rPr lang="en-US" sz="3600" dirty="0">
                <a:solidFill>
                  <a:srgbClr val="B5121B"/>
                </a:solidFill>
                <a:latin typeface="+mn-lt"/>
              </a:rPr>
              <a:t>and</a:t>
            </a:r>
            <a:r>
              <a:rPr lang="en-US" sz="3600" dirty="0">
                <a:solidFill>
                  <a:srgbClr val="CC6600"/>
                </a:solidFill>
                <a:latin typeface="+mn-lt"/>
              </a:rPr>
              <a:t> </a:t>
            </a:r>
            <a:r>
              <a:rPr lang="en-US" sz="3600" b="1" dirty="0">
                <a:latin typeface="+mn-lt"/>
              </a:rPr>
              <a:t>ORIGINATORS</a:t>
            </a:r>
            <a:r>
              <a:rPr lang="en-US" sz="3600" b="1" dirty="0">
                <a:solidFill>
                  <a:srgbClr val="CC6600"/>
                </a:solidFill>
                <a:latin typeface="+mn-lt"/>
              </a:rPr>
              <a:t> </a:t>
            </a:r>
            <a:r>
              <a:rPr lang="en-US" sz="3600" dirty="0">
                <a:solidFill>
                  <a:srgbClr val="B5121B"/>
                </a:solidFill>
                <a:latin typeface="+mn-lt"/>
              </a:rPr>
              <a:t>as:</a:t>
            </a:r>
            <a:br>
              <a:rPr lang="en-US" sz="3600" dirty="0">
                <a:solidFill>
                  <a:srgbClr val="B5121B"/>
                </a:solidFill>
                <a:latin typeface="+mn-lt"/>
              </a:rPr>
            </a:br>
            <a:r>
              <a:rPr lang="en-US" sz="3600" b="1" dirty="0" smtClean="0">
                <a:solidFill>
                  <a:schemeClr val="bg1"/>
                </a:solidFill>
                <a:latin typeface="Arial" charset="0"/>
              </a:rPr>
              <a:t>PTIONS</a:t>
            </a:r>
            <a:endParaRPr lang="en-US" sz="36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5841" name="Date Placeholder 1"/>
          <p:cNvSpPr>
            <a:spLocks noGrp="1"/>
          </p:cNvSpPr>
          <p:nvPr>
            <p:ph type="dt" sz="half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/>
              <a:t> ©2003 Discovery Learning, Inc.  All Rights Reserved.</a:t>
            </a:r>
          </a:p>
          <a:p>
            <a:pPr eaLnBrk="1" hangingPunct="1"/>
            <a:endParaRPr lang="en-US" sz="900"/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1202002" y="1736280"/>
            <a:ext cx="6758423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342900" indent="-342900" algn="ctr" eaLnBrk="0" hangingPunct="0">
              <a:spcBef>
                <a:spcPct val="20000"/>
              </a:spcBef>
            </a:pPr>
            <a:endParaRPr lang="en-US" sz="1000" dirty="0">
              <a:solidFill>
                <a:srgbClr val="CC6600"/>
              </a:solidFill>
            </a:endParaRPr>
          </a:p>
          <a:p>
            <a:pPr marL="1255713" lvl="2" indent="-341313" eaLnBrk="0" hangingPunct="0">
              <a:spcBef>
                <a:spcPct val="20000"/>
              </a:spcBef>
              <a:buClr>
                <a:srgbClr val="870300"/>
              </a:buClr>
              <a:buFont typeface="Wingdings" charset="0"/>
              <a:buChar char="q"/>
            </a:pPr>
            <a:r>
              <a:rPr lang="en-US" sz="2000" dirty="0">
                <a:solidFill>
                  <a:srgbClr val="B5121B"/>
                </a:solidFill>
              </a:rPr>
              <a:t>Compromising</a:t>
            </a:r>
          </a:p>
          <a:p>
            <a:pPr marL="1255713" lvl="2" indent="-341313" eaLnBrk="0" hangingPunct="0">
              <a:spcBef>
                <a:spcPct val="20000"/>
              </a:spcBef>
              <a:buClr>
                <a:srgbClr val="870300"/>
              </a:buClr>
              <a:buFont typeface="Wingdings" charset="0"/>
              <a:buChar char="q"/>
            </a:pPr>
            <a:endParaRPr lang="en-US" sz="800" dirty="0">
              <a:solidFill>
                <a:srgbClr val="B5121B"/>
              </a:solidFill>
            </a:endParaRPr>
          </a:p>
          <a:p>
            <a:pPr marL="1255713" lvl="2" indent="-341313" eaLnBrk="0" hangingPunct="0">
              <a:spcBef>
                <a:spcPct val="20000"/>
              </a:spcBef>
              <a:buClr>
                <a:srgbClr val="870300"/>
              </a:buClr>
              <a:buFont typeface="Wingdings" charset="0"/>
              <a:buChar char="q"/>
            </a:pPr>
            <a:r>
              <a:rPr lang="en-US" sz="2000" dirty="0">
                <a:solidFill>
                  <a:srgbClr val="B5121B"/>
                </a:solidFill>
              </a:rPr>
              <a:t>Mediating</a:t>
            </a:r>
          </a:p>
          <a:p>
            <a:pPr marL="1255713" lvl="2" indent="-341313" eaLnBrk="0" hangingPunct="0">
              <a:spcBef>
                <a:spcPct val="20000"/>
              </a:spcBef>
              <a:buClr>
                <a:srgbClr val="870300"/>
              </a:buClr>
              <a:buFont typeface="Wingdings" charset="0"/>
              <a:buChar char="q"/>
            </a:pPr>
            <a:endParaRPr lang="en-US" sz="800" dirty="0">
              <a:solidFill>
                <a:srgbClr val="B5121B"/>
              </a:solidFill>
            </a:endParaRPr>
          </a:p>
          <a:p>
            <a:pPr marL="1255713" lvl="2" indent="-341313" eaLnBrk="0" hangingPunct="0">
              <a:spcBef>
                <a:spcPct val="20000"/>
              </a:spcBef>
              <a:buClr>
                <a:srgbClr val="870300"/>
              </a:buClr>
              <a:buFont typeface="Wingdings" charset="0"/>
              <a:buChar char="q"/>
            </a:pPr>
            <a:r>
              <a:rPr lang="en-US" sz="2000" dirty="0">
                <a:solidFill>
                  <a:srgbClr val="B5121B"/>
                </a:solidFill>
              </a:rPr>
              <a:t>Indecisive</a:t>
            </a:r>
          </a:p>
          <a:p>
            <a:pPr marL="1255713" lvl="2" indent="-341313" eaLnBrk="0" hangingPunct="0">
              <a:spcBef>
                <a:spcPct val="20000"/>
              </a:spcBef>
              <a:buClr>
                <a:srgbClr val="870300"/>
              </a:buClr>
              <a:buFont typeface="Wingdings" charset="0"/>
              <a:buChar char="q"/>
            </a:pPr>
            <a:endParaRPr lang="en-US" sz="800" dirty="0">
              <a:solidFill>
                <a:srgbClr val="B5121B"/>
              </a:solidFill>
            </a:endParaRPr>
          </a:p>
          <a:p>
            <a:pPr marL="1255713" lvl="2" indent="-341313" eaLnBrk="0" hangingPunct="0">
              <a:spcBef>
                <a:spcPct val="20000"/>
              </a:spcBef>
              <a:buClr>
                <a:srgbClr val="870300"/>
              </a:buClr>
              <a:buFont typeface="Wingdings" charset="0"/>
              <a:buChar char="q"/>
            </a:pPr>
            <a:r>
              <a:rPr lang="en-US" sz="2000" dirty="0">
                <a:solidFill>
                  <a:srgbClr val="B5121B"/>
                </a:solidFill>
              </a:rPr>
              <a:t>Easily influenced</a:t>
            </a:r>
          </a:p>
          <a:p>
            <a:pPr marL="1255713" lvl="2" indent="-341313" eaLnBrk="0" hangingPunct="0">
              <a:spcBef>
                <a:spcPct val="20000"/>
              </a:spcBef>
              <a:buClr>
                <a:srgbClr val="870300"/>
              </a:buClr>
              <a:buFont typeface="Wingdings" charset="0"/>
              <a:buChar char="q"/>
            </a:pPr>
            <a:endParaRPr lang="en-US" sz="800" dirty="0">
              <a:solidFill>
                <a:srgbClr val="B5121B"/>
              </a:solidFill>
            </a:endParaRPr>
          </a:p>
          <a:p>
            <a:pPr marL="1255713" lvl="2" indent="-341313" eaLnBrk="0" hangingPunct="0">
              <a:spcBef>
                <a:spcPct val="20000"/>
              </a:spcBef>
              <a:buClr>
                <a:srgbClr val="870300"/>
              </a:buClr>
              <a:buFont typeface="Wingdings" charset="0"/>
              <a:buChar char="q"/>
            </a:pPr>
            <a:r>
              <a:rPr lang="en-US" sz="2000" dirty="0">
                <a:solidFill>
                  <a:srgbClr val="B5121B"/>
                </a:solidFill>
              </a:rPr>
              <a:t>Noncommittal</a:t>
            </a:r>
          </a:p>
          <a:p>
            <a:pPr marL="1255713" lvl="2" indent="-341313" eaLnBrk="0" hangingPunct="0">
              <a:spcBef>
                <a:spcPct val="20000"/>
              </a:spcBef>
              <a:buClr>
                <a:srgbClr val="870300"/>
              </a:buClr>
              <a:buFont typeface="Wingdings" charset="0"/>
              <a:buChar char="q"/>
            </a:pPr>
            <a:endParaRPr lang="en-US" sz="800" dirty="0">
              <a:solidFill>
                <a:srgbClr val="B5121B"/>
              </a:solidFill>
            </a:endParaRPr>
          </a:p>
          <a:p>
            <a:pPr marL="1255713" lvl="2" indent="-341313" eaLnBrk="0" hangingPunct="0">
              <a:spcBef>
                <a:spcPct val="20000"/>
              </a:spcBef>
              <a:buClr>
                <a:srgbClr val="870300"/>
              </a:buClr>
              <a:buFont typeface="Wingdings" charset="0"/>
              <a:buChar char="q"/>
            </a:pPr>
            <a:r>
              <a:rPr lang="en-US" sz="2000" dirty="0">
                <a:solidFill>
                  <a:srgbClr val="B5121B"/>
                </a:solidFill>
              </a:rPr>
              <a:t>Hiding behind team needs</a:t>
            </a: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016625"/>
            <a:ext cx="655422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554213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6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6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60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60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60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60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2960" y="4193615"/>
            <a:ext cx="7543800" cy="1329963"/>
          </a:xfrm>
        </p:spPr>
        <p:txBody>
          <a:bodyPr>
            <a:normAutofit fontScale="90000"/>
          </a:bodyPr>
          <a:lstStyle/>
          <a:p>
            <a:pPr lvl="1" eaLnBrk="1" hangingPunct="1"/>
            <a:r>
              <a:rPr lang="en-US" sz="6000" dirty="0"/>
              <a:t>Predict your score</a:t>
            </a:r>
            <a:r>
              <a:rPr lang="en-US" sz="6000" dirty="0" smtClean="0"/>
              <a:t>…</a:t>
            </a:r>
            <a:br>
              <a:rPr lang="en-US" sz="6000" dirty="0" smtClean="0"/>
            </a:br>
            <a:r>
              <a:rPr lang="en-US" sz="6000" dirty="0"/>
              <a:t/>
            </a:r>
            <a:br>
              <a:rPr lang="en-US" sz="6000" dirty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3100" dirty="0" smtClean="0"/>
              <a:t>Place yourself in order on the u-shaped </a:t>
            </a:r>
            <a:r>
              <a:rPr lang="en-US" altLang="ja-JP" sz="3100" dirty="0" smtClean="0"/>
              <a:t>line based upon your predicted score</a:t>
            </a:r>
            <a:br>
              <a:rPr lang="en-US" altLang="ja-JP" sz="3100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Scores range from Left Side 66 to Right Side 66 with a 0 in the middle</a:t>
            </a:r>
            <a:br>
              <a:rPr lang="en-US" sz="3100" dirty="0" smtClean="0"/>
            </a:br>
            <a:endParaRPr lang="en-US" sz="3100" dirty="0"/>
          </a:p>
        </p:txBody>
      </p:sp>
      <p:pic>
        <p:nvPicPr>
          <p:cNvPr id="3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016625"/>
            <a:ext cx="655422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0717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 anchor="b">
            <a:normAutofit fontScale="90000"/>
          </a:bodyPr>
          <a:lstStyle/>
          <a:p>
            <a:pPr eaLnBrk="1" hangingPunct="1"/>
            <a:r>
              <a:rPr lang="en-US" sz="4900" b="1" dirty="0" smtClean="0">
                <a:solidFill>
                  <a:schemeClr val="bg1"/>
                </a:solidFill>
                <a:latin typeface="Arial" charset="0"/>
              </a:rPr>
              <a:t>COLLABOR</a:t>
            </a:r>
            <a:r>
              <a:rPr lang="en-US" sz="3600" b="1" dirty="0" smtClean="0">
                <a:solidFill>
                  <a:schemeClr val="bg1"/>
                </a:solidFill>
                <a:latin typeface="Arial" charset="0"/>
              </a:rPr>
              <a:t>ATION</a:t>
            </a:r>
            <a:r>
              <a:rPr lang="en-US" sz="3600" b="1" dirty="0" smtClean="0">
                <a:solidFill>
                  <a:srgbClr val="FFDE6C"/>
                </a:solidFill>
                <a:latin typeface="Arial" charset="0"/>
              </a:rPr>
              <a:t/>
            </a:r>
            <a:br>
              <a:rPr lang="en-US" sz="3600" b="1" dirty="0" smtClean="0">
                <a:solidFill>
                  <a:srgbClr val="FFDE6C"/>
                </a:solidFill>
                <a:latin typeface="Arial" charset="0"/>
              </a:rPr>
            </a:br>
            <a:r>
              <a:rPr lang="en-US" sz="3600" b="1" dirty="0" smtClean="0">
                <a:latin typeface="Arial" charset="0"/>
              </a:rPr>
              <a:t/>
            </a:r>
            <a:br>
              <a:rPr lang="en-US" sz="3600" b="1" dirty="0" smtClean="0">
                <a:latin typeface="Arial" charset="0"/>
              </a:rPr>
            </a:br>
            <a:r>
              <a:rPr lang="en-US" sz="2600" b="1" dirty="0" smtClean="0">
                <a:latin typeface="Arial" charset="0"/>
              </a:rPr>
              <a:t>CONSERVERS    PRAGMATISTS       ORIGINATORS</a:t>
            </a:r>
            <a:endParaRPr lang="en-US" sz="2600" b="1" dirty="0">
              <a:latin typeface="Arial" charset="0"/>
            </a:endParaRPr>
          </a:p>
        </p:txBody>
      </p:sp>
      <p:sp>
        <p:nvSpPr>
          <p:cNvPr id="27652" name="Rectangle 4"/>
          <p:cNvSpPr>
            <a:spLocks noGrp="1" noChangeArrowheads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SzPct val="25000"/>
              <a:buFont typeface="Monotype Sorts" charset="0"/>
              <a:buChar char=" "/>
            </a:pPr>
            <a:r>
              <a:rPr lang="en-US" sz="1800" b="1" dirty="0" smtClean="0">
                <a:solidFill>
                  <a:srgbClr val="B5121B"/>
                </a:solidFill>
                <a:latin typeface="Arial" charset="0"/>
              </a:rPr>
              <a:t>Prefer </a:t>
            </a:r>
            <a:r>
              <a:rPr lang="en-US" sz="1800" b="1" dirty="0">
                <a:solidFill>
                  <a:srgbClr val="B5121B"/>
                </a:solidFill>
                <a:latin typeface="Arial" charset="0"/>
              </a:rPr>
              <a:t>to keep 	          Prefer balanced	      </a:t>
            </a:r>
            <a:r>
              <a:rPr lang="en-US" sz="1800" b="1" dirty="0" smtClean="0">
                <a:solidFill>
                  <a:srgbClr val="B5121B"/>
                </a:solidFill>
                <a:latin typeface="Arial" charset="0"/>
              </a:rPr>
              <a:t>Prefer </a:t>
            </a:r>
            <a:r>
              <a:rPr lang="en-US" sz="1800" b="1" dirty="0">
                <a:solidFill>
                  <a:srgbClr val="B5121B"/>
                </a:solidFill>
                <a:latin typeface="Arial" charset="0"/>
              </a:rPr>
              <a:t>to challenge                                                                                                                 current structure               </a:t>
            </a:r>
            <a:r>
              <a:rPr lang="en-US" sz="1800" b="1" dirty="0" smtClean="0">
                <a:solidFill>
                  <a:srgbClr val="B5121B"/>
                </a:solidFill>
                <a:latin typeface="Arial" charset="0"/>
              </a:rPr>
              <a:t> </a:t>
            </a:r>
            <a:r>
              <a:rPr lang="en-US" sz="1800" b="1" dirty="0">
                <a:solidFill>
                  <a:srgbClr val="B5121B"/>
                </a:solidFill>
                <a:latin typeface="Arial" charset="0"/>
              </a:rPr>
              <a:t>inquiry            </a:t>
            </a:r>
            <a:r>
              <a:rPr lang="en-US" sz="1800" b="1" dirty="0" smtClean="0">
                <a:solidFill>
                  <a:srgbClr val="B5121B"/>
                </a:solidFill>
                <a:latin typeface="Arial" charset="0"/>
              </a:rPr>
              <a:t>          accepted </a:t>
            </a:r>
            <a:r>
              <a:rPr lang="en-US" sz="1800" b="1" dirty="0">
                <a:solidFill>
                  <a:srgbClr val="B5121B"/>
                </a:solidFill>
                <a:latin typeface="Arial" charset="0"/>
              </a:rPr>
              <a:t>structure operating smoothly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SzPct val="25000"/>
              <a:buFont typeface="Monotype Sorts" charset="0"/>
              <a:buChar char=" "/>
            </a:pPr>
            <a:endParaRPr lang="en-US" sz="1800" b="1" dirty="0">
              <a:solidFill>
                <a:srgbClr val="B5121B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SzPct val="25000"/>
              <a:buFont typeface="Monotype Sorts" charset="0"/>
              <a:buChar char=" "/>
            </a:pPr>
            <a:r>
              <a:rPr lang="en-US" sz="1800" b="1" dirty="0" smtClean="0">
                <a:solidFill>
                  <a:srgbClr val="B5121B"/>
                </a:solidFill>
                <a:latin typeface="Arial" charset="0"/>
              </a:rPr>
              <a:t>Focus </a:t>
            </a:r>
            <a:r>
              <a:rPr lang="en-US" sz="1800" b="1" dirty="0">
                <a:solidFill>
                  <a:srgbClr val="B5121B"/>
                </a:solidFill>
                <a:latin typeface="Arial" charset="0"/>
              </a:rPr>
              <a:t>on	          </a:t>
            </a:r>
            <a:r>
              <a:rPr lang="en-US" sz="1800" b="1" dirty="0" smtClean="0">
                <a:solidFill>
                  <a:srgbClr val="B5121B"/>
                </a:solidFill>
                <a:latin typeface="Arial" charset="0"/>
              </a:rPr>
              <a:t>Focus </a:t>
            </a:r>
            <a:r>
              <a:rPr lang="en-US" sz="1800" b="1" dirty="0">
                <a:solidFill>
                  <a:srgbClr val="B5121B"/>
                </a:solidFill>
                <a:latin typeface="Arial" charset="0"/>
              </a:rPr>
              <a:t>on shared    	    </a:t>
            </a:r>
            <a:r>
              <a:rPr lang="en-US" sz="1800" b="1" dirty="0" smtClean="0">
                <a:solidFill>
                  <a:srgbClr val="B5121B"/>
                </a:solidFill>
                <a:latin typeface="Arial" charset="0"/>
              </a:rPr>
              <a:t>     Focus </a:t>
            </a:r>
            <a:r>
              <a:rPr lang="en-US" sz="1800" b="1" dirty="0">
                <a:solidFill>
                  <a:srgbClr val="B5121B"/>
                </a:solidFill>
                <a:latin typeface="Arial" charset="0"/>
              </a:rPr>
              <a:t>on                                                                                                                                                                                                    relationships	            </a:t>
            </a:r>
            <a:r>
              <a:rPr lang="en-US" sz="1800" b="1" dirty="0" smtClean="0">
                <a:solidFill>
                  <a:srgbClr val="B5121B"/>
                </a:solidFill>
                <a:latin typeface="Arial" charset="0"/>
              </a:rPr>
              <a:t>  objectives                      the task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SzPct val="25000"/>
              <a:buFont typeface="Monotype Sorts" charset="0"/>
              <a:buChar char=" "/>
            </a:pPr>
            <a:endParaRPr lang="en-US" sz="1800" b="1" dirty="0">
              <a:solidFill>
                <a:srgbClr val="B5121B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Monotype Sorts" charset="0"/>
              <a:buChar char=" "/>
            </a:pPr>
            <a:r>
              <a:rPr lang="en-US" sz="1800" b="1" dirty="0">
                <a:solidFill>
                  <a:srgbClr val="B5121B"/>
                </a:solidFill>
                <a:latin typeface="Arial" charset="0"/>
              </a:rPr>
              <a:t>Encourage </a:t>
            </a:r>
            <a:r>
              <a:rPr lang="en-US" sz="1800" b="1" dirty="0" smtClean="0">
                <a:solidFill>
                  <a:srgbClr val="B5121B"/>
                </a:solidFill>
                <a:latin typeface="Arial" charset="0"/>
              </a:rPr>
              <a:t>building   </a:t>
            </a:r>
            <a:r>
              <a:rPr lang="en-US" sz="1800" b="1" dirty="0">
                <a:solidFill>
                  <a:srgbClr val="B5121B"/>
                </a:solidFill>
                <a:latin typeface="Arial" charset="0"/>
              </a:rPr>
              <a:t>Encourage looking    </a:t>
            </a:r>
            <a:r>
              <a:rPr lang="en-US" sz="1800" b="1" dirty="0" smtClean="0">
                <a:solidFill>
                  <a:srgbClr val="B5121B"/>
                </a:solidFill>
                <a:latin typeface="Arial" charset="0"/>
              </a:rPr>
              <a:t>     Encourage exploring                                                                                                                                                                               </a:t>
            </a:r>
            <a:r>
              <a:rPr lang="en-US" sz="1800" b="1" dirty="0">
                <a:solidFill>
                  <a:srgbClr val="B5121B"/>
                </a:solidFill>
                <a:latin typeface="Arial" charset="0"/>
              </a:rPr>
              <a:t>on what is already        </a:t>
            </a:r>
            <a:r>
              <a:rPr lang="en-US" sz="1800" b="1" dirty="0" smtClean="0">
                <a:solidFill>
                  <a:srgbClr val="B5121B"/>
                </a:solidFill>
                <a:latin typeface="Arial" charset="0"/>
              </a:rPr>
              <a:t>at </a:t>
            </a:r>
            <a:r>
              <a:rPr lang="en-US" sz="1800" b="1" dirty="0">
                <a:solidFill>
                  <a:srgbClr val="B5121B"/>
                </a:solidFill>
                <a:latin typeface="Arial" charset="0"/>
              </a:rPr>
              <a:t>the current        </a:t>
            </a:r>
            <a:r>
              <a:rPr lang="en-US" sz="1800" b="1" dirty="0" smtClean="0">
                <a:solidFill>
                  <a:srgbClr val="B5121B"/>
                </a:solidFill>
                <a:latin typeface="Arial" charset="0"/>
              </a:rPr>
              <a:t>         new </a:t>
            </a:r>
            <a:r>
              <a:rPr lang="en-US" sz="1800" b="1" dirty="0">
                <a:solidFill>
                  <a:srgbClr val="B5121B"/>
                </a:solidFill>
                <a:latin typeface="Arial" charset="0"/>
              </a:rPr>
              <a:t>possibilities                                                                                                                                                                                working	         </a:t>
            </a:r>
            <a:r>
              <a:rPr lang="en-US" sz="1800" b="1" dirty="0" smtClean="0">
                <a:solidFill>
                  <a:srgbClr val="B5121B"/>
                </a:solidFill>
                <a:latin typeface="Arial" charset="0"/>
              </a:rPr>
              <a:t>  </a:t>
            </a:r>
            <a:r>
              <a:rPr lang="en-US" sz="1800" b="1" dirty="0">
                <a:solidFill>
                  <a:srgbClr val="B5121B"/>
                </a:solidFill>
                <a:latin typeface="Arial" charset="0"/>
              </a:rPr>
              <a:t>circumstances		</a:t>
            </a:r>
            <a:endParaRPr lang="en-US" sz="2000" dirty="0">
              <a:solidFill>
                <a:srgbClr val="B5121B"/>
              </a:solidFill>
              <a:latin typeface="Arial" charset="0"/>
            </a:endParaRPr>
          </a:p>
        </p:txBody>
      </p:sp>
      <p:sp>
        <p:nvSpPr>
          <p:cNvPr id="39937" name="Date Placeholder 3"/>
          <p:cNvSpPr>
            <a:spLocks noGrp="1"/>
          </p:cNvSpPr>
          <p:nvPr>
            <p:ph type="dt" sz="half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/>
              <a:t> ©2003 Discovery Learning, Inc.  All Rights Reserved.</a:t>
            </a:r>
          </a:p>
          <a:p>
            <a:pPr eaLnBrk="1" hangingPunct="1"/>
            <a:endParaRPr lang="en-US" sz="900"/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304800" y="4724400"/>
            <a:ext cx="8610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60311" y="304735"/>
            <a:ext cx="60350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Arial" charset="0"/>
              </a:rPr>
              <a:t>COLLABORATION</a:t>
            </a:r>
            <a:br>
              <a:rPr lang="en-US" sz="3600" b="1" dirty="0">
                <a:solidFill>
                  <a:srgbClr val="000000"/>
                </a:solidFill>
                <a:latin typeface="Arial" charset="0"/>
              </a:rPr>
            </a:br>
            <a:endParaRPr lang="en-US" sz="3600" dirty="0">
              <a:solidFill>
                <a:srgbClr val="000000"/>
              </a:solidFill>
            </a:endParaRPr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016625"/>
            <a:ext cx="655422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313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 anchor="b">
            <a:normAutofit fontScale="90000"/>
          </a:bodyPr>
          <a:lstStyle/>
          <a:p>
            <a:pPr eaLnBrk="1" hangingPunct="1"/>
            <a:r>
              <a:rPr lang="en-US" sz="3600" b="1">
                <a:solidFill>
                  <a:schemeClr val="bg1"/>
                </a:solidFill>
                <a:latin typeface="Arial" charset="0"/>
              </a:rPr>
              <a:t>CREATIVITY</a:t>
            </a:r>
            <a:br>
              <a:rPr lang="en-US" sz="3600" b="1">
                <a:solidFill>
                  <a:schemeClr val="bg1"/>
                </a:solidFill>
                <a:latin typeface="Arial" charset="0"/>
              </a:rPr>
            </a:br>
            <a:r>
              <a:rPr lang="en-US" sz="3600" b="1">
                <a:latin typeface="Arial" charset="0"/>
              </a:rPr>
              <a:t/>
            </a:r>
            <a:br>
              <a:rPr lang="en-US" sz="3600" b="1">
                <a:latin typeface="Arial" charset="0"/>
              </a:rPr>
            </a:br>
            <a:r>
              <a:rPr lang="en-US" sz="3600" b="1">
                <a:latin typeface="Arial" charset="0"/>
              </a:rPr>
              <a:t> </a:t>
            </a:r>
            <a:r>
              <a:rPr lang="en-US" sz="2600" b="1">
                <a:latin typeface="Arial" charset="0"/>
              </a:rPr>
              <a:t>CONSERVERS    PRAGMATISTS      ORIGINATORS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 eaLnBrk="1" hangingPunct="1">
              <a:lnSpc>
                <a:spcPct val="90000"/>
              </a:lnSpc>
              <a:buSzPct val="25000"/>
              <a:buNone/>
            </a:pPr>
            <a:endParaRPr lang="en-US" sz="2800" dirty="0" smtClean="0"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  <a:buSzPct val="25000"/>
              <a:buNone/>
            </a:pPr>
            <a:r>
              <a:rPr lang="en-US" sz="2400" b="1" dirty="0" smtClean="0">
                <a:solidFill>
                  <a:srgbClr val="B5121B"/>
                </a:solidFill>
                <a:latin typeface="Arial" charset="0"/>
              </a:rPr>
              <a:t>Verification	       Perspiration	      Inspiration </a:t>
            </a:r>
            <a:r>
              <a:rPr lang="en-US" sz="2400" b="1" dirty="0">
                <a:solidFill>
                  <a:srgbClr val="B5121B"/>
                </a:solidFill>
                <a:latin typeface="Arial" charset="0"/>
              </a:rPr>
              <a:t>	</a:t>
            </a:r>
            <a:endParaRPr lang="en-US" sz="1800" b="1" dirty="0">
              <a:solidFill>
                <a:srgbClr val="B5121B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Monotype Sorts" charset="0"/>
              <a:buChar char=" "/>
            </a:pPr>
            <a:endParaRPr lang="en-US" sz="1800" b="1" dirty="0">
              <a:solidFill>
                <a:srgbClr val="B5121B"/>
              </a:solidFill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  <a:buSzPct val="25000"/>
              <a:buNone/>
            </a:pPr>
            <a:r>
              <a:rPr lang="en-US" sz="2400" b="1" dirty="0" smtClean="0">
                <a:solidFill>
                  <a:srgbClr val="B5121B"/>
                </a:solidFill>
                <a:latin typeface="Arial" charset="0"/>
              </a:rPr>
              <a:t>Refine</a:t>
            </a:r>
            <a:r>
              <a:rPr lang="en-US" sz="2400" b="1" dirty="0">
                <a:solidFill>
                  <a:srgbClr val="B5121B"/>
                </a:solidFill>
                <a:latin typeface="Arial" charset="0"/>
              </a:rPr>
              <a:t>	 </a:t>
            </a:r>
            <a:r>
              <a:rPr lang="en-US" sz="2400" b="1" dirty="0" smtClean="0">
                <a:solidFill>
                  <a:srgbClr val="B5121B"/>
                </a:solidFill>
                <a:latin typeface="Arial" charset="0"/>
              </a:rPr>
              <a:t>      Concretize	      Conceptualize</a:t>
            </a:r>
            <a:endParaRPr lang="en-US" sz="1800" b="1" dirty="0">
              <a:solidFill>
                <a:srgbClr val="B5121B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Monotype Sorts" charset="0"/>
              <a:buChar char=" "/>
            </a:pPr>
            <a:endParaRPr lang="en-US" sz="1800" b="1" dirty="0">
              <a:solidFill>
                <a:srgbClr val="B5121B"/>
              </a:solidFill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  <a:buSzPct val="25000"/>
              <a:buNone/>
            </a:pPr>
            <a:r>
              <a:rPr lang="en-US" sz="2400" b="1" dirty="0" smtClean="0">
                <a:solidFill>
                  <a:srgbClr val="B5121B"/>
                </a:solidFill>
                <a:latin typeface="Arial" charset="0"/>
              </a:rPr>
              <a:t>Follow	       Implement	      Initiate </a:t>
            </a:r>
            <a:r>
              <a:rPr lang="en-US" sz="2000" dirty="0">
                <a:solidFill>
                  <a:srgbClr val="B5121B"/>
                </a:solidFill>
                <a:latin typeface="Arial" charset="0"/>
              </a:rPr>
              <a:t>	      </a:t>
            </a:r>
            <a:r>
              <a:rPr lang="en-US" sz="2400" b="1" dirty="0" smtClean="0">
                <a:solidFill>
                  <a:srgbClr val="B5121B"/>
                </a:solidFill>
                <a:latin typeface="Arial" charset="0"/>
              </a:rPr>
              <a:t>through</a:t>
            </a:r>
            <a:r>
              <a:rPr lang="en-US" sz="2000" dirty="0" smtClean="0">
                <a:solidFill>
                  <a:srgbClr val="B5121B"/>
                </a:solidFill>
                <a:latin typeface="Arial" charset="0"/>
              </a:rPr>
              <a:t> </a:t>
            </a:r>
            <a:r>
              <a:rPr lang="en-US" sz="2000" dirty="0">
                <a:solidFill>
                  <a:srgbClr val="B5121B"/>
                </a:solidFill>
                <a:latin typeface="Arial" charset="0"/>
              </a:rPr>
              <a:t>						</a:t>
            </a:r>
          </a:p>
          <a:p>
            <a:pPr eaLnBrk="1" hangingPunct="1">
              <a:lnSpc>
                <a:spcPct val="90000"/>
              </a:lnSpc>
              <a:buSzPct val="25000"/>
              <a:buFont typeface="Monotype Sorts" charset="0"/>
              <a:buChar char=" "/>
            </a:pPr>
            <a:endParaRPr lang="en-US" sz="2000" dirty="0">
              <a:solidFill>
                <a:srgbClr val="870300"/>
              </a:solidFill>
              <a:latin typeface="Arial" charset="0"/>
            </a:endParaRPr>
          </a:p>
        </p:txBody>
      </p:sp>
      <p:sp>
        <p:nvSpPr>
          <p:cNvPr id="41985" name="Date Placeholder 3"/>
          <p:cNvSpPr>
            <a:spLocks noGrp="1"/>
          </p:cNvSpPr>
          <p:nvPr>
            <p:ph type="dt" sz="half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/>
              <a:t> ©2003 Discovery Learning, Inc.  All Rights Reserved.</a:t>
            </a:r>
          </a:p>
          <a:p>
            <a:pPr eaLnBrk="1" hangingPunct="1"/>
            <a:endParaRPr lang="en-US" sz="900"/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304800" y="4724400"/>
            <a:ext cx="8610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900656" y="-27846"/>
            <a:ext cx="7543800" cy="1450757"/>
          </a:xfrm>
          <a:prstGeom prst="rect">
            <a:avLst/>
          </a:prstGeom>
          <a:noFill/>
        </p:spPr>
        <p:txBody>
          <a:bodyPr vert="horz" lIns="90488" tIns="44450" rIns="90488" bIns="4445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00" b="1" dirty="0" smtClean="0">
                <a:solidFill>
                  <a:srgbClr val="000000"/>
                </a:solidFill>
                <a:latin typeface="Arial" charset="0"/>
              </a:rPr>
              <a:t>Creativity</a:t>
            </a:r>
            <a:r>
              <a:rPr lang="en-US" sz="3600" b="1" dirty="0" smtClean="0">
                <a:latin typeface="Arial" charset="0"/>
              </a:rPr>
              <a:t/>
            </a:r>
            <a:br>
              <a:rPr lang="en-US" sz="3600" b="1" dirty="0" smtClean="0">
                <a:latin typeface="Arial" charset="0"/>
              </a:rPr>
            </a:br>
            <a:endParaRPr lang="en-US" sz="2600" b="1" dirty="0">
              <a:latin typeface="Arial" charset="0"/>
            </a:endParaRPr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016625"/>
            <a:ext cx="655422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912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7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2654235"/>
              </p:ext>
            </p:extLst>
          </p:nvPr>
        </p:nvGraphicFramePr>
        <p:xfrm>
          <a:off x="201782" y="1102313"/>
          <a:ext cx="8744936" cy="240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8" name="Document" r:id="rId4" imgW="5626100" imgH="1549400" progId="Word.Document.12">
                  <p:embed/>
                </p:oleObj>
              </mc:Choice>
              <mc:Fallback>
                <p:oleObj name="Document" r:id="rId4" imgW="5626100" imgH="1549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1782" y="1102313"/>
                        <a:ext cx="8744936" cy="2408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366496" y="539168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Working Group Tables</a:t>
            </a:r>
            <a:endParaRPr lang="en-US" b="1" dirty="0"/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016625"/>
            <a:ext cx="655422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20386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ate Placeholder 1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/>
              <a:t> ©2003 Discovery Learning, Inc.  All Rights Reserved.</a:t>
            </a:r>
          </a:p>
          <a:p>
            <a:pPr eaLnBrk="1" hangingPunct="1"/>
            <a:endParaRPr lang="en-US" sz="900"/>
          </a:p>
        </p:txBody>
      </p:sp>
      <p:sp>
        <p:nvSpPr>
          <p:cNvPr id="44035" name="Rectangle 2"/>
          <p:cNvSpPr>
            <a:spLocks noChangeArrowheads="1"/>
          </p:cNvSpPr>
          <p:nvPr/>
        </p:nvSpPr>
        <p:spPr bwMode="auto">
          <a:xfrm>
            <a:off x="685800" y="3733800"/>
            <a:ext cx="457200" cy="6858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6" name="Rectangle 3"/>
          <p:cNvSpPr>
            <a:spLocks noChangeArrowheads="1"/>
          </p:cNvSpPr>
          <p:nvPr/>
        </p:nvSpPr>
        <p:spPr bwMode="auto">
          <a:xfrm>
            <a:off x="8001000" y="3733800"/>
            <a:ext cx="457200" cy="6858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7" name="Rectangle 4"/>
          <p:cNvSpPr>
            <a:spLocks noChangeArrowheads="1"/>
          </p:cNvSpPr>
          <p:nvPr/>
        </p:nvSpPr>
        <p:spPr bwMode="auto">
          <a:xfrm>
            <a:off x="4495800" y="3733800"/>
            <a:ext cx="3505200" cy="685800"/>
          </a:xfrm>
          <a:prstGeom prst="rect">
            <a:avLst/>
          </a:prstGeom>
          <a:gradFill rotWithShape="0">
            <a:gsLst>
              <a:gs pos="0">
                <a:srgbClr val="DDDDDD"/>
              </a:gs>
              <a:gs pos="50000">
                <a:srgbClr val="FFFFFF"/>
              </a:gs>
              <a:gs pos="100000">
                <a:srgbClr val="DDDDDD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8" name="Rectangle 5"/>
          <p:cNvSpPr>
            <a:spLocks noChangeArrowheads="1"/>
          </p:cNvSpPr>
          <p:nvPr/>
        </p:nvSpPr>
        <p:spPr bwMode="auto">
          <a:xfrm>
            <a:off x="1143000" y="3733800"/>
            <a:ext cx="3810000" cy="685800"/>
          </a:xfrm>
          <a:prstGeom prst="rect">
            <a:avLst/>
          </a:prstGeom>
          <a:gradFill rotWithShape="0">
            <a:gsLst>
              <a:gs pos="0">
                <a:srgbClr val="DDDDDD"/>
              </a:gs>
              <a:gs pos="50000">
                <a:srgbClr val="FFFFFF"/>
              </a:gs>
              <a:gs pos="100000">
                <a:srgbClr val="DDDDDD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9" name="Rectangle 6"/>
          <p:cNvSpPr>
            <a:spLocks noChangeArrowheads="1"/>
          </p:cNvSpPr>
          <p:nvPr/>
        </p:nvSpPr>
        <p:spPr bwMode="auto">
          <a:xfrm>
            <a:off x="1143000" y="533400"/>
            <a:ext cx="695642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b="1" dirty="0">
                <a:solidFill>
                  <a:srgbClr val="000000"/>
                </a:solidFill>
                <a:latin typeface="Book Antiqua" charset="0"/>
              </a:rPr>
              <a:t>CSI CONTINUUM</a:t>
            </a:r>
          </a:p>
        </p:txBody>
      </p:sp>
      <p:graphicFrame>
        <p:nvGraphicFramePr>
          <p:cNvPr id="44040" name="Object 7">
            <a:hlinkClick r:id="" action="ppaction://ole?verb=0"/>
          </p:cNvPr>
          <p:cNvGraphicFramePr>
            <a:graphicFrameLocks/>
          </p:cNvGraphicFramePr>
          <p:nvPr/>
        </p:nvGraphicFramePr>
        <p:xfrm>
          <a:off x="838200" y="2209800"/>
          <a:ext cx="7775575" cy="204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4" name="Document" r:id="rId5" imgW="7924800" imgH="2120900" progId="Word.Document.8">
                  <p:embed/>
                </p:oleObj>
              </mc:Choice>
              <mc:Fallback>
                <p:oleObj name="Document" r:id="rId5" imgW="7924800" imgH="2120900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209800"/>
                        <a:ext cx="7775575" cy="204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41" name="Rectangle 8"/>
          <p:cNvSpPr>
            <a:spLocks noChangeArrowheads="1"/>
          </p:cNvSpPr>
          <p:nvPr/>
        </p:nvSpPr>
        <p:spPr bwMode="auto">
          <a:xfrm>
            <a:off x="685800" y="2133600"/>
            <a:ext cx="7772400" cy="2362200"/>
          </a:xfrm>
          <a:prstGeom prst="rect">
            <a:avLst/>
          </a:prstGeom>
          <a:noFill/>
          <a:ln w="50800">
            <a:solidFill>
              <a:srgbClr val="B5121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016625"/>
            <a:ext cx="655422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5601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i="1" dirty="0" smtClean="0">
                <a:latin typeface="Arial" charset="0"/>
              </a:rPr>
              <a:t>Conservers</a:t>
            </a:r>
            <a:br>
              <a:rPr lang="en-US" sz="2800" b="1" i="1" dirty="0" smtClean="0">
                <a:latin typeface="Arial" charset="0"/>
              </a:rPr>
            </a:br>
            <a:r>
              <a:rPr lang="en-US" sz="2800" i="1" dirty="0">
                <a:latin typeface="Arial" charset="0"/>
              </a:rPr>
              <a:t>C</a:t>
            </a:r>
            <a:r>
              <a:rPr lang="en-US" sz="2800" i="1" dirty="0" smtClean="0">
                <a:latin typeface="Arial" charset="0"/>
              </a:rPr>
              <a:t>ONTRIBUTIONS </a:t>
            </a:r>
            <a:r>
              <a:rPr lang="en-US" sz="2800" i="1" dirty="0">
                <a:latin typeface="Arial" charset="0"/>
              </a:rPr>
              <a:t>TO THE </a:t>
            </a:r>
            <a:r>
              <a:rPr lang="en-US" sz="2800" i="1" dirty="0" smtClean="0">
                <a:latin typeface="Arial" charset="0"/>
              </a:rPr>
              <a:t>ORGANIZATION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Ø"/>
            </a:pPr>
            <a:r>
              <a:rPr lang="en-US" b="1" dirty="0" smtClean="0">
                <a:solidFill>
                  <a:srgbClr val="B5121B"/>
                </a:solidFill>
                <a:latin typeface="Arial" charset="0"/>
              </a:rPr>
              <a:t> </a:t>
            </a:r>
            <a:r>
              <a:rPr lang="en-US" dirty="0" smtClean="0">
                <a:solidFill>
                  <a:srgbClr val="B5121B"/>
                </a:solidFill>
                <a:latin typeface="Arial" charset="0"/>
              </a:rPr>
              <a:t>Get </a:t>
            </a:r>
            <a:r>
              <a:rPr lang="en-US" dirty="0">
                <a:solidFill>
                  <a:srgbClr val="B5121B"/>
                </a:solidFill>
                <a:latin typeface="Arial" charset="0"/>
              </a:rPr>
              <a:t>things done on schedule</a:t>
            </a:r>
          </a:p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rgbClr val="B5121B"/>
                </a:solidFill>
                <a:latin typeface="Arial" charset="0"/>
              </a:rPr>
              <a:t> Work </a:t>
            </a:r>
            <a:r>
              <a:rPr lang="en-US" dirty="0">
                <a:solidFill>
                  <a:srgbClr val="B5121B"/>
                </a:solidFill>
                <a:latin typeface="Arial" charset="0"/>
              </a:rPr>
              <a:t>well within organizational structure</a:t>
            </a:r>
          </a:p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rgbClr val="B5121B"/>
                </a:solidFill>
                <a:latin typeface="Arial" charset="0"/>
              </a:rPr>
              <a:t> Attend </a:t>
            </a:r>
            <a:r>
              <a:rPr lang="en-US" dirty="0">
                <a:solidFill>
                  <a:srgbClr val="B5121B"/>
                </a:solidFill>
                <a:latin typeface="Arial" charset="0"/>
              </a:rPr>
              <a:t>to detail and factual information</a:t>
            </a:r>
          </a:p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rgbClr val="B5121B"/>
                </a:solidFill>
                <a:latin typeface="Arial" charset="0"/>
              </a:rPr>
              <a:t> Demonstrate </a:t>
            </a:r>
            <a:r>
              <a:rPr lang="en-US" dirty="0">
                <a:solidFill>
                  <a:srgbClr val="B5121B"/>
                </a:solidFill>
                <a:latin typeface="Arial" charset="0"/>
              </a:rPr>
              <a:t>strong follow-through skills</a:t>
            </a:r>
          </a:p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rgbClr val="B5121B"/>
                </a:solidFill>
                <a:latin typeface="Arial" charset="0"/>
              </a:rPr>
              <a:t> Encourage </a:t>
            </a:r>
            <a:r>
              <a:rPr lang="en-US" dirty="0">
                <a:solidFill>
                  <a:srgbClr val="B5121B"/>
                </a:solidFill>
                <a:latin typeface="Arial" charset="0"/>
              </a:rPr>
              <a:t>and adhere to routine</a:t>
            </a:r>
          </a:p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rgbClr val="B5121B"/>
                </a:solidFill>
                <a:latin typeface="Arial" charset="0"/>
              </a:rPr>
              <a:t> Respect </a:t>
            </a:r>
            <a:r>
              <a:rPr lang="en-US" dirty="0">
                <a:solidFill>
                  <a:srgbClr val="B5121B"/>
                </a:solidFill>
                <a:latin typeface="Arial" charset="0"/>
              </a:rPr>
              <a:t>rules and authority</a:t>
            </a:r>
          </a:p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rgbClr val="B5121B"/>
                </a:solidFill>
                <a:latin typeface="Arial" charset="0"/>
              </a:rPr>
              <a:t> Handle </a:t>
            </a:r>
            <a:r>
              <a:rPr lang="en-US" dirty="0">
                <a:solidFill>
                  <a:srgbClr val="B5121B"/>
                </a:solidFill>
                <a:latin typeface="Arial" charset="0"/>
              </a:rPr>
              <a:t>day-to-day operation efficiently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dirty="0"/>
              <a:t> ©2003 Discovery Learning, Inc.  All Rights Reserved.</a:t>
            </a:r>
          </a:p>
          <a:p>
            <a:pPr eaLnBrk="1" hangingPunct="1"/>
            <a:endParaRPr lang="en-US" sz="900" dirty="0"/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016625"/>
            <a:ext cx="655422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14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i="1" dirty="0" smtClean="0">
                <a:latin typeface="Arial" charset="0"/>
              </a:rPr>
              <a:t>Pragmatists</a:t>
            </a:r>
            <a:br>
              <a:rPr lang="en-US" sz="2800" b="1" i="1" dirty="0" smtClean="0">
                <a:latin typeface="Arial" charset="0"/>
              </a:rPr>
            </a:br>
            <a:r>
              <a:rPr lang="en-US" sz="2800" i="1" dirty="0">
                <a:latin typeface="Arial" charset="0"/>
              </a:rPr>
              <a:t>C</a:t>
            </a:r>
            <a:r>
              <a:rPr lang="en-US" sz="2800" i="1" dirty="0" smtClean="0">
                <a:latin typeface="Arial" charset="0"/>
              </a:rPr>
              <a:t>ONTRIBUTIONS </a:t>
            </a:r>
            <a:r>
              <a:rPr lang="en-US" sz="2800" i="1" dirty="0">
                <a:latin typeface="Arial" charset="0"/>
              </a:rPr>
              <a:t>TO THE </a:t>
            </a:r>
            <a:r>
              <a:rPr lang="en-US" sz="2800" i="1" dirty="0" smtClean="0">
                <a:latin typeface="Arial" charset="0"/>
              </a:rPr>
              <a:t>ORGANIZATION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823805" cy="4023360"/>
          </a:xfrm>
        </p:spPr>
        <p:txBody>
          <a:bodyPr/>
          <a:lstStyle/>
          <a:p>
            <a:pPr>
              <a:lnSpc>
                <a:spcPct val="80000"/>
              </a:lnSpc>
              <a:buFont typeface="Wingdings" charset="2"/>
              <a:buChar char="Ø"/>
            </a:pPr>
            <a:r>
              <a:rPr lang="en-US" b="1" dirty="0" smtClean="0">
                <a:solidFill>
                  <a:srgbClr val="B5121B"/>
                </a:solidFill>
                <a:latin typeface="Arial" charset="0"/>
              </a:rPr>
              <a:t> </a:t>
            </a:r>
            <a:r>
              <a:rPr lang="en-US" dirty="0" smtClean="0">
                <a:solidFill>
                  <a:srgbClr val="B5121B"/>
                </a:solidFill>
                <a:latin typeface="Arial" charset="0"/>
              </a:rPr>
              <a:t>Willing </a:t>
            </a:r>
            <a:r>
              <a:rPr lang="en-US" dirty="0">
                <a:solidFill>
                  <a:srgbClr val="B5121B"/>
                </a:solidFill>
                <a:latin typeface="Arial" charset="0"/>
              </a:rPr>
              <a:t>to address the needs of the organization as they arise</a:t>
            </a:r>
          </a:p>
          <a:p>
            <a:pPr>
              <a:lnSpc>
                <a:spcPct val="80000"/>
              </a:lnSpc>
              <a:buFont typeface="Wingdings" charset="2"/>
              <a:buChar char="Ø"/>
            </a:pPr>
            <a:r>
              <a:rPr lang="en-US" dirty="0" smtClean="0">
                <a:solidFill>
                  <a:srgbClr val="B5121B"/>
                </a:solidFill>
                <a:latin typeface="Arial" charset="0"/>
              </a:rPr>
              <a:t> Get </a:t>
            </a:r>
            <a:r>
              <a:rPr lang="en-US" dirty="0">
                <a:solidFill>
                  <a:srgbClr val="B5121B"/>
                </a:solidFill>
                <a:latin typeface="Arial" charset="0"/>
              </a:rPr>
              <a:t>things done in spite of the rules, not because of them</a:t>
            </a:r>
          </a:p>
          <a:p>
            <a:pPr>
              <a:lnSpc>
                <a:spcPct val="80000"/>
              </a:lnSpc>
              <a:buFont typeface="Wingdings" charset="2"/>
              <a:buChar char="Ø"/>
            </a:pPr>
            <a:r>
              <a:rPr lang="en-US" dirty="0" smtClean="0">
                <a:solidFill>
                  <a:srgbClr val="B5121B"/>
                </a:solidFill>
                <a:latin typeface="Arial" charset="0"/>
              </a:rPr>
              <a:t> Negotiate </a:t>
            </a:r>
            <a:r>
              <a:rPr lang="en-US" dirty="0">
                <a:solidFill>
                  <a:srgbClr val="B5121B"/>
                </a:solidFill>
                <a:latin typeface="Arial" charset="0"/>
              </a:rPr>
              <a:t>and encourage cooperation and compromise to </a:t>
            </a:r>
            <a:r>
              <a:rPr lang="en-US" dirty="0" smtClean="0">
                <a:solidFill>
                  <a:srgbClr val="B5121B"/>
                </a:solidFill>
                <a:latin typeface="Arial" charset="0"/>
              </a:rPr>
              <a:t>get </a:t>
            </a:r>
            <a:r>
              <a:rPr lang="en-US" dirty="0">
                <a:solidFill>
                  <a:srgbClr val="B5121B"/>
                </a:solidFill>
                <a:latin typeface="Arial" charset="0"/>
              </a:rPr>
              <a:t>problems solved</a:t>
            </a:r>
          </a:p>
          <a:p>
            <a:pPr>
              <a:lnSpc>
                <a:spcPct val="80000"/>
              </a:lnSpc>
              <a:buFont typeface="Wingdings" charset="2"/>
              <a:buChar char="Ø"/>
            </a:pPr>
            <a:r>
              <a:rPr lang="en-US" dirty="0" smtClean="0">
                <a:solidFill>
                  <a:srgbClr val="B5121B"/>
                </a:solidFill>
                <a:latin typeface="Arial" charset="0"/>
              </a:rPr>
              <a:t> Take </a:t>
            </a:r>
            <a:r>
              <a:rPr lang="en-US" dirty="0">
                <a:solidFill>
                  <a:srgbClr val="B5121B"/>
                </a:solidFill>
                <a:latin typeface="Arial" charset="0"/>
              </a:rPr>
              <a:t>a realistic and practical approach</a:t>
            </a:r>
          </a:p>
          <a:p>
            <a:pPr>
              <a:lnSpc>
                <a:spcPct val="80000"/>
              </a:lnSpc>
              <a:buFont typeface="Wingdings" charset="2"/>
              <a:buChar char="Ø"/>
            </a:pPr>
            <a:r>
              <a:rPr lang="en-US" dirty="0" smtClean="0">
                <a:solidFill>
                  <a:srgbClr val="B5121B"/>
                </a:solidFill>
                <a:latin typeface="Arial" charset="0"/>
              </a:rPr>
              <a:t> Draw </a:t>
            </a:r>
            <a:r>
              <a:rPr lang="en-US" dirty="0">
                <a:solidFill>
                  <a:srgbClr val="B5121B"/>
                </a:solidFill>
                <a:latin typeface="Arial" charset="0"/>
              </a:rPr>
              <a:t>people together around a common purpose</a:t>
            </a:r>
          </a:p>
          <a:p>
            <a:pPr>
              <a:lnSpc>
                <a:spcPct val="80000"/>
              </a:lnSpc>
              <a:buFont typeface="Wingdings" charset="2"/>
              <a:buChar char="Ø"/>
            </a:pPr>
            <a:r>
              <a:rPr lang="en-US" dirty="0" smtClean="0">
                <a:solidFill>
                  <a:srgbClr val="B5121B"/>
                </a:solidFill>
                <a:latin typeface="Arial" charset="0"/>
              </a:rPr>
              <a:t> Organize </a:t>
            </a:r>
            <a:r>
              <a:rPr lang="en-US" dirty="0">
                <a:solidFill>
                  <a:srgbClr val="B5121B"/>
                </a:solidFill>
                <a:latin typeface="Arial" charset="0"/>
              </a:rPr>
              <a:t>ideas into action plans</a:t>
            </a:r>
          </a:p>
          <a:p>
            <a:pPr>
              <a:lnSpc>
                <a:spcPct val="80000"/>
              </a:lnSpc>
              <a:buFont typeface="Wingdings" charset="2"/>
              <a:buChar char="Ø"/>
            </a:pPr>
            <a:r>
              <a:rPr lang="en-US" dirty="0" smtClean="0">
                <a:solidFill>
                  <a:srgbClr val="B5121B"/>
                </a:solidFill>
                <a:latin typeface="Arial" charset="0"/>
              </a:rPr>
              <a:t> Have </a:t>
            </a:r>
            <a:r>
              <a:rPr lang="en-US" dirty="0">
                <a:solidFill>
                  <a:srgbClr val="B5121B"/>
                </a:solidFill>
                <a:latin typeface="Arial" charset="0"/>
              </a:rPr>
              <a:t>short- and long-range perspectives</a:t>
            </a:r>
          </a:p>
          <a:p>
            <a:pPr>
              <a:lnSpc>
                <a:spcPct val="80000"/>
              </a:lnSpc>
              <a:buFont typeface="Wingdings" charset="2"/>
              <a:buChar char="Ø"/>
            </a:pPr>
            <a:r>
              <a:rPr lang="en-US" dirty="0" smtClean="0">
                <a:solidFill>
                  <a:srgbClr val="B5121B"/>
                </a:solidFill>
                <a:latin typeface="Arial" charset="0"/>
              </a:rPr>
              <a:t> Promote </a:t>
            </a:r>
            <a:r>
              <a:rPr lang="en-US" dirty="0">
                <a:solidFill>
                  <a:srgbClr val="B5121B"/>
                </a:solidFill>
                <a:latin typeface="Arial" charset="0"/>
              </a:rPr>
              <a:t>practical organizational </a:t>
            </a:r>
            <a:r>
              <a:rPr lang="en-US" dirty="0" smtClean="0">
                <a:solidFill>
                  <a:srgbClr val="B5121B"/>
                </a:solidFill>
                <a:latin typeface="Arial" charset="0"/>
              </a:rPr>
              <a:t>structure</a:t>
            </a:r>
            <a:endParaRPr lang="en-US" dirty="0">
              <a:solidFill>
                <a:srgbClr val="B5121B"/>
              </a:solidFill>
              <a:latin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dirty="0"/>
              <a:t> ©2003 Discovery Learning, Inc.  All Rights Reserved.</a:t>
            </a:r>
          </a:p>
          <a:p>
            <a:pPr eaLnBrk="1" hangingPunct="1"/>
            <a:endParaRPr lang="en-US" sz="900" dirty="0"/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016625"/>
            <a:ext cx="655422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630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i="1" dirty="0" smtClean="0">
                <a:latin typeface="Arial" charset="0"/>
              </a:rPr>
              <a:t>Originators</a:t>
            </a:r>
            <a:br>
              <a:rPr lang="en-US" sz="2800" b="1" i="1" dirty="0" smtClean="0">
                <a:latin typeface="Arial" charset="0"/>
              </a:rPr>
            </a:br>
            <a:r>
              <a:rPr lang="en-US" sz="2800" i="1" dirty="0">
                <a:latin typeface="Arial" charset="0"/>
              </a:rPr>
              <a:t>C</a:t>
            </a:r>
            <a:r>
              <a:rPr lang="en-US" sz="2800" i="1" dirty="0" smtClean="0">
                <a:latin typeface="Arial" charset="0"/>
              </a:rPr>
              <a:t>ONTRIBUTIONS </a:t>
            </a:r>
            <a:r>
              <a:rPr lang="en-US" sz="2800" i="1" dirty="0">
                <a:latin typeface="Arial" charset="0"/>
              </a:rPr>
              <a:t>TO THE </a:t>
            </a:r>
            <a:r>
              <a:rPr lang="en-US" sz="2800" i="1" dirty="0" smtClean="0">
                <a:latin typeface="Arial" charset="0"/>
              </a:rPr>
              <a:t>ORGANIZATION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70000"/>
              </a:lnSpc>
              <a:buFont typeface="Wingdings" charset="2"/>
              <a:buChar char="Ø"/>
            </a:pPr>
            <a:r>
              <a:rPr lang="en-US" b="1" dirty="0" smtClean="0">
                <a:solidFill>
                  <a:srgbClr val="B5121B"/>
                </a:solidFill>
                <a:latin typeface="Arial" charset="0"/>
              </a:rPr>
              <a:t> </a:t>
            </a:r>
            <a:r>
              <a:rPr lang="en-US" dirty="0" smtClean="0">
                <a:solidFill>
                  <a:srgbClr val="B5121B"/>
                </a:solidFill>
                <a:latin typeface="Arial" charset="0"/>
              </a:rPr>
              <a:t>Understand </a:t>
            </a:r>
            <a:r>
              <a:rPr lang="en-US" dirty="0">
                <a:solidFill>
                  <a:srgbClr val="B5121B"/>
                </a:solidFill>
                <a:latin typeface="Arial" charset="0"/>
              </a:rPr>
              <a:t>complex problems</a:t>
            </a:r>
          </a:p>
          <a:p>
            <a:pPr>
              <a:lnSpc>
                <a:spcPct val="70000"/>
              </a:lnSpc>
              <a:buFont typeface="Wingdings" charset="2"/>
              <a:buChar char="Ø"/>
            </a:pPr>
            <a:r>
              <a:rPr lang="en-US" dirty="0" smtClean="0">
                <a:solidFill>
                  <a:srgbClr val="B5121B"/>
                </a:solidFill>
                <a:latin typeface="Arial" charset="0"/>
              </a:rPr>
              <a:t> Bring </a:t>
            </a:r>
            <a:r>
              <a:rPr lang="en-US" dirty="0">
                <a:solidFill>
                  <a:srgbClr val="B5121B"/>
                </a:solidFill>
                <a:latin typeface="Arial" charset="0"/>
              </a:rPr>
              <a:t>strong conceptual and design skills </a:t>
            </a:r>
          </a:p>
          <a:p>
            <a:pPr>
              <a:lnSpc>
                <a:spcPct val="70000"/>
              </a:lnSpc>
              <a:buFont typeface="Wingdings" charset="2"/>
              <a:buChar char="Ø"/>
            </a:pPr>
            <a:r>
              <a:rPr lang="en-US" dirty="0" smtClean="0">
                <a:solidFill>
                  <a:srgbClr val="B5121B"/>
                </a:solidFill>
                <a:latin typeface="Arial" charset="0"/>
              </a:rPr>
              <a:t> Push </a:t>
            </a:r>
            <a:r>
              <a:rPr lang="en-US" dirty="0">
                <a:solidFill>
                  <a:srgbClr val="B5121B"/>
                </a:solidFill>
                <a:latin typeface="Arial" charset="0"/>
              </a:rPr>
              <a:t>the organization to understand the system as a whole</a:t>
            </a:r>
          </a:p>
          <a:p>
            <a:pPr>
              <a:lnSpc>
                <a:spcPct val="70000"/>
              </a:lnSpc>
              <a:buFont typeface="Wingdings" charset="2"/>
              <a:buChar char="Ø"/>
            </a:pPr>
            <a:r>
              <a:rPr lang="en-US" dirty="0" smtClean="0">
                <a:solidFill>
                  <a:srgbClr val="B5121B"/>
                </a:solidFill>
                <a:latin typeface="Arial" charset="0"/>
              </a:rPr>
              <a:t> Support </a:t>
            </a:r>
            <a:r>
              <a:rPr lang="en-US" dirty="0">
                <a:solidFill>
                  <a:srgbClr val="B5121B"/>
                </a:solidFill>
                <a:latin typeface="Arial" charset="0"/>
              </a:rPr>
              <a:t>and encourage risk-taking behavior</a:t>
            </a:r>
          </a:p>
          <a:p>
            <a:pPr>
              <a:lnSpc>
                <a:spcPct val="70000"/>
              </a:lnSpc>
              <a:buFont typeface="Wingdings" charset="2"/>
              <a:buChar char="Ø"/>
            </a:pPr>
            <a:r>
              <a:rPr lang="en-US" dirty="0" smtClean="0">
                <a:solidFill>
                  <a:srgbClr val="B5121B"/>
                </a:solidFill>
                <a:latin typeface="Arial" charset="0"/>
              </a:rPr>
              <a:t> Provide </a:t>
            </a:r>
            <a:r>
              <a:rPr lang="en-US" dirty="0">
                <a:solidFill>
                  <a:srgbClr val="B5121B"/>
                </a:solidFill>
                <a:latin typeface="Arial" charset="0"/>
              </a:rPr>
              <a:t>future-oriented insights and vision for the organization</a:t>
            </a:r>
          </a:p>
          <a:p>
            <a:pPr>
              <a:lnSpc>
                <a:spcPct val="70000"/>
              </a:lnSpc>
              <a:buFont typeface="Wingdings" charset="2"/>
              <a:buChar char="Ø"/>
            </a:pPr>
            <a:r>
              <a:rPr lang="en-US" dirty="0" smtClean="0">
                <a:solidFill>
                  <a:srgbClr val="B5121B"/>
                </a:solidFill>
                <a:latin typeface="Arial" charset="0"/>
              </a:rPr>
              <a:t> Serve </a:t>
            </a:r>
            <a:r>
              <a:rPr lang="en-US" dirty="0">
                <a:solidFill>
                  <a:srgbClr val="B5121B"/>
                </a:solidFill>
                <a:latin typeface="Arial" charset="0"/>
              </a:rPr>
              <a:t>as catalysts for change</a:t>
            </a:r>
          </a:p>
          <a:p>
            <a:pPr>
              <a:lnSpc>
                <a:spcPct val="70000"/>
              </a:lnSpc>
              <a:buFont typeface="Wingdings" charset="2"/>
              <a:buChar char="Ø"/>
            </a:pPr>
            <a:r>
              <a:rPr lang="en-US" dirty="0" smtClean="0">
                <a:solidFill>
                  <a:srgbClr val="B5121B"/>
                </a:solidFill>
                <a:latin typeface="Arial" charset="0"/>
              </a:rPr>
              <a:t> Initiate </a:t>
            </a:r>
            <a:r>
              <a:rPr lang="en-US" dirty="0">
                <a:solidFill>
                  <a:srgbClr val="B5121B"/>
                </a:solidFill>
                <a:latin typeface="Arial" charset="0"/>
              </a:rPr>
              <a:t>new ideas, projects, and </a:t>
            </a:r>
            <a:r>
              <a:rPr lang="en-US" dirty="0" smtClean="0">
                <a:solidFill>
                  <a:srgbClr val="B5121B"/>
                </a:solidFill>
                <a:latin typeface="Arial" charset="0"/>
              </a:rPr>
              <a:t>activities</a:t>
            </a:r>
            <a:endParaRPr lang="en-US" dirty="0">
              <a:solidFill>
                <a:srgbClr val="B5121B"/>
              </a:solidFill>
              <a:latin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dirty="0"/>
              <a:t> ©2003 Discovery Learning, Inc.  All Rights Reserved.</a:t>
            </a:r>
          </a:p>
          <a:p>
            <a:pPr eaLnBrk="1" hangingPunct="1"/>
            <a:endParaRPr lang="en-US" sz="900" dirty="0"/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016625"/>
            <a:ext cx="655422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630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0000"/>
                </a:solidFill>
                <a:latin typeface="Arial"/>
                <a:cs typeface="Arial"/>
              </a:rPr>
              <a:t>Conserver Style</a:t>
            </a:r>
            <a:br>
              <a:rPr lang="en-US" sz="4000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3600" i="1" dirty="0">
                <a:latin typeface="Arial" charset="0"/>
              </a:rPr>
              <a:t>POTENTIAL </a:t>
            </a:r>
            <a:r>
              <a:rPr lang="en-US" sz="3600" i="1" dirty="0" smtClean="0">
                <a:latin typeface="Arial" charset="0"/>
              </a:rPr>
              <a:t>PITFALLS</a:t>
            </a:r>
            <a:endParaRPr lang="en-US" sz="3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939104"/>
            <a:ext cx="7543801" cy="4023360"/>
          </a:xfrm>
        </p:spPr>
        <p:txBody>
          <a:bodyPr/>
          <a:lstStyle/>
          <a:p>
            <a:pPr>
              <a:lnSpc>
                <a:spcPct val="100000"/>
              </a:lnSpc>
              <a:buFont typeface="Wingdings" charset="2"/>
              <a:buChar char="Ø"/>
            </a:pPr>
            <a:r>
              <a:rPr lang="en-US" dirty="0" smtClean="0">
                <a:solidFill>
                  <a:srgbClr val="B5121B"/>
                </a:solidFill>
                <a:latin typeface="Arial" charset="0"/>
              </a:rPr>
              <a:t>May </a:t>
            </a:r>
            <a:r>
              <a:rPr lang="en-US" dirty="0">
                <a:solidFill>
                  <a:srgbClr val="B5121B"/>
                </a:solidFill>
                <a:latin typeface="Arial" charset="0"/>
              </a:rPr>
              <a:t>be rigid in thought and action</a:t>
            </a:r>
          </a:p>
          <a:p>
            <a:pPr>
              <a:lnSpc>
                <a:spcPct val="100000"/>
              </a:lnSpc>
              <a:buFont typeface="Wingdings" charset="2"/>
              <a:buChar char="Ø"/>
            </a:pPr>
            <a:r>
              <a:rPr lang="en-US" dirty="0" smtClean="0">
                <a:solidFill>
                  <a:srgbClr val="B5121B"/>
                </a:solidFill>
                <a:latin typeface="Arial" charset="0"/>
              </a:rPr>
              <a:t> May </a:t>
            </a:r>
            <a:r>
              <a:rPr lang="en-US" dirty="0">
                <a:solidFill>
                  <a:srgbClr val="B5121B"/>
                </a:solidFill>
                <a:latin typeface="Arial" charset="0"/>
              </a:rPr>
              <a:t>discourage innovation by promoting existing rules, policies and regulations</a:t>
            </a:r>
          </a:p>
          <a:p>
            <a:pPr>
              <a:lnSpc>
                <a:spcPct val="100000"/>
              </a:lnSpc>
              <a:buFont typeface="Wingdings" charset="2"/>
              <a:buChar char="Ø"/>
            </a:pPr>
            <a:r>
              <a:rPr lang="en-US" dirty="0" smtClean="0">
                <a:solidFill>
                  <a:srgbClr val="B5121B"/>
                </a:solidFill>
                <a:latin typeface="Arial" charset="0"/>
              </a:rPr>
              <a:t> May </a:t>
            </a:r>
            <a:r>
              <a:rPr lang="en-US" dirty="0">
                <a:solidFill>
                  <a:srgbClr val="B5121B"/>
                </a:solidFill>
                <a:latin typeface="Arial" charset="0"/>
              </a:rPr>
              <a:t>not see beyond the present details to understand the broader, strategic context</a:t>
            </a:r>
          </a:p>
          <a:p>
            <a:pPr>
              <a:lnSpc>
                <a:spcPct val="100000"/>
              </a:lnSpc>
              <a:buFont typeface="Wingdings" charset="2"/>
              <a:buChar char="Ø"/>
            </a:pPr>
            <a:r>
              <a:rPr lang="en-US" dirty="0" smtClean="0">
                <a:solidFill>
                  <a:srgbClr val="B5121B"/>
                </a:solidFill>
                <a:latin typeface="Arial" charset="0"/>
              </a:rPr>
              <a:t> May </a:t>
            </a:r>
            <a:r>
              <a:rPr lang="en-US" dirty="0">
                <a:solidFill>
                  <a:srgbClr val="B5121B"/>
                </a:solidFill>
                <a:latin typeface="Arial" charset="0"/>
              </a:rPr>
              <a:t>delay completion of tasks because of perfectionism</a:t>
            </a:r>
          </a:p>
          <a:p>
            <a:pPr>
              <a:lnSpc>
                <a:spcPct val="100000"/>
              </a:lnSpc>
              <a:buFont typeface="Wingdings" charset="2"/>
              <a:buChar char="Ø"/>
            </a:pPr>
            <a:r>
              <a:rPr lang="en-US" dirty="0" smtClean="0">
                <a:solidFill>
                  <a:srgbClr val="B5121B"/>
                </a:solidFill>
                <a:latin typeface="Arial" charset="0"/>
              </a:rPr>
              <a:t> May </a:t>
            </a:r>
            <a:r>
              <a:rPr lang="en-US" dirty="0">
                <a:solidFill>
                  <a:srgbClr val="B5121B"/>
                </a:solidFill>
                <a:latin typeface="Arial" charset="0"/>
              </a:rPr>
              <a:t>delay action by reflecting too long on a situation</a:t>
            </a:r>
          </a:p>
          <a:p>
            <a:pPr>
              <a:lnSpc>
                <a:spcPct val="100000"/>
              </a:lnSpc>
              <a:buFont typeface="Wingdings" charset="2"/>
              <a:buChar char="Ø"/>
            </a:pPr>
            <a:r>
              <a:rPr lang="en-US" dirty="0" smtClean="0">
                <a:solidFill>
                  <a:srgbClr val="B5121B"/>
                </a:solidFill>
                <a:latin typeface="Arial" charset="0"/>
              </a:rPr>
              <a:t> May </a:t>
            </a:r>
            <a:r>
              <a:rPr lang="en-US" dirty="0">
                <a:solidFill>
                  <a:srgbClr val="B5121B"/>
                </a:solidFill>
                <a:latin typeface="Arial" charset="0"/>
              </a:rPr>
              <a:t>appear unyielding and set in their ways</a:t>
            </a:r>
          </a:p>
          <a:p>
            <a:pPr>
              <a:lnSpc>
                <a:spcPct val="100000"/>
              </a:lnSpc>
              <a:buFont typeface="Wingdings" charset="2"/>
              <a:buChar char="Ø"/>
            </a:pPr>
            <a:r>
              <a:rPr lang="en-US" dirty="0" smtClean="0">
                <a:solidFill>
                  <a:srgbClr val="B5121B"/>
                </a:solidFill>
                <a:latin typeface="Arial" charset="0"/>
              </a:rPr>
              <a:t> May </a:t>
            </a:r>
            <a:r>
              <a:rPr lang="en-US" dirty="0">
                <a:solidFill>
                  <a:srgbClr val="B5121B"/>
                </a:solidFill>
                <a:latin typeface="Arial" charset="0"/>
              </a:rPr>
              <a:t>overly focus on small details and inconsistencies</a:t>
            </a:r>
          </a:p>
          <a:p>
            <a:pPr>
              <a:buFont typeface="Wingdings" charset="2"/>
              <a:buChar char="Ø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dirty="0"/>
              <a:t> ©2003 Discovery Learning, Inc.  All Rights Reserved.</a:t>
            </a:r>
          </a:p>
          <a:p>
            <a:pPr eaLnBrk="1" hangingPunct="1"/>
            <a:endParaRPr lang="en-US" sz="900" dirty="0"/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016625"/>
            <a:ext cx="655422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618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0000"/>
                </a:solidFill>
                <a:latin typeface="Arial"/>
                <a:cs typeface="Arial"/>
              </a:rPr>
              <a:t>Pragmatists Style</a:t>
            </a:r>
            <a:br>
              <a:rPr lang="en-US" sz="4000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3600" i="1" dirty="0">
                <a:latin typeface="Arial" charset="0"/>
              </a:rPr>
              <a:t>POTENTIAL </a:t>
            </a:r>
            <a:r>
              <a:rPr lang="en-US" sz="3600" i="1" dirty="0" smtClean="0">
                <a:latin typeface="Arial" charset="0"/>
              </a:rPr>
              <a:t>PITFALLS</a:t>
            </a:r>
            <a:endParaRPr lang="en-US" sz="3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957778"/>
            <a:ext cx="7543801" cy="4023360"/>
          </a:xfrm>
        </p:spPr>
        <p:txBody>
          <a:bodyPr/>
          <a:lstStyle/>
          <a:p>
            <a:pPr>
              <a:lnSpc>
                <a:spcPct val="80000"/>
              </a:lnSpc>
              <a:buFont typeface="Wingdings" charset="2"/>
              <a:buChar char="Ø"/>
            </a:pPr>
            <a:r>
              <a:rPr lang="en-US" dirty="0" smtClean="0">
                <a:solidFill>
                  <a:srgbClr val="B5121B"/>
                </a:solidFill>
                <a:latin typeface="Arial" charset="0"/>
              </a:rPr>
              <a:t> May </a:t>
            </a:r>
            <a:r>
              <a:rPr lang="en-US" dirty="0">
                <a:solidFill>
                  <a:srgbClr val="B5121B"/>
                </a:solidFill>
                <a:latin typeface="Arial" charset="0"/>
              </a:rPr>
              <a:t>appear indecisive and undirected</a:t>
            </a:r>
          </a:p>
          <a:p>
            <a:pPr>
              <a:lnSpc>
                <a:spcPct val="80000"/>
              </a:lnSpc>
              <a:buFont typeface="Wingdings" charset="2"/>
              <a:buChar char="Ø"/>
            </a:pPr>
            <a:r>
              <a:rPr lang="en-US" dirty="0" smtClean="0">
                <a:solidFill>
                  <a:srgbClr val="B5121B"/>
                </a:solidFill>
                <a:latin typeface="Arial" charset="0"/>
              </a:rPr>
              <a:t> May </a:t>
            </a:r>
            <a:r>
              <a:rPr lang="en-US" dirty="0">
                <a:solidFill>
                  <a:srgbClr val="B5121B"/>
                </a:solidFill>
                <a:latin typeface="Arial" charset="0"/>
              </a:rPr>
              <a:t>not promote ideas and priorities enough</a:t>
            </a:r>
          </a:p>
          <a:p>
            <a:pPr>
              <a:lnSpc>
                <a:spcPct val="80000"/>
              </a:lnSpc>
              <a:buFont typeface="Wingdings" charset="2"/>
              <a:buChar char="Ø"/>
            </a:pPr>
            <a:r>
              <a:rPr lang="en-US" dirty="0" smtClean="0">
                <a:solidFill>
                  <a:srgbClr val="B5121B"/>
                </a:solidFill>
                <a:latin typeface="Arial" charset="0"/>
              </a:rPr>
              <a:t> May </a:t>
            </a:r>
            <a:r>
              <a:rPr lang="en-US" dirty="0">
                <a:solidFill>
                  <a:srgbClr val="B5121B"/>
                </a:solidFill>
                <a:latin typeface="Arial" charset="0"/>
              </a:rPr>
              <a:t>try to please too many people at the same time</a:t>
            </a:r>
          </a:p>
          <a:p>
            <a:pPr>
              <a:lnSpc>
                <a:spcPct val="80000"/>
              </a:lnSpc>
              <a:buFont typeface="Wingdings" charset="2"/>
              <a:buChar char="Ø"/>
            </a:pPr>
            <a:r>
              <a:rPr lang="en-US" dirty="0" smtClean="0">
                <a:solidFill>
                  <a:srgbClr val="B5121B"/>
                </a:solidFill>
                <a:latin typeface="Arial" charset="0"/>
              </a:rPr>
              <a:t> May </a:t>
            </a:r>
            <a:r>
              <a:rPr lang="en-US" dirty="0">
                <a:solidFill>
                  <a:srgbClr val="B5121B"/>
                </a:solidFill>
                <a:latin typeface="Arial" charset="0"/>
              </a:rPr>
              <a:t>appear noncommittal</a:t>
            </a:r>
          </a:p>
          <a:p>
            <a:pPr>
              <a:lnSpc>
                <a:spcPct val="80000"/>
              </a:lnSpc>
              <a:buFont typeface="Wingdings" charset="2"/>
              <a:buChar char="Ø"/>
            </a:pPr>
            <a:r>
              <a:rPr lang="en-US" dirty="0" smtClean="0">
                <a:solidFill>
                  <a:srgbClr val="B5121B"/>
                </a:solidFill>
                <a:latin typeface="Arial" charset="0"/>
              </a:rPr>
              <a:t> May </a:t>
            </a:r>
            <a:r>
              <a:rPr lang="en-US" dirty="0">
                <a:solidFill>
                  <a:srgbClr val="B5121B"/>
                </a:solidFill>
                <a:latin typeface="Arial" charset="0"/>
              </a:rPr>
              <a:t>be easily influenced</a:t>
            </a:r>
          </a:p>
          <a:p>
            <a:pPr>
              <a:lnSpc>
                <a:spcPct val="80000"/>
              </a:lnSpc>
              <a:buFont typeface="Wingdings" charset="2"/>
              <a:buChar char="Ø"/>
            </a:pPr>
            <a:r>
              <a:rPr lang="en-US" dirty="0" smtClean="0">
                <a:solidFill>
                  <a:srgbClr val="B5121B"/>
                </a:solidFill>
                <a:latin typeface="Arial" charset="0"/>
              </a:rPr>
              <a:t> May </a:t>
            </a:r>
            <a:r>
              <a:rPr lang="en-US" dirty="0">
                <a:solidFill>
                  <a:srgbClr val="B5121B"/>
                </a:solidFill>
                <a:latin typeface="Arial" charset="0"/>
              </a:rPr>
              <a:t>negotiate compromise that is too </a:t>
            </a:r>
            <a:r>
              <a:rPr lang="ja-JP" altLang="en-US" dirty="0">
                <a:solidFill>
                  <a:srgbClr val="B5121B"/>
                </a:solidFill>
                <a:latin typeface="Arial" charset="0"/>
              </a:rPr>
              <a:t>“</a:t>
            </a:r>
            <a:r>
              <a:rPr lang="en-US" altLang="ja-JP" dirty="0">
                <a:solidFill>
                  <a:srgbClr val="B5121B"/>
                </a:solidFill>
                <a:latin typeface="Arial" charset="0"/>
              </a:rPr>
              <a:t>middle of the road</a:t>
            </a:r>
            <a:r>
              <a:rPr lang="ja-JP" altLang="en-US" dirty="0">
                <a:solidFill>
                  <a:srgbClr val="B5121B"/>
                </a:solidFill>
                <a:latin typeface="Arial" charset="0"/>
              </a:rPr>
              <a:t>”</a:t>
            </a:r>
            <a:endParaRPr lang="en-US" dirty="0">
              <a:solidFill>
                <a:srgbClr val="B5121B"/>
              </a:solidFill>
              <a:latin typeface="Arial" charset="0"/>
            </a:endParaRPr>
          </a:p>
          <a:p>
            <a:pPr>
              <a:buFont typeface="Wingdings" charset="2"/>
              <a:buChar char="Ø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dirty="0"/>
              <a:t> ©2003 Discovery Learning, Inc.  All Rights Reserved.</a:t>
            </a:r>
          </a:p>
          <a:p>
            <a:pPr eaLnBrk="1" hangingPunct="1"/>
            <a:endParaRPr lang="en-US" sz="900" dirty="0"/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016625"/>
            <a:ext cx="655422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016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0000"/>
                </a:solidFill>
                <a:latin typeface="Arial"/>
                <a:cs typeface="Arial"/>
              </a:rPr>
              <a:t>Originator Style</a:t>
            </a:r>
            <a:br>
              <a:rPr lang="en-US" sz="4000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3600" i="1" dirty="0">
                <a:latin typeface="Arial" charset="0"/>
              </a:rPr>
              <a:t>POTENTIAL </a:t>
            </a:r>
            <a:r>
              <a:rPr lang="en-US" sz="3600" i="1" dirty="0" smtClean="0">
                <a:latin typeface="Arial" charset="0"/>
              </a:rPr>
              <a:t>PITFALLS</a:t>
            </a:r>
            <a:endParaRPr lang="en-US" sz="3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buFont typeface="Wingdings" charset="2"/>
              <a:buChar char="Ø"/>
            </a:pPr>
            <a:r>
              <a:rPr lang="en-US" sz="2700" b="1" dirty="0" smtClean="0">
                <a:solidFill>
                  <a:srgbClr val="B5121B"/>
                </a:solidFill>
                <a:latin typeface="Arial" charset="0"/>
              </a:rPr>
              <a:t> </a:t>
            </a:r>
            <a:r>
              <a:rPr lang="en-US" sz="2700" dirty="0" smtClean="0">
                <a:solidFill>
                  <a:srgbClr val="B5121B"/>
                </a:solidFill>
                <a:latin typeface="Arial" charset="0"/>
              </a:rPr>
              <a:t>May </a:t>
            </a:r>
            <a:r>
              <a:rPr lang="en-US" sz="2700" dirty="0">
                <a:solidFill>
                  <a:srgbClr val="B5121B"/>
                </a:solidFill>
                <a:latin typeface="Arial" charset="0"/>
              </a:rPr>
              <a:t>not adjust their vision to the facts, logic, and practical constraints of the situation</a:t>
            </a:r>
          </a:p>
          <a:p>
            <a:pPr>
              <a:lnSpc>
                <a:spcPct val="120000"/>
              </a:lnSpc>
              <a:buFont typeface="Wingdings" charset="2"/>
              <a:buChar char="Ø"/>
            </a:pPr>
            <a:r>
              <a:rPr lang="en-US" sz="2700" dirty="0" smtClean="0">
                <a:solidFill>
                  <a:srgbClr val="B5121B"/>
                </a:solidFill>
                <a:latin typeface="Arial" charset="0"/>
              </a:rPr>
              <a:t> May </a:t>
            </a:r>
            <a:r>
              <a:rPr lang="en-US" sz="2700" dirty="0">
                <a:solidFill>
                  <a:srgbClr val="B5121B"/>
                </a:solidFill>
                <a:latin typeface="Arial" charset="0"/>
              </a:rPr>
              <a:t>become lost in theory, ignoring or forgetting current realities</a:t>
            </a:r>
          </a:p>
          <a:p>
            <a:pPr>
              <a:lnSpc>
                <a:spcPct val="120000"/>
              </a:lnSpc>
              <a:buFont typeface="Wingdings" charset="2"/>
              <a:buChar char="Ø"/>
            </a:pPr>
            <a:r>
              <a:rPr lang="en-US" sz="2700" dirty="0" smtClean="0">
                <a:solidFill>
                  <a:srgbClr val="B5121B"/>
                </a:solidFill>
                <a:latin typeface="Arial" charset="0"/>
              </a:rPr>
              <a:t> May </a:t>
            </a:r>
            <a:r>
              <a:rPr lang="en-US" sz="2700" dirty="0">
                <a:solidFill>
                  <a:srgbClr val="B5121B"/>
                </a:solidFill>
                <a:latin typeface="Arial" charset="0"/>
              </a:rPr>
              <a:t>over extend themselves</a:t>
            </a:r>
          </a:p>
          <a:p>
            <a:pPr>
              <a:lnSpc>
                <a:spcPct val="120000"/>
              </a:lnSpc>
              <a:buFont typeface="Wingdings" charset="2"/>
              <a:buChar char="Ø"/>
            </a:pPr>
            <a:r>
              <a:rPr lang="en-US" sz="2700" dirty="0" smtClean="0">
                <a:solidFill>
                  <a:srgbClr val="B5121B"/>
                </a:solidFill>
                <a:latin typeface="Arial" charset="0"/>
              </a:rPr>
              <a:t> May </a:t>
            </a:r>
            <a:r>
              <a:rPr lang="en-US" sz="2700" dirty="0">
                <a:solidFill>
                  <a:srgbClr val="B5121B"/>
                </a:solidFill>
                <a:latin typeface="Arial" charset="0"/>
              </a:rPr>
              <a:t>not adapt well to policies and procedures</a:t>
            </a:r>
          </a:p>
          <a:p>
            <a:pPr>
              <a:lnSpc>
                <a:spcPct val="120000"/>
              </a:lnSpc>
              <a:buFont typeface="Wingdings" charset="2"/>
              <a:buChar char="Ø"/>
            </a:pPr>
            <a:r>
              <a:rPr lang="en-US" sz="2700" dirty="0" smtClean="0">
                <a:solidFill>
                  <a:srgbClr val="B5121B"/>
                </a:solidFill>
                <a:latin typeface="Arial" charset="0"/>
              </a:rPr>
              <a:t> May </a:t>
            </a:r>
            <a:r>
              <a:rPr lang="en-US" sz="2700" dirty="0">
                <a:solidFill>
                  <a:srgbClr val="B5121B"/>
                </a:solidFill>
                <a:latin typeface="Arial" charset="0"/>
              </a:rPr>
              <a:t>appear unyielding and discourage others from challenging them</a:t>
            </a:r>
          </a:p>
          <a:p>
            <a:pPr>
              <a:lnSpc>
                <a:spcPct val="120000"/>
              </a:lnSpc>
              <a:buFont typeface="Wingdings" charset="2"/>
              <a:buChar char="Ø"/>
            </a:pPr>
            <a:r>
              <a:rPr lang="en-US" sz="2700" dirty="0" smtClean="0">
                <a:solidFill>
                  <a:srgbClr val="B5121B"/>
                </a:solidFill>
                <a:latin typeface="Arial" charset="0"/>
              </a:rPr>
              <a:t> May </a:t>
            </a:r>
            <a:r>
              <a:rPr lang="en-US" sz="2700" dirty="0">
                <a:solidFill>
                  <a:srgbClr val="B5121B"/>
                </a:solidFill>
                <a:latin typeface="Arial" charset="0"/>
              </a:rPr>
              <a:t>ignore the impact of their ideas on the system and other people</a:t>
            </a:r>
          </a:p>
          <a:p>
            <a:pPr>
              <a:lnSpc>
                <a:spcPct val="120000"/>
              </a:lnSpc>
              <a:buFont typeface="Wingdings" charset="2"/>
              <a:buChar char="Ø"/>
            </a:pPr>
            <a:r>
              <a:rPr lang="en-US" sz="2700" dirty="0" smtClean="0">
                <a:solidFill>
                  <a:srgbClr val="B5121B"/>
                </a:solidFill>
                <a:latin typeface="Arial" charset="0"/>
              </a:rPr>
              <a:t> May </a:t>
            </a:r>
            <a:r>
              <a:rPr lang="en-US" sz="2700" dirty="0">
                <a:solidFill>
                  <a:srgbClr val="B5121B"/>
                </a:solidFill>
                <a:latin typeface="Arial" charset="0"/>
              </a:rPr>
              <a:t>move on to new ideas or projects without completing those </a:t>
            </a:r>
            <a:br>
              <a:rPr lang="en-US" sz="2700" dirty="0">
                <a:solidFill>
                  <a:srgbClr val="B5121B"/>
                </a:solidFill>
                <a:latin typeface="Arial" charset="0"/>
              </a:rPr>
            </a:br>
            <a:r>
              <a:rPr lang="en-US" sz="2700" dirty="0">
                <a:solidFill>
                  <a:srgbClr val="B5121B"/>
                </a:solidFill>
                <a:latin typeface="Arial" charset="0"/>
              </a:rPr>
              <a:t>already started </a:t>
            </a:r>
          </a:p>
          <a:p>
            <a:pPr>
              <a:lnSpc>
                <a:spcPct val="120000"/>
              </a:lnSpc>
              <a:buFont typeface="Wingdings" charset="2"/>
              <a:buChar char="Ø"/>
            </a:pPr>
            <a:r>
              <a:rPr lang="en-US" sz="2700" dirty="0" smtClean="0">
                <a:solidFill>
                  <a:srgbClr val="B5121B"/>
                </a:solidFill>
                <a:latin typeface="Arial" charset="0"/>
              </a:rPr>
              <a:t> May </a:t>
            </a:r>
            <a:r>
              <a:rPr lang="en-US" sz="2700" dirty="0">
                <a:solidFill>
                  <a:srgbClr val="B5121B"/>
                </a:solidFill>
                <a:latin typeface="Arial" charset="0"/>
              </a:rPr>
              <a:t>overlook relevant details</a:t>
            </a:r>
          </a:p>
          <a:p>
            <a:pPr>
              <a:buFont typeface="Wingdings" charset="2"/>
              <a:buChar char="Ø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dirty="0"/>
              <a:t> ©2003 Discovery Learning, Inc.  All Rights Reserved.</a:t>
            </a:r>
          </a:p>
          <a:p>
            <a:pPr eaLnBrk="1" hangingPunct="1"/>
            <a:endParaRPr lang="en-US" sz="900" dirty="0"/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016625"/>
            <a:ext cx="655422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016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Date Placeholder 4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/>
              <a:t> ©2003 Discovery Learning, Inc.  All Rights Reserved.</a:t>
            </a:r>
          </a:p>
          <a:p>
            <a:pPr eaLnBrk="1" hangingPunct="1"/>
            <a:endParaRPr lang="en-US" sz="900"/>
          </a:p>
        </p:txBody>
      </p:sp>
      <p:sp>
        <p:nvSpPr>
          <p:cNvPr id="26627" name="AutoShape 5"/>
          <p:cNvSpPr>
            <a:spLocks noChangeArrowheads="1"/>
          </p:cNvSpPr>
          <p:nvPr/>
        </p:nvSpPr>
        <p:spPr bwMode="auto">
          <a:xfrm>
            <a:off x="228600" y="381000"/>
            <a:ext cx="8610600" cy="1165225"/>
          </a:xfrm>
          <a:prstGeom prst="roundRect">
            <a:avLst>
              <a:gd name="adj" fmla="val 16667"/>
            </a:avLst>
          </a:prstGeom>
          <a:solidFill>
            <a:srgbClr val="B5121B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4400">
              <a:solidFill>
                <a:schemeClr val="tx2"/>
              </a:solidFill>
              <a:ea typeface="+mn-ea"/>
              <a:cs typeface="+mn-cs"/>
            </a:endParaRP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noFill/>
        </p:spPr>
        <p:txBody>
          <a:bodyPr lIns="90488" tIns="44450" rIns="90488" bIns="44450" anchor="b"/>
          <a:lstStyle/>
          <a:p>
            <a:pPr eaLnBrk="1" hangingPunct="1"/>
            <a:r>
              <a:rPr lang="en-US" sz="3200" b="1" dirty="0">
                <a:solidFill>
                  <a:schemeClr val="bg1"/>
                </a:solidFill>
                <a:latin typeface="Arial" charset="0"/>
              </a:rPr>
              <a:t>Suggestions for Increasing Flexibility and Avoiding Style Traps</a:t>
            </a:r>
          </a:p>
        </p:txBody>
      </p:sp>
      <p:sp>
        <p:nvSpPr>
          <p:cNvPr id="62468" name="Rectangle 3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762000" y="1828800"/>
            <a:ext cx="7772400" cy="4495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en-US" sz="2200" b="1" dirty="0">
                <a:latin typeface="Arial" charset="0"/>
              </a:rPr>
              <a:t>				</a:t>
            </a:r>
            <a:r>
              <a:rPr lang="en-US" sz="2400" b="1" dirty="0">
                <a:latin typeface="Arial" charset="0"/>
              </a:rPr>
              <a:t>In General </a:t>
            </a:r>
            <a:endParaRPr lang="en-US" sz="2200" b="1" dirty="0">
              <a:latin typeface="Arial" charset="0"/>
            </a:endParaRPr>
          </a:p>
          <a:p>
            <a:pPr eaLnBrk="1" hangingPunct="1">
              <a:spcBef>
                <a:spcPct val="80000"/>
              </a:spcBef>
              <a:buFont typeface="Wingdings" charset="2"/>
              <a:buChar char="Ø"/>
            </a:pPr>
            <a:r>
              <a:rPr lang="en-US" sz="1800" b="1" dirty="0" smtClean="0">
                <a:solidFill>
                  <a:srgbClr val="B5121B"/>
                </a:solidFill>
                <a:latin typeface="Arial" charset="0"/>
              </a:rPr>
              <a:t> </a:t>
            </a:r>
            <a:r>
              <a:rPr lang="en-US" sz="1800" dirty="0" smtClean="0">
                <a:solidFill>
                  <a:srgbClr val="B5121B"/>
                </a:solidFill>
                <a:latin typeface="Arial" charset="0"/>
              </a:rPr>
              <a:t>Consult </a:t>
            </a:r>
            <a:r>
              <a:rPr lang="en-US" sz="1800" dirty="0">
                <a:solidFill>
                  <a:srgbClr val="B5121B"/>
                </a:solidFill>
                <a:latin typeface="Arial" charset="0"/>
              </a:rPr>
              <a:t>with a person you believe to have a change style different from yours before </a:t>
            </a:r>
            <a:r>
              <a:rPr lang="en-US" sz="1800" dirty="0" smtClean="0">
                <a:solidFill>
                  <a:srgbClr val="B5121B"/>
                </a:solidFill>
                <a:latin typeface="Arial" charset="0"/>
              </a:rPr>
              <a:t>proceeding</a:t>
            </a:r>
            <a:endParaRPr lang="en-US" sz="1800" dirty="0">
              <a:solidFill>
                <a:srgbClr val="B5121B"/>
              </a:solidFill>
              <a:latin typeface="Arial" charset="0"/>
            </a:endParaRPr>
          </a:p>
          <a:p>
            <a:pPr eaLnBrk="1" hangingPunct="1">
              <a:buFont typeface="Wingdings" charset="2"/>
              <a:buChar char="Ø"/>
            </a:pPr>
            <a:r>
              <a:rPr lang="en-US" sz="1800" dirty="0" smtClean="0">
                <a:solidFill>
                  <a:srgbClr val="B5121B"/>
                </a:solidFill>
                <a:latin typeface="Arial" charset="0"/>
              </a:rPr>
              <a:t> Make </a:t>
            </a:r>
            <a:r>
              <a:rPr lang="en-US" sz="1800" dirty="0">
                <a:solidFill>
                  <a:srgbClr val="B5121B"/>
                </a:solidFill>
                <a:latin typeface="Arial" charset="0"/>
              </a:rPr>
              <a:t>efforts to understand the perspectives of those with styles other than your own.</a:t>
            </a:r>
          </a:p>
          <a:p>
            <a:pPr eaLnBrk="1" hangingPunct="1">
              <a:buFont typeface="Wingdings" charset="2"/>
              <a:buChar char="Ø"/>
            </a:pPr>
            <a:r>
              <a:rPr lang="en-US" sz="1800" dirty="0" smtClean="0">
                <a:solidFill>
                  <a:srgbClr val="B5121B"/>
                </a:solidFill>
                <a:latin typeface="Arial" charset="0"/>
              </a:rPr>
              <a:t> Imagine </a:t>
            </a:r>
            <a:r>
              <a:rPr lang="en-US" sz="1800" dirty="0">
                <a:solidFill>
                  <a:srgbClr val="B5121B"/>
                </a:solidFill>
                <a:latin typeface="Arial" charset="0"/>
              </a:rPr>
              <a:t>putting on a hat of another style.</a:t>
            </a:r>
          </a:p>
          <a:p>
            <a:pPr eaLnBrk="1" hangingPunct="1">
              <a:buFont typeface="Wingdings" charset="2"/>
              <a:buChar char="Ø"/>
            </a:pPr>
            <a:r>
              <a:rPr lang="en-US" sz="1800" dirty="0" smtClean="0">
                <a:solidFill>
                  <a:srgbClr val="B5121B"/>
                </a:solidFill>
                <a:latin typeface="Arial" charset="0"/>
              </a:rPr>
              <a:t> Solicit </a:t>
            </a:r>
            <a:r>
              <a:rPr lang="en-US" sz="1800" dirty="0">
                <a:solidFill>
                  <a:srgbClr val="B5121B"/>
                </a:solidFill>
                <a:latin typeface="Arial" charset="0"/>
              </a:rPr>
              <a:t>feedback and suggestions.</a:t>
            </a:r>
          </a:p>
          <a:p>
            <a:pPr eaLnBrk="1" hangingPunct="1">
              <a:buFont typeface="Wingdings" charset="2"/>
              <a:buChar char="Ø"/>
            </a:pPr>
            <a:r>
              <a:rPr lang="en-US" sz="1800" dirty="0" smtClean="0">
                <a:solidFill>
                  <a:srgbClr val="B5121B"/>
                </a:solidFill>
                <a:latin typeface="Arial" charset="0"/>
              </a:rPr>
              <a:t> Step </a:t>
            </a:r>
            <a:r>
              <a:rPr lang="en-US" sz="1800" dirty="0">
                <a:solidFill>
                  <a:srgbClr val="B5121B"/>
                </a:solidFill>
                <a:latin typeface="Arial" charset="0"/>
              </a:rPr>
              <a:t>back and be aware of your initial reaction in a situation, especially when you are aware of having an emotional response.</a:t>
            </a:r>
          </a:p>
          <a:p>
            <a:pPr eaLnBrk="1" hangingPunct="1">
              <a:buFont typeface="Wingdings" charset="0"/>
              <a:buChar char="q"/>
            </a:pPr>
            <a:endParaRPr lang="en-US" sz="2000" b="1" dirty="0">
              <a:solidFill>
                <a:srgbClr val="B5121B"/>
              </a:solidFill>
              <a:latin typeface="Arial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016625"/>
            <a:ext cx="655422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816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The Ten Values of Excellent </a:t>
            </a:r>
            <a:r>
              <a:rPr lang="en-US" b="1" dirty="0" smtClean="0">
                <a:solidFill>
                  <a:srgbClr val="0000FF"/>
                </a:solidFill>
              </a:rPr>
              <a:t>Teams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Organizational </a:t>
            </a:r>
            <a:r>
              <a:rPr lang="en-US" sz="3200" dirty="0"/>
              <a:t>and team values are about the </a:t>
            </a:r>
            <a:r>
              <a:rPr lang="en-US" sz="3200" dirty="0">
                <a:solidFill>
                  <a:srgbClr val="FF0000"/>
                </a:solidFill>
              </a:rPr>
              <a:t>culture we should encourage</a:t>
            </a:r>
            <a:r>
              <a:rPr lang="en-US" sz="3200" dirty="0"/>
              <a:t>, the standards we should have, and the principles that should underpin the team’s efforts. </a:t>
            </a:r>
            <a:endParaRPr lang="en-US" sz="3200" dirty="0" smtClean="0"/>
          </a:p>
          <a:p>
            <a:r>
              <a:rPr lang="en-US" sz="3200" dirty="0" smtClean="0"/>
              <a:t>They </a:t>
            </a:r>
            <a:r>
              <a:rPr lang="en-US" sz="3200" dirty="0"/>
              <a:t>are the </a:t>
            </a:r>
            <a:r>
              <a:rPr lang="en-US" sz="3200" dirty="0">
                <a:solidFill>
                  <a:srgbClr val="FF0000"/>
                </a:solidFill>
              </a:rPr>
              <a:t>essential building blocks of teambuilding</a:t>
            </a:r>
            <a:r>
              <a:rPr lang="en-US" sz="3200" dirty="0" smtClean="0"/>
              <a:t>.</a:t>
            </a:r>
          </a:p>
          <a:p>
            <a:r>
              <a:rPr lang="en-US" sz="3200" dirty="0"/>
              <a:t>Values in teams are the specific beliefs about what is right and wrong around us. </a:t>
            </a:r>
          </a:p>
          <a:p>
            <a:endParaRPr lang="en-US" dirty="0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016625"/>
            <a:ext cx="655422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64738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Team Values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Over time </a:t>
            </a:r>
            <a:r>
              <a:rPr lang="en-US" sz="3200" dirty="0"/>
              <a:t>all other things may change – an organization’s people, strategy, finances, beneficiaries – but its values should not. </a:t>
            </a:r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smtClean="0"/>
              <a:t>If </a:t>
            </a:r>
            <a:r>
              <a:rPr lang="en-US" sz="3200" dirty="0"/>
              <a:t>these are allowed to degenerate, a team no longer has any </a:t>
            </a:r>
            <a:r>
              <a:rPr lang="en-US" sz="3200" dirty="0">
                <a:solidFill>
                  <a:srgbClr val="FF0000"/>
                </a:solidFill>
              </a:rPr>
              <a:t>unifying core</a:t>
            </a:r>
            <a:r>
              <a:rPr lang="en-US" sz="3200" dirty="0" smtClean="0"/>
              <a:t>.</a:t>
            </a: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016625"/>
            <a:ext cx="655422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0992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7689512"/>
              </p:ext>
            </p:extLst>
          </p:nvPr>
        </p:nvGraphicFramePr>
        <p:xfrm>
          <a:off x="416982" y="838717"/>
          <a:ext cx="8178083" cy="546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Document" r:id="rId4" imgW="5626100" imgH="3759200" progId="Word.Document.12">
                  <p:embed/>
                </p:oleObj>
              </mc:Choice>
              <mc:Fallback>
                <p:oleObj name="Document" r:id="rId4" imgW="5626100" imgH="3759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6982" y="838717"/>
                        <a:ext cx="8178083" cy="5464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016625"/>
            <a:ext cx="655422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577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rgbClr val="0000FF"/>
                </a:solidFill>
              </a:rPr>
              <a:t>Excellent teams have ten core team values</a:t>
            </a:r>
            <a:r>
              <a:rPr lang="en-US" sz="4000" b="1" dirty="0" smtClean="0">
                <a:solidFill>
                  <a:srgbClr val="0000FF"/>
                </a:solidFill>
              </a:rPr>
              <a:t>: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2000" dirty="0">
                <a:solidFill>
                  <a:srgbClr val="008000"/>
                </a:solidFill>
              </a:rPr>
              <a:t>Listening to each other with an open mind without </a:t>
            </a:r>
            <a:r>
              <a:rPr lang="en-US" sz="2000" dirty="0" smtClean="0">
                <a:solidFill>
                  <a:srgbClr val="008000"/>
                </a:solidFill>
              </a:rPr>
              <a:t>interruption</a:t>
            </a:r>
            <a:endParaRPr lang="en-US" sz="2000" dirty="0">
              <a:solidFill>
                <a:srgbClr val="008000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2000" dirty="0">
                <a:solidFill>
                  <a:srgbClr val="008000"/>
                </a:solidFill>
              </a:rPr>
              <a:t>Sharing knowledge, information and experience with those who can </a:t>
            </a:r>
            <a:r>
              <a:rPr lang="en-US" sz="2000" dirty="0" smtClean="0">
                <a:solidFill>
                  <a:srgbClr val="008000"/>
                </a:solidFill>
              </a:rPr>
              <a:t>benefit</a:t>
            </a:r>
            <a:endParaRPr lang="en-US" sz="2000" dirty="0">
              <a:solidFill>
                <a:srgbClr val="008000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2000" dirty="0">
                <a:solidFill>
                  <a:srgbClr val="008000"/>
                </a:solidFill>
              </a:rPr>
              <a:t>Taking key decisions based on </a:t>
            </a:r>
            <a:r>
              <a:rPr lang="en-US" sz="2000" dirty="0" smtClean="0">
                <a:solidFill>
                  <a:srgbClr val="008000"/>
                </a:solidFill>
              </a:rPr>
              <a:t>reasoning, </a:t>
            </a:r>
            <a:r>
              <a:rPr lang="en-US" sz="2000" dirty="0">
                <a:solidFill>
                  <a:srgbClr val="008000"/>
                </a:solidFill>
              </a:rPr>
              <a:t>not </a:t>
            </a:r>
            <a:r>
              <a:rPr lang="en-US" sz="2000" dirty="0" smtClean="0">
                <a:solidFill>
                  <a:srgbClr val="008000"/>
                </a:solidFill>
              </a:rPr>
              <a:t>rank</a:t>
            </a:r>
            <a:endParaRPr lang="en-US" sz="2000" dirty="0">
              <a:solidFill>
                <a:srgbClr val="008000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2000" dirty="0">
                <a:solidFill>
                  <a:srgbClr val="FF0000"/>
                </a:solidFill>
              </a:rPr>
              <a:t>Expressing concerns only to those responsible for dealing with </a:t>
            </a:r>
            <a:r>
              <a:rPr lang="en-US" sz="2000" dirty="0" smtClean="0">
                <a:solidFill>
                  <a:srgbClr val="FF0000"/>
                </a:solidFill>
              </a:rPr>
              <a:t>them</a:t>
            </a:r>
            <a:endParaRPr lang="en-US" sz="2000" dirty="0">
              <a:solidFill>
                <a:srgbClr val="FF0000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2000" dirty="0">
                <a:solidFill>
                  <a:srgbClr val="FF0000"/>
                </a:solidFill>
              </a:rPr>
              <a:t>A responsibility culture not a blame </a:t>
            </a:r>
            <a:r>
              <a:rPr lang="en-US" sz="2000" dirty="0" smtClean="0">
                <a:solidFill>
                  <a:srgbClr val="FF0000"/>
                </a:solidFill>
              </a:rPr>
              <a:t>culture</a:t>
            </a:r>
            <a:endParaRPr lang="en-US" sz="2000" dirty="0">
              <a:solidFill>
                <a:srgbClr val="FF0000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2000" dirty="0">
                <a:solidFill>
                  <a:srgbClr val="FF0000"/>
                </a:solidFill>
              </a:rPr>
              <a:t>Basing our work on the ‘customer</a:t>
            </a:r>
            <a:r>
              <a:rPr lang="en-US" sz="2000" dirty="0" smtClean="0">
                <a:solidFill>
                  <a:srgbClr val="FF0000"/>
                </a:solidFill>
              </a:rPr>
              <a:t>’</a:t>
            </a:r>
            <a:endParaRPr lang="en-US" sz="2000" dirty="0">
              <a:solidFill>
                <a:srgbClr val="FF0000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2000" dirty="0">
                <a:solidFill>
                  <a:srgbClr val="FF0000"/>
                </a:solidFill>
              </a:rPr>
              <a:t>Striving for continuous </a:t>
            </a:r>
            <a:r>
              <a:rPr lang="en-US" sz="2000" dirty="0" smtClean="0">
                <a:solidFill>
                  <a:srgbClr val="FF0000"/>
                </a:solidFill>
              </a:rPr>
              <a:t>improvement</a:t>
            </a:r>
            <a:endParaRPr lang="en-US" sz="2000" dirty="0">
              <a:solidFill>
                <a:srgbClr val="FF0000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2000" dirty="0">
                <a:solidFill>
                  <a:srgbClr val="0000FF"/>
                </a:solidFill>
              </a:rPr>
              <a:t>Behaving with </a:t>
            </a:r>
            <a:r>
              <a:rPr lang="en-US" sz="2000" dirty="0" smtClean="0">
                <a:solidFill>
                  <a:srgbClr val="0000FF"/>
                </a:solidFill>
              </a:rPr>
              <a:t>integrity</a:t>
            </a:r>
            <a:endParaRPr lang="en-US" sz="2000" dirty="0">
              <a:solidFill>
                <a:srgbClr val="0000FF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2000" dirty="0">
                <a:solidFill>
                  <a:srgbClr val="0000FF"/>
                </a:solidFill>
              </a:rPr>
              <a:t>Positively challenging dishonesty or destructive </a:t>
            </a:r>
            <a:r>
              <a:rPr lang="en-US" sz="2000" dirty="0" smtClean="0">
                <a:solidFill>
                  <a:srgbClr val="0000FF"/>
                </a:solidFill>
              </a:rPr>
              <a:t>behavior</a:t>
            </a:r>
            <a:endParaRPr lang="en-US" sz="2000" dirty="0">
              <a:solidFill>
                <a:srgbClr val="0000FF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2000" dirty="0">
                <a:solidFill>
                  <a:srgbClr val="0000FF"/>
                </a:solidFill>
              </a:rPr>
              <a:t>No </a:t>
            </a:r>
            <a:r>
              <a:rPr lang="en-US" sz="2000" dirty="0" smtClean="0">
                <a:solidFill>
                  <a:srgbClr val="0000FF"/>
                </a:solidFill>
              </a:rPr>
              <a:t>ego</a:t>
            </a:r>
            <a:endParaRPr lang="en-US" sz="2000" dirty="0">
              <a:solidFill>
                <a:srgbClr val="0000FF"/>
              </a:solidFill>
            </a:endParaRPr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019800"/>
            <a:ext cx="655422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30875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/>
              <a:t>The</a:t>
            </a:r>
            <a:r>
              <a:rPr lang="en-US" sz="3200" dirty="0">
                <a:solidFill>
                  <a:srgbClr val="008000"/>
                </a:solidFill>
              </a:rPr>
              <a:t> Green </a:t>
            </a:r>
            <a:r>
              <a:rPr lang="en-US" sz="3200" dirty="0"/>
              <a:t>values are about involving people, and ensuring decisions have a broader base of </a:t>
            </a:r>
            <a:r>
              <a:rPr lang="en-US" sz="3200" dirty="0" smtClean="0"/>
              <a:t>expertise</a:t>
            </a: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The</a:t>
            </a:r>
            <a:r>
              <a:rPr lang="en-US" sz="3200" dirty="0">
                <a:solidFill>
                  <a:srgbClr val="FF0000"/>
                </a:solidFill>
              </a:rPr>
              <a:t> Red </a:t>
            </a:r>
            <a:r>
              <a:rPr lang="en-US" sz="3200" dirty="0"/>
              <a:t>values are ‘results’ </a:t>
            </a:r>
            <a:r>
              <a:rPr lang="en-US" sz="3200" dirty="0" smtClean="0"/>
              <a:t>values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The </a:t>
            </a:r>
            <a:r>
              <a:rPr lang="en-US" sz="3200" dirty="0">
                <a:solidFill>
                  <a:srgbClr val="0000FF"/>
                </a:solidFill>
              </a:rPr>
              <a:t>Blue</a:t>
            </a:r>
            <a:r>
              <a:rPr lang="en-US" sz="3200" dirty="0"/>
              <a:t> values are about ethical and cohesive </a:t>
            </a:r>
            <a:r>
              <a:rPr lang="en-US" sz="3200" dirty="0" smtClean="0"/>
              <a:t>behavior</a:t>
            </a:r>
            <a:endParaRPr lang="en-US" sz="3200" dirty="0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016625"/>
            <a:ext cx="655422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03273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52488" y="2057400"/>
            <a:ext cx="7453312" cy="3998913"/>
          </a:xfrm>
        </p:spPr>
        <p:txBody>
          <a:bodyPr/>
          <a:lstStyle/>
          <a:p>
            <a:pPr eaLnBrk="1" hangingPunct="1"/>
            <a:r>
              <a:rPr lang="en-US" sz="3600" b="1" smtClean="0">
                <a:ea typeface="ＭＳ Ｐゴシック" pitchFamily="-1" charset="-128"/>
              </a:rPr>
              <a:t>Terminal values</a:t>
            </a:r>
            <a:r>
              <a:rPr lang="en-US" sz="3600" smtClean="0">
                <a:ea typeface="ＭＳ Ｐゴシック" pitchFamily="-1" charset="-128"/>
              </a:rPr>
              <a:t> are the end-state we hope to achieve in life. </a:t>
            </a:r>
          </a:p>
          <a:p>
            <a:pPr eaLnBrk="1" hangingPunct="1">
              <a:buFont typeface="Wingdings" pitchFamily="-1" charset="2"/>
              <a:buNone/>
            </a:pPr>
            <a:endParaRPr lang="en-US" sz="3600" smtClean="0">
              <a:ea typeface="ＭＳ Ｐゴシック" pitchFamily="-1" charset="-128"/>
            </a:endParaRPr>
          </a:p>
          <a:p>
            <a:pPr eaLnBrk="1" hangingPunct="1"/>
            <a:r>
              <a:rPr lang="en-US" sz="3600" b="1" smtClean="0">
                <a:ea typeface="ＭＳ Ｐゴシック" pitchFamily="-1" charset="-128"/>
              </a:rPr>
              <a:t>Instrumental values</a:t>
            </a:r>
            <a:r>
              <a:rPr lang="en-US" sz="3600" smtClean="0">
                <a:ea typeface="ＭＳ Ｐゴシック" pitchFamily="-1" charset="-128"/>
              </a:rPr>
              <a:t> are means of achieving these terminal values.</a:t>
            </a:r>
            <a:r>
              <a:rPr lang="en-US" smtClean="0">
                <a:ea typeface="ＭＳ Ｐゴシック" pitchFamily="-1" charset="-128"/>
              </a:rPr>
              <a:t> </a:t>
            </a:r>
          </a:p>
        </p:txBody>
      </p:sp>
      <p:sp>
        <p:nvSpPr>
          <p:cNvPr id="102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smtClean="0">
                <a:solidFill>
                  <a:srgbClr val="0000FF"/>
                </a:solidFill>
                <a:ea typeface="ＭＳ Ｐゴシック" pitchFamily="-1" charset="-128"/>
              </a:rPr>
              <a:t>Values</a:t>
            </a:r>
            <a:endParaRPr lang="en-US" smtClean="0">
              <a:solidFill>
                <a:srgbClr val="0000FF"/>
              </a:solidFill>
              <a:ea typeface="ＭＳ Ｐゴシック" pitchFamily="-1" charset="-128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016625"/>
            <a:ext cx="655422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790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sz="half" idx="4294967295"/>
          </p:nvPr>
        </p:nvSpPr>
        <p:spPr>
          <a:xfrm>
            <a:off x="4133221" y="694944"/>
            <a:ext cx="4576492" cy="5859205"/>
          </a:xfrm>
        </p:spPr>
        <p:txBody>
          <a:bodyPr>
            <a:noAutofit/>
          </a:bodyPr>
          <a:lstStyle/>
          <a:p>
            <a:pPr eaLnBrk="1" hangingPunct="1">
              <a:lnSpc>
                <a:spcPct val="70000"/>
              </a:lnSpc>
              <a:buFont typeface="Wingdings" pitchFamily="-1" charset="2"/>
              <a:buNone/>
            </a:pPr>
            <a:r>
              <a:rPr lang="en-US" sz="1200" b="1" dirty="0" smtClean="0">
                <a:solidFill>
                  <a:srgbClr val="000090"/>
                </a:solidFill>
                <a:ea typeface="ＭＳ Ｐゴシック" pitchFamily="-1" charset="-128"/>
              </a:rPr>
              <a:t>Instrumental values (means to achieve)</a:t>
            </a:r>
          </a:p>
          <a:p>
            <a:pPr eaLnBrk="1" hangingPunct="1">
              <a:lnSpc>
                <a:spcPct val="70000"/>
              </a:lnSpc>
              <a:buFont typeface="Franklin Gothic Medium" pitchFamily="-1" charset="0"/>
              <a:buAutoNum type="arabicPeriod"/>
            </a:pPr>
            <a:r>
              <a:rPr lang="en-US" sz="1200" b="1" dirty="0" smtClean="0">
                <a:ea typeface="ＭＳ Ｐゴシック" pitchFamily="-1" charset="-128"/>
              </a:rPr>
              <a:t>Ambitious</a:t>
            </a:r>
          </a:p>
          <a:p>
            <a:pPr eaLnBrk="1" hangingPunct="1">
              <a:lnSpc>
                <a:spcPct val="70000"/>
              </a:lnSpc>
              <a:buFont typeface="Franklin Gothic Medium" pitchFamily="-1" charset="0"/>
              <a:buAutoNum type="arabicPeriod"/>
            </a:pPr>
            <a:r>
              <a:rPr lang="en-US" sz="1200" b="1" dirty="0" smtClean="0">
                <a:ea typeface="ＭＳ Ｐゴシック" pitchFamily="-1" charset="-128"/>
              </a:rPr>
              <a:t>Broad-minded</a:t>
            </a:r>
          </a:p>
          <a:p>
            <a:pPr eaLnBrk="1" hangingPunct="1">
              <a:lnSpc>
                <a:spcPct val="70000"/>
              </a:lnSpc>
              <a:buFont typeface="Franklin Gothic Medium" pitchFamily="-1" charset="0"/>
              <a:buAutoNum type="arabicPeriod"/>
            </a:pPr>
            <a:r>
              <a:rPr lang="en-US" sz="1200" b="1" dirty="0" smtClean="0">
                <a:ea typeface="ＭＳ Ｐゴシック" pitchFamily="-1" charset="-128"/>
              </a:rPr>
              <a:t>Capable</a:t>
            </a:r>
          </a:p>
          <a:p>
            <a:pPr eaLnBrk="1" hangingPunct="1">
              <a:lnSpc>
                <a:spcPct val="70000"/>
              </a:lnSpc>
              <a:buFont typeface="Franklin Gothic Medium" pitchFamily="-1" charset="0"/>
              <a:buAutoNum type="arabicPeriod"/>
            </a:pPr>
            <a:r>
              <a:rPr lang="en-US" sz="1200" b="1" dirty="0" smtClean="0">
                <a:ea typeface="ＭＳ Ｐゴシック" pitchFamily="-1" charset="-128"/>
              </a:rPr>
              <a:t>Cheerful</a:t>
            </a:r>
          </a:p>
          <a:p>
            <a:pPr eaLnBrk="1" hangingPunct="1">
              <a:lnSpc>
                <a:spcPct val="70000"/>
              </a:lnSpc>
              <a:buFont typeface="Franklin Gothic Medium" pitchFamily="-1" charset="0"/>
              <a:buAutoNum type="arabicPeriod"/>
            </a:pPr>
            <a:r>
              <a:rPr lang="en-US" sz="1200" b="1" dirty="0" smtClean="0">
                <a:ea typeface="ＭＳ Ｐゴシック" pitchFamily="-1" charset="-128"/>
              </a:rPr>
              <a:t>Clean</a:t>
            </a:r>
          </a:p>
          <a:p>
            <a:pPr eaLnBrk="1" hangingPunct="1">
              <a:lnSpc>
                <a:spcPct val="70000"/>
              </a:lnSpc>
              <a:buFont typeface="Franklin Gothic Medium" pitchFamily="-1" charset="0"/>
              <a:buAutoNum type="arabicPeriod"/>
            </a:pPr>
            <a:r>
              <a:rPr lang="en-US" sz="1200" b="1" dirty="0" smtClean="0">
                <a:ea typeface="ＭＳ Ｐゴシック" pitchFamily="-1" charset="-128"/>
              </a:rPr>
              <a:t>Courageous</a:t>
            </a:r>
          </a:p>
          <a:p>
            <a:pPr eaLnBrk="1" hangingPunct="1">
              <a:lnSpc>
                <a:spcPct val="70000"/>
              </a:lnSpc>
              <a:buFont typeface="Franklin Gothic Medium" pitchFamily="-1" charset="0"/>
              <a:buAutoNum type="arabicPeriod"/>
            </a:pPr>
            <a:r>
              <a:rPr lang="en-US" sz="1200" b="1" dirty="0" smtClean="0">
                <a:ea typeface="ＭＳ Ｐゴシック" pitchFamily="-1" charset="-128"/>
              </a:rPr>
              <a:t>Forgiving</a:t>
            </a:r>
          </a:p>
          <a:p>
            <a:pPr eaLnBrk="1" hangingPunct="1">
              <a:lnSpc>
                <a:spcPct val="70000"/>
              </a:lnSpc>
              <a:buFont typeface="Franklin Gothic Medium" pitchFamily="-1" charset="0"/>
              <a:buAutoNum type="arabicPeriod"/>
            </a:pPr>
            <a:r>
              <a:rPr lang="en-US" sz="1200" b="1" dirty="0" smtClean="0">
                <a:ea typeface="ＭＳ Ｐゴシック" pitchFamily="-1" charset="-128"/>
              </a:rPr>
              <a:t>Helpful</a:t>
            </a:r>
          </a:p>
          <a:p>
            <a:pPr eaLnBrk="1" hangingPunct="1">
              <a:lnSpc>
                <a:spcPct val="70000"/>
              </a:lnSpc>
              <a:buFont typeface="Franklin Gothic Medium" pitchFamily="-1" charset="0"/>
              <a:buAutoNum type="arabicPeriod"/>
            </a:pPr>
            <a:r>
              <a:rPr lang="en-US" sz="1200" b="1" dirty="0" smtClean="0">
                <a:ea typeface="ＭＳ Ｐゴシック" pitchFamily="-1" charset="-128"/>
              </a:rPr>
              <a:t>Honest</a:t>
            </a:r>
          </a:p>
          <a:p>
            <a:pPr eaLnBrk="1" hangingPunct="1">
              <a:lnSpc>
                <a:spcPct val="70000"/>
              </a:lnSpc>
              <a:buFont typeface="Franklin Gothic Medium" pitchFamily="-1" charset="0"/>
              <a:buAutoNum type="arabicPeriod"/>
            </a:pPr>
            <a:r>
              <a:rPr lang="en-US" sz="1200" b="1" dirty="0" smtClean="0">
                <a:ea typeface="ＭＳ Ｐゴシック" pitchFamily="-1" charset="-128"/>
              </a:rPr>
              <a:t>Imaginative</a:t>
            </a:r>
          </a:p>
          <a:p>
            <a:pPr eaLnBrk="1" hangingPunct="1">
              <a:lnSpc>
                <a:spcPct val="70000"/>
              </a:lnSpc>
              <a:buFont typeface="Franklin Gothic Medium" pitchFamily="-1" charset="0"/>
              <a:buAutoNum type="arabicPeriod"/>
            </a:pPr>
            <a:r>
              <a:rPr lang="en-US" sz="1200" b="1" dirty="0" smtClean="0">
                <a:ea typeface="ＭＳ Ｐゴシック" pitchFamily="-1" charset="-128"/>
              </a:rPr>
              <a:t>Independent</a:t>
            </a:r>
          </a:p>
          <a:p>
            <a:pPr eaLnBrk="1" hangingPunct="1">
              <a:lnSpc>
                <a:spcPct val="70000"/>
              </a:lnSpc>
              <a:buFont typeface="Franklin Gothic Medium" pitchFamily="-1" charset="0"/>
              <a:buAutoNum type="arabicPeriod"/>
            </a:pPr>
            <a:r>
              <a:rPr lang="en-US" sz="1200" b="1" dirty="0" smtClean="0">
                <a:ea typeface="ＭＳ Ｐゴシック" pitchFamily="-1" charset="-128"/>
              </a:rPr>
              <a:t>Intellectual</a:t>
            </a:r>
          </a:p>
          <a:p>
            <a:pPr eaLnBrk="1" hangingPunct="1">
              <a:lnSpc>
                <a:spcPct val="70000"/>
              </a:lnSpc>
              <a:buFont typeface="Franklin Gothic Medium" pitchFamily="-1" charset="0"/>
              <a:buAutoNum type="arabicPeriod"/>
            </a:pPr>
            <a:r>
              <a:rPr lang="en-US" sz="1200" b="1" dirty="0" smtClean="0">
                <a:ea typeface="ＭＳ Ｐゴシック" pitchFamily="-1" charset="-128"/>
              </a:rPr>
              <a:t>Logical</a:t>
            </a:r>
          </a:p>
          <a:p>
            <a:pPr eaLnBrk="1" hangingPunct="1">
              <a:lnSpc>
                <a:spcPct val="70000"/>
              </a:lnSpc>
              <a:buFont typeface="Franklin Gothic Medium" pitchFamily="-1" charset="0"/>
              <a:buAutoNum type="arabicPeriod"/>
            </a:pPr>
            <a:r>
              <a:rPr lang="en-US" sz="1200" b="1" dirty="0" smtClean="0">
                <a:ea typeface="ＭＳ Ｐゴシック" pitchFamily="-1" charset="-128"/>
              </a:rPr>
              <a:t>Loving</a:t>
            </a:r>
          </a:p>
          <a:p>
            <a:pPr eaLnBrk="1" hangingPunct="1">
              <a:lnSpc>
                <a:spcPct val="70000"/>
              </a:lnSpc>
              <a:buFont typeface="Franklin Gothic Medium" pitchFamily="-1" charset="0"/>
              <a:buAutoNum type="arabicPeriod"/>
            </a:pPr>
            <a:r>
              <a:rPr lang="en-US" sz="1200" b="1" dirty="0" smtClean="0">
                <a:ea typeface="ＭＳ Ｐゴシック" pitchFamily="-1" charset="-128"/>
              </a:rPr>
              <a:t>Obedient</a:t>
            </a:r>
          </a:p>
          <a:p>
            <a:pPr eaLnBrk="1" hangingPunct="1">
              <a:lnSpc>
                <a:spcPct val="70000"/>
              </a:lnSpc>
              <a:buFont typeface="Franklin Gothic Medium" pitchFamily="-1" charset="0"/>
              <a:buAutoNum type="arabicPeriod"/>
            </a:pPr>
            <a:r>
              <a:rPr lang="en-US" sz="1200" b="1" dirty="0" smtClean="0">
                <a:ea typeface="ＭＳ Ｐゴシック" pitchFamily="-1" charset="-128"/>
              </a:rPr>
              <a:t>Polite</a:t>
            </a:r>
          </a:p>
          <a:p>
            <a:pPr eaLnBrk="1" hangingPunct="1">
              <a:lnSpc>
                <a:spcPct val="70000"/>
              </a:lnSpc>
              <a:buFont typeface="Franklin Gothic Medium" pitchFamily="-1" charset="0"/>
              <a:buAutoNum type="arabicPeriod"/>
            </a:pPr>
            <a:r>
              <a:rPr lang="en-US" sz="1200" b="1" dirty="0" smtClean="0">
                <a:ea typeface="ＭＳ Ｐゴシック" pitchFamily="-1" charset="-128"/>
              </a:rPr>
              <a:t>Responsible</a:t>
            </a:r>
          </a:p>
          <a:p>
            <a:pPr eaLnBrk="1" hangingPunct="1">
              <a:lnSpc>
                <a:spcPct val="70000"/>
              </a:lnSpc>
              <a:buFont typeface="Franklin Gothic Medium" pitchFamily="-1" charset="0"/>
              <a:buAutoNum type="arabicPeriod"/>
            </a:pPr>
            <a:r>
              <a:rPr lang="en-US" sz="1200" b="1" dirty="0" smtClean="0">
                <a:ea typeface="ＭＳ Ｐゴシック" pitchFamily="-1" charset="-128"/>
              </a:rPr>
              <a:t>Self-controlled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87528" y="730884"/>
            <a:ext cx="3845692" cy="5789275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70000"/>
              </a:lnSpc>
              <a:buFont typeface="Wingdings" pitchFamily="-1" charset="2"/>
              <a:buNone/>
            </a:pPr>
            <a:r>
              <a:rPr lang="en-US" sz="1200" b="1" dirty="0" smtClean="0">
                <a:solidFill>
                  <a:srgbClr val="008000"/>
                </a:solidFill>
                <a:ea typeface="ＭＳ Ｐゴシック" pitchFamily="-1" charset="-128"/>
              </a:rPr>
              <a:t>Terminal values (end-state)</a:t>
            </a:r>
          </a:p>
          <a:p>
            <a:pPr eaLnBrk="1" hangingPunct="1">
              <a:lnSpc>
                <a:spcPct val="70000"/>
              </a:lnSpc>
              <a:buFont typeface="Franklin Gothic Medium" pitchFamily="-1" charset="0"/>
              <a:buAutoNum type="arabicPeriod"/>
            </a:pPr>
            <a:r>
              <a:rPr lang="en-US" sz="1200" b="1" dirty="0" smtClean="0">
                <a:ea typeface="ＭＳ Ｐゴシック" pitchFamily="-1" charset="-128"/>
              </a:rPr>
              <a:t>A comfortable life</a:t>
            </a:r>
          </a:p>
          <a:p>
            <a:pPr eaLnBrk="1" hangingPunct="1">
              <a:lnSpc>
                <a:spcPct val="70000"/>
              </a:lnSpc>
              <a:buFont typeface="Franklin Gothic Medium" pitchFamily="-1" charset="0"/>
              <a:buAutoNum type="arabicPeriod"/>
            </a:pPr>
            <a:r>
              <a:rPr lang="en-US" sz="1200" b="1" dirty="0" smtClean="0">
                <a:ea typeface="ＭＳ Ｐゴシック" pitchFamily="-1" charset="-128"/>
              </a:rPr>
              <a:t>An exciting life</a:t>
            </a:r>
          </a:p>
          <a:p>
            <a:pPr eaLnBrk="1" hangingPunct="1">
              <a:lnSpc>
                <a:spcPct val="70000"/>
              </a:lnSpc>
              <a:buFont typeface="Franklin Gothic Medium" pitchFamily="-1" charset="0"/>
              <a:buAutoNum type="arabicPeriod"/>
            </a:pPr>
            <a:r>
              <a:rPr lang="en-US" sz="1200" b="1" dirty="0" smtClean="0">
                <a:ea typeface="ＭＳ Ｐゴシック" pitchFamily="-1" charset="-128"/>
              </a:rPr>
              <a:t>A sense of accomplishment</a:t>
            </a:r>
          </a:p>
          <a:p>
            <a:pPr eaLnBrk="1" hangingPunct="1">
              <a:lnSpc>
                <a:spcPct val="70000"/>
              </a:lnSpc>
              <a:buFont typeface="Franklin Gothic Medium" pitchFamily="-1" charset="0"/>
              <a:buAutoNum type="arabicPeriod"/>
            </a:pPr>
            <a:r>
              <a:rPr lang="en-US" sz="1200" b="1" dirty="0" smtClean="0">
                <a:ea typeface="ＭＳ Ｐゴシック" pitchFamily="-1" charset="-128"/>
              </a:rPr>
              <a:t>A world at peace</a:t>
            </a:r>
          </a:p>
          <a:p>
            <a:pPr eaLnBrk="1" hangingPunct="1">
              <a:lnSpc>
                <a:spcPct val="70000"/>
              </a:lnSpc>
              <a:buFont typeface="Franklin Gothic Medium" pitchFamily="-1" charset="0"/>
              <a:buAutoNum type="arabicPeriod"/>
            </a:pPr>
            <a:r>
              <a:rPr lang="en-US" sz="1200" b="1" dirty="0" smtClean="0">
                <a:ea typeface="ＭＳ Ｐゴシック" pitchFamily="-1" charset="-128"/>
              </a:rPr>
              <a:t>A world of beauty</a:t>
            </a:r>
          </a:p>
          <a:p>
            <a:pPr eaLnBrk="1" hangingPunct="1">
              <a:lnSpc>
                <a:spcPct val="70000"/>
              </a:lnSpc>
              <a:buFont typeface="Franklin Gothic Medium" pitchFamily="-1" charset="0"/>
              <a:buAutoNum type="arabicPeriod"/>
            </a:pPr>
            <a:r>
              <a:rPr lang="en-US" sz="1200" b="1" dirty="0" smtClean="0">
                <a:ea typeface="ＭＳ Ｐゴシック" pitchFamily="-1" charset="-128"/>
              </a:rPr>
              <a:t>Equality</a:t>
            </a:r>
          </a:p>
          <a:p>
            <a:pPr eaLnBrk="1" hangingPunct="1">
              <a:lnSpc>
                <a:spcPct val="70000"/>
              </a:lnSpc>
              <a:buFont typeface="Franklin Gothic Medium" pitchFamily="-1" charset="0"/>
              <a:buAutoNum type="arabicPeriod"/>
            </a:pPr>
            <a:r>
              <a:rPr lang="en-US" sz="1200" b="1" dirty="0" smtClean="0">
                <a:ea typeface="ＭＳ Ｐゴシック" pitchFamily="-1" charset="-128"/>
              </a:rPr>
              <a:t>Family security</a:t>
            </a:r>
          </a:p>
          <a:p>
            <a:pPr eaLnBrk="1" hangingPunct="1">
              <a:lnSpc>
                <a:spcPct val="70000"/>
              </a:lnSpc>
              <a:buFont typeface="Franklin Gothic Medium" pitchFamily="-1" charset="0"/>
              <a:buAutoNum type="arabicPeriod"/>
            </a:pPr>
            <a:r>
              <a:rPr lang="en-US" sz="1200" b="1" dirty="0" smtClean="0">
                <a:ea typeface="ＭＳ Ｐゴシック" pitchFamily="-1" charset="-128"/>
              </a:rPr>
              <a:t>Freedom</a:t>
            </a:r>
          </a:p>
          <a:p>
            <a:pPr eaLnBrk="1" hangingPunct="1">
              <a:lnSpc>
                <a:spcPct val="70000"/>
              </a:lnSpc>
              <a:buFont typeface="Franklin Gothic Medium" pitchFamily="-1" charset="0"/>
              <a:buAutoNum type="arabicPeriod"/>
            </a:pPr>
            <a:r>
              <a:rPr lang="en-US" sz="1200" b="1" dirty="0" smtClean="0">
                <a:ea typeface="ＭＳ Ｐゴシック" pitchFamily="-1" charset="-128"/>
              </a:rPr>
              <a:t>Happiness</a:t>
            </a:r>
          </a:p>
          <a:p>
            <a:pPr eaLnBrk="1" hangingPunct="1">
              <a:lnSpc>
                <a:spcPct val="70000"/>
              </a:lnSpc>
              <a:buFont typeface="Franklin Gothic Medium" pitchFamily="-1" charset="0"/>
              <a:buAutoNum type="arabicPeriod"/>
            </a:pPr>
            <a:r>
              <a:rPr lang="en-US" sz="1200" b="1" dirty="0" smtClean="0">
                <a:ea typeface="ＭＳ Ｐゴシック" pitchFamily="-1" charset="-128"/>
              </a:rPr>
              <a:t>Inner harmony</a:t>
            </a:r>
          </a:p>
          <a:p>
            <a:pPr eaLnBrk="1" hangingPunct="1">
              <a:lnSpc>
                <a:spcPct val="70000"/>
              </a:lnSpc>
              <a:buFont typeface="Franklin Gothic Medium" pitchFamily="-1" charset="0"/>
              <a:buAutoNum type="arabicPeriod"/>
            </a:pPr>
            <a:r>
              <a:rPr lang="en-US" sz="1200" b="1" dirty="0" smtClean="0">
                <a:ea typeface="ＭＳ Ｐゴシック" pitchFamily="-1" charset="-128"/>
              </a:rPr>
              <a:t>Mature love</a:t>
            </a:r>
          </a:p>
          <a:p>
            <a:pPr eaLnBrk="1" hangingPunct="1">
              <a:lnSpc>
                <a:spcPct val="70000"/>
              </a:lnSpc>
              <a:buFont typeface="Franklin Gothic Medium" pitchFamily="-1" charset="0"/>
              <a:buAutoNum type="arabicPeriod"/>
            </a:pPr>
            <a:r>
              <a:rPr lang="en-US" sz="1200" b="1" dirty="0" smtClean="0">
                <a:ea typeface="ＭＳ Ｐゴシック" pitchFamily="-1" charset="-128"/>
              </a:rPr>
              <a:t>National security</a:t>
            </a:r>
          </a:p>
          <a:p>
            <a:pPr eaLnBrk="1" hangingPunct="1">
              <a:lnSpc>
                <a:spcPct val="70000"/>
              </a:lnSpc>
              <a:buFont typeface="Franklin Gothic Medium" pitchFamily="-1" charset="0"/>
              <a:buAutoNum type="arabicPeriod"/>
            </a:pPr>
            <a:r>
              <a:rPr lang="en-US" sz="1200" b="1" dirty="0" smtClean="0">
                <a:ea typeface="ＭＳ Ｐゴシック" pitchFamily="-1" charset="-128"/>
              </a:rPr>
              <a:t>Pleasure</a:t>
            </a:r>
          </a:p>
          <a:p>
            <a:pPr eaLnBrk="1" hangingPunct="1">
              <a:lnSpc>
                <a:spcPct val="70000"/>
              </a:lnSpc>
              <a:buFont typeface="Franklin Gothic Medium" pitchFamily="-1" charset="0"/>
              <a:buAutoNum type="arabicPeriod"/>
            </a:pPr>
            <a:r>
              <a:rPr lang="en-US" sz="1200" b="1" dirty="0" smtClean="0">
                <a:ea typeface="ＭＳ Ｐゴシック" pitchFamily="-1" charset="-128"/>
              </a:rPr>
              <a:t>Salvation</a:t>
            </a:r>
          </a:p>
          <a:p>
            <a:pPr eaLnBrk="1" hangingPunct="1">
              <a:lnSpc>
                <a:spcPct val="70000"/>
              </a:lnSpc>
              <a:buFont typeface="Franklin Gothic Medium" pitchFamily="-1" charset="0"/>
              <a:buAutoNum type="arabicPeriod"/>
            </a:pPr>
            <a:r>
              <a:rPr lang="en-US" sz="1200" b="1" dirty="0" smtClean="0">
                <a:ea typeface="ＭＳ Ｐゴシック" pitchFamily="-1" charset="-128"/>
              </a:rPr>
              <a:t>Self-respect</a:t>
            </a:r>
          </a:p>
          <a:p>
            <a:pPr eaLnBrk="1" hangingPunct="1">
              <a:lnSpc>
                <a:spcPct val="70000"/>
              </a:lnSpc>
              <a:buFont typeface="Franklin Gothic Medium" pitchFamily="-1" charset="0"/>
              <a:buAutoNum type="arabicPeriod"/>
            </a:pPr>
            <a:r>
              <a:rPr lang="en-US" sz="1200" b="1" dirty="0" smtClean="0">
                <a:ea typeface="ＭＳ Ｐゴシック" pitchFamily="-1" charset="-128"/>
              </a:rPr>
              <a:t>Social recognition</a:t>
            </a:r>
          </a:p>
          <a:p>
            <a:pPr eaLnBrk="1" hangingPunct="1">
              <a:lnSpc>
                <a:spcPct val="70000"/>
              </a:lnSpc>
              <a:buFont typeface="Franklin Gothic Medium" pitchFamily="-1" charset="0"/>
              <a:buAutoNum type="arabicPeriod"/>
            </a:pPr>
            <a:r>
              <a:rPr lang="en-US" sz="1200" b="1" dirty="0" smtClean="0">
                <a:ea typeface="ＭＳ Ｐゴシック" pitchFamily="-1" charset="-128"/>
              </a:rPr>
              <a:t>True friendship</a:t>
            </a:r>
          </a:p>
          <a:p>
            <a:pPr eaLnBrk="1" hangingPunct="1">
              <a:lnSpc>
                <a:spcPct val="70000"/>
              </a:lnSpc>
              <a:buFont typeface="Franklin Gothic Medium" pitchFamily="-1" charset="0"/>
              <a:buAutoNum type="arabicPeriod"/>
            </a:pPr>
            <a:r>
              <a:rPr lang="en-US" sz="1200" b="1" dirty="0" smtClean="0">
                <a:ea typeface="ＭＳ Ｐゴシック" pitchFamily="-1" charset="-128"/>
              </a:rPr>
              <a:t>Wisdom</a:t>
            </a: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016625"/>
            <a:ext cx="655422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7528" y="203682"/>
            <a:ext cx="5412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ROKEACH VALUES SURVEY</a:t>
            </a:r>
            <a:endParaRPr lang="en-US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956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0"/>
            <a:ext cx="8584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899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0"/>
            <a:ext cx="86761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34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968236"/>
              </p:ext>
            </p:extLst>
          </p:nvPr>
        </p:nvGraphicFramePr>
        <p:xfrm>
          <a:off x="122238" y="185738"/>
          <a:ext cx="8907462" cy="6494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4" name="Document" r:id="rId4" imgW="9372600" imgH="6832600" progId="Word.Document.12">
                  <p:embed/>
                </p:oleObj>
              </mc:Choice>
              <mc:Fallback>
                <p:oleObj name="Document" r:id="rId4" imgW="9372600" imgH="6832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2238" y="185738"/>
                        <a:ext cx="8907462" cy="6494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195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Arial"/>
                <a:cs typeface="Arial"/>
              </a:rPr>
              <a:t>Telamon</a:t>
            </a:r>
            <a:r>
              <a:rPr lang="en-US" b="1" dirty="0" smtClean="0">
                <a:latin typeface="Arial"/>
                <a:cs typeface="Arial"/>
              </a:rPr>
              <a:t> Code of Ethics 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charset="2"/>
              <a:buChar char="ü"/>
            </a:pPr>
            <a:r>
              <a:rPr lang="en-US" dirty="0"/>
              <a:t>honestly and ethically wherever we operate </a:t>
            </a:r>
            <a:endParaRPr lang="en-US" dirty="0" smtClean="0"/>
          </a:p>
          <a:p>
            <a:pPr>
              <a:buFont typeface="Wingdings" charset="2"/>
              <a:buChar char="ü"/>
            </a:pPr>
            <a:r>
              <a:rPr lang="en-US" dirty="0"/>
              <a:t>honesty, fairness, respect, responsibility, integrity, trust and </a:t>
            </a:r>
            <a:r>
              <a:rPr lang="en-US" dirty="0" smtClean="0"/>
              <a:t>sound, </a:t>
            </a:r>
            <a:r>
              <a:rPr lang="en-US" dirty="0"/>
              <a:t>informed </a:t>
            </a:r>
            <a:r>
              <a:rPr lang="en-US" dirty="0" smtClean="0"/>
              <a:t>judgment </a:t>
            </a:r>
          </a:p>
          <a:p>
            <a:pPr>
              <a:buFont typeface="Wingdings" charset="2"/>
              <a:buChar char="ü"/>
            </a:pPr>
            <a:r>
              <a:rPr lang="en-US" dirty="0"/>
              <a:t>The ethical performance of this company is the sum of the ethics of the people who participate in our </a:t>
            </a:r>
            <a:r>
              <a:rPr lang="en-US" dirty="0" smtClean="0"/>
              <a:t>mission </a:t>
            </a:r>
          </a:p>
          <a:p>
            <a:pPr>
              <a:buFont typeface="Wingdings" charset="2"/>
              <a:buChar char="ü"/>
            </a:pPr>
            <a:r>
              <a:rPr lang="en-US" dirty="0"/>
              <a:t>never permit their personal interests to conflict, or appear to conflict, with the interests of the company or its program </a:t>
            </a:r>
            <a:r>
              <a:rPr lang="en-US" dirty="0" smtClean="0"/>
              <a:t>recipients </a:t>
            </a:r>
          </a:p>
          <a:p>
            <a:pPr>
              <a:buFont typeface="Wingdings" charset="2"/>
              <a:buChar char="ü"/>
            </a:pPr>
            <a:r>
              <a:rPr lang="en-US" dirty="0"/>
              <a:t>avoid gifts, gratuities, fees, bonuses or excessive entertainment offered to them in return for business </a:t>
            </a:r>
            <a:endParaRPr lang="en-US" dirty="0" smtClean="0"/>
          </a:p>
          <a:p>
            <a:pPr>
              <a:buFont typeface="Wingdings" charset="2"/>
              <a:buChar char="ü"/>
            </a:pPr>
            <a:r>
              <a:rPr lang="en-US" dirty="0"/>
              <a:t>obey all Equal Employment Opportunity </a:t>
            </a:r>
            <a:r>
              <a:rPr lang="en-US" dirty="0" smtClean="0"/>
              <a:t>laws, </a:t>
            </a:r>
            <a:r>
              <a:rPr lang="en-US" dirty="0"/>
              <a:t>including prohibitions against sexual harassment </a:t>
            </a:r>
            <a:r>
              <a:rPr lang="en-US" dirty="0" smtClean="0"/>
              <a:t> </a:t>
            </a:r>
          </a:p>
          <a:p>
            <a:pPr>
              <a:buFont typeface="Wingdings" charset="2"/>
              <a:buChar char="ü"/>
            </a:pPr>
            <a:r>
              <a:rPr lang="en-US" dirty="0"/>
              <a:t>not promulgating rumors or other speculative perceptions </a:t>
            </a: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016625"/>
            <a:ext cx="655422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914" y="47929"/>
            <a:ext cx="1175691" cy="152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6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War on </a:t>
            </a:r>
            <a:r>
              <a:rPr lang="en-US" b="1" dirty="0" smtClean="0">
                <a:latin typeface="+mn-lt"/>
              </a:rPr>
              <a:t>Poverty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3"/>
            <a:ext cx="7543801" cy="4170891"/>
          </a:xfrm>
        </p:spPr>
        <p:txBody>
          <a:bodyPr>
            <a:normAutofit fontScale="85000" lnSpcReduction="10000"/>
          </a:bodyPr>
          <a:lstStyle/>
          <a:p>
            <a:pPr>
              <a:buFont typeface="Wingdings" charset="2"/>
              <a:buChar char="Ø"/>
            </a:pPr>
            <a:r>
              <a:rPr lang="en-US" dirty="0" smtClean="0"/>
              <a:t> In </a:t>
            </a:r>
            <a:r>
              <a:rPr lang="en-US" dirty="0" smtClean="0">
                <a:solidFill>
                  <a:srgbClr val="FF0000"/>
                </a:solidFill>
              </a:rPr>
              <a:t>1964</a:t>
            </a:r>
            <a:r>
              <a:rPr lang="en-US" dirty="0"/>
              <a:t>, President Lyndon B. Johnson declared War on </a:t>
            </a:r>
            <a:r>
              <a:rPr lang="en-US" dirty="0" smtClean="0"/>
              <a:t>Poverty. It consisted </a:t>
            </a:r>
            <a:r>
              <a:rPr lang="en-US" dirty="0"/>
              <a:t>of three </a:t>
            </a:r>
            <a:r>
              <a:rPr lang="en-US" dirty="0" smtClean="0"/>
              <a:t>weapons</a:t>
            </a:r>
            <a:r>
              <a:rPr lang="en-US" dirty="0" smtClean="0">
                <a:solidFill>
                  <a:srgbClr val="FF0000"/>
                </a:solidFill>
              </a:rPr>
              <a:t>: education</a:t>
            </a:r>
            <a:r>
              <a:rPr lang="en-US" dirty="0">
                <a:solidFill>
                  <a:srgbClr val="FF0000"/>
                </a:solidFill>
              </a:rPr>
              <a:t>, income maintenance and jobs</a:t>
            </a:r>
            <a:r>
              <a:rPr lang="en-US" dirty="0" smtClean="0"/>
              <a:t>.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 In </a:t>
            </a:r>
            <a:r>
              <a:rPr lang="en-US" dirty="0">
                <a:solidFill>
                  <a:srgbClr val="FF0000"/>
                </a:solidFill>
              </a:rPr>
              <a:t>1965</a:t>
            </a:r>
            <a:r>
              <a:rPr lang="en-US" dirty="0"/>
              <a:t>, the Johnson Administration launched </a:t>
            </a:r>
            <a:r>
              <a:rPr lang="en-US" dirty="0">
                <a:solidFill>
                  <a:srgbClr val="FF0000"/>
                </a:solidFill>
              </a:rPr>
              <a:t>Project Head Start</a:t>
            </a:r>
            <a:r>
              <a:rPr lang="en-US" dirty="0"/>
              <a:t>, now Head </a:t>
            </a:r>
            <a:r>
              <a:rPr lang="en-US" dirty="0" smtClean="0"/>
              <a:t>Start </a:t>
            </a:r>
            <a:r>
              <a:rPr lang="en-US" dirty="0"/>
              <a:t>to help meet the needs of pre-school children </a:t>
            </a:r>
            <a:r>
              <a:rPr lang="en-US" dirty="0" smtClean="0"/>
              <a:t>from low</a:t>
            </a:r>
            <a:r>
              <a:rPr lang="en-US" dirty="0"/>
              <a:t>-income families. </a:t>
            </a:r>
            <a:endParaRPr lang="en-US" dirty="0" smtClean="0"/>
          </a:p>
          <a:p>
            <a:pPr>
              <a:buFont typeface="Wingdings" charset="2"/>
              <a:buChar char="Ø"/>
            </a:pPr>
            <a:r>
              <a:rPr lang="en-US" dirty="0" smtClean="0"/>
              <a:t> The comprehensive services to </a:t>
            </a:r>
            <a:r>
              <a:rPr lang="en-US" dirty="0" smtClean="0">
                <a:solidFill>
                  <a:srgbClr val="FF0000"/>
                </a:solidFill>
              </a:rPr>
              <a:t>meet </a:t>
            </a:r>
            <a:r>
              <a:rPr lang="en-US" dirty="0">
                <a:solidFill>
                  <a:srgbClr val="FF0000"/>
                </a:solidFill>
              </a:rPr>
              <a:t>emotional, social, health, nutritional and psychological needs</a:t>
            </a:r>
            <a:r>
              <a:rPr lang="en-US" dirty="0"/>
              <a:t>. </a:t>
            </a:r>
            <a:endParaRPr lang="en-US" dirty="0" smtClean="0"/>
          </a:p>
          <a:p>
            <a:pPr>
              <a:buFont typeface="Wingdings" charset="2"/>
              <a:buChar char="Ø"/>
            </a:pPr>
            <a:r>
              <a:rPr lang="en-US" dirty="0" smtClean="0"/>
              <a:t> At </a:t>
            </a:r>
            <a:r>
              <a:rPr lang="en-US" dirty="0"/>
              <a:t>that time</a:t>
            </a:r>
            <a:r>
              <a:rPr lang="en-US" dirty="0" smtClean="0"/>
              <a:t>, part </a:t>
            </a:r>
            <a:r>
              <a:rPr lang="en-US" dirty="0"/>
              <a:t>of the new government thinking on poverty and on how to effectively </a:t>
            </a:r>
            <a:r>
              <a:rPr lang="en-US" dirty="0" smtClean="0"/>
              <a:t>use education </a:t>
            </a:r>
            <a:r>
              <a:rPr lang="en-US" dirty="0"/>
              <a:t>was that the government was obligated to help disadvantaged groups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in order </a:t>
            </a:r>
            <a:r>
              <a:rPr lang="en-US" dirty="0">
                <a:solidFill>
                  <a:srgbClr val="FF0000"/>
                </a:solidFill>
              </a:rPr>
              <a:t>to compensate for social or economic </a:t>
            </a:r>
            <a:r>
              <a:rPr lang="en-US" dirty="0" smtClean="0">
                <a:solidFill>
                  <a:srgbClr val="FF0000"/>
                </a:solidFill>
              </a:rPr>
              <a:t>inequalities.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In </a:t>
            </a:r>
            <a:r>
              <a:rPr lang="en-US" dirty="0">
                <a:solidFill>
                  <a:srgbClr val="FF0000"/>
                </a:solidFill>
              </a:rPr>
              <a:t>1969</a:t>
            </a:r>
            <a:r>
              <a:rPr lang="en-US" dirty="0"/>
              <a:t>, the government </a:t>
            </a:r>
            <a:r>
              <a:rPr lang="en-US" dirty="0">
                <a:solidFill>
                  <a:srgbClr val="FF0000"/>
                </a:solidFill>
              </a:rPr>
              <a:t>launched Migrant Head Start</a:t>
            </a:r>
            <a:r>
              <a:rPr lang="en-US" dirty="0"/>
              <a:t> to ensure children from </a:t>
            </a:r>
            <a:r>
              <a:rPr lang="en-US" dirty="0" smtClean="0"/>
              <a:t>families that </a:t>
            </a:r>
            <a:r>
              <a:rPr lang="en-US" dirty="0"/>
              <a:t>migrate to work in agriculture have access to the same educational </a:t>
            </a:r>
            <a:r>
              <a:rPr lang="en-US" dirty="0" smtClean="0"/>
              <a:t>advantage available </a:t>
            </a:r>
            <a:r>
              <a:rPr lang="en-US" dirty="0"/>
              <a:t>to other low-income children. </a:t>
            </a:r>
            <a:endParaRPr lang="en-US" dirty="0" smtClean="0"/>
          </a:p>
          <a:p>
            <a:pPr>
              <a:buFont typeface="Wingdings" charset="2"/>
              <a:buChar char="Ø"/>
            </a:pPr>
            <a:r>
              <a:rPr lang="en-US" dirty="0" smtClean="0"/>
              <a:t>In </a:t>
            </a:r>
            <a:r>
              <a:rPr lang="en-US" dirty="0">
                <a:solidFill>
                  <a:srgbClr val="FF0000"/>
                </a:solidFill>
              </a:rPr>
              <a:t>1998</a:t>
            </a:r>
            <a:r>
              <a:rPr lang="en-US" dirty="0"/>
              <a:t>, Congress expanded Migrant </a:t>
            </a:r>
            <a:r>
              <a:rPr lang="en-US" dirty="0" smtClean="0"/>
              <a:t>Head Start </a:t>
            </a:r>
            <a:r>
              <a:rPr lang="en-US" dirty="0"/>
              <a:t>to serve children </a:t>
            </a:r>
            <a:r>
              <a:rPr lang="en-US" dirty="0">
                <a:solidFill>
                  <a:srgbClr val="FF0000"/>
                </a:solidFill>
              </a:rPr>
              <a:t>from seasonal farm worker families</a:t>
            </a:r>
            <a:r>
              <a:rPr lang="en-US" dirty="0"/>
              <a:t> and changed the </a:t>
            </a:r>
            <a:r>
              <a:rPr lang="en-US" dirty="0" smtClean="0"/>
              <a:t>program’s name </a:t>
            </a:r>
            <a:r>
              <a:rPr lang="en-US" dirty="0"/>
              <a:t>to Migrant and Seasonal Head Start</a:t>
            </a:r>
            <a:r>
              <a:rPr lang="en-US" dirty="0" smtClean="0"/>
              <a:t>.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016625"/>
            <a:ext cx="655422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678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atin typeface="Arial"/>
                <a:cs typeface="Arial"/>
              </a:rPr>
              <a:t>Farmworkers and their families</a:t>
            </a:r>
            <a:endParaRPr lang="en-US" sz="4400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3"/>
            <a:ext cx="7543801" cy="4170891"/>
          </a:xfrm>
        </p:spPr>
        <p:txBody>
          <a:bodyPr>
            <a:normAutofit fontScale="85000" lnSpcReduction="10000"/>
          </a:bodyPr>
          <a:lstStyle/>
          <a:p>
            <a:pPr algn="just">
              <a:buFont typeface="Wingdings" charset="2"/>
              <a:buChar char="Ø"/>
            </a:pPr>
            <a:r>
              <a:rPr lang="en-US" dirty="0" smtClean="0"/>
              <a:t> 94% percent of migrant farmworkers in North Carolina are native Spanish speakers.</a:t>
            </a:r>
          </a:p>
          <a:p>
            <a:pPr algn="just">
              <a:buFont typeface="Wingdings" charset="2"/>
              <a:buChar char="Ø"/>
            </a:pPr>
            <a:r>
              <a:rPr lang="en-US" dirty="0" smtClean="0"/>
              <a:t> According </a:t>
            </a:r>
            <a:r>
              <a:rPr lang="en-US" dirty="0"/>
              <a:t>to the 2005 NAWS of the USDL, farmworkers nationally are younger than 31 yrs. of age, 80 % are male, 75 % were born in Mexico, 13 % have completed high school, and the median highest grade completed is the sixth </a:t>
            </a:r>
            <a:r>
              <a:rPr lang="en-US" dirty="0" smtClean="0"/>
              <a:t>grade.</a:t>
            </a:r>
          </a:p>
          <a:p>
            <a:pPr algn="just">
              <a:buFont typeface="Wingdings" charset="2"/>
              <a:buChar char="Ø"/>
            </a:pPr>
            <a:r>
              <a:rPr lang="en-US" dirty="0" smtClean="0"/>
              <a:t> Nationally</a:t>
            </a:r>
            <a:r>
              <a:rPr lang="en-US" dirty="0"/>
              <a:t>, farmworkers’ average annual income is $11,000; for a family it is approximately $16,000. </a:t>
            </a:r>
            <a:endParaRPr lang="en-US" dirty="0" smtClean="0"/>
          </a:p>
          <a:p>
            <a:pPr algn="just">
              <a:buFont typeface="Wingdings" charset="2"/>
              <a:buChar char="Ø"/>
            </a:pPr>
            <a:r>
              <a:rPr lang="en-US" dirty="0" smtClean="0"/>
              <a:t> Farmworkers </a:t>
            </a:r>
            <a:r>
              <a:rPr lang="en-US" dirty="0"/>
              <a:t>on the East Coast earn about 35% less than the national </a:t>
            </a:r>
            <a:r>
              <a:rPr lang="en-US" dirty="0" smtClean="0"/>
              <a:t>average.</a:t>
            </a:r>
          </a:p>
          <a:p>
            <a:pPr algn="just">
              <a:buFont typeface="Wingdings" charset="2"/>
              <a:buChar char="Ø"/>
            </a:pPr>
            <a:r>
              <a:rPr lang="en-US" dirty="0" smtClean="0"/>
              <a:t> Many </a:t>
            </a:r>
            <a:r>
              <a:rPr lang="en-US" dirty="0"/>
              <a:t>farmworkers and their families in </a:t>
            </a:r>
            <a:r>
              <a:rPr lang="en-US" dirty="0" smtClean="0"/>
              <a:t>NC live </a:t>
            </a:r>
            <a:r>
              <a:rPr lang="en-US" dirty="0"/>
              <a:t>in poverty. Most farmworkers are exempt from minimum wage laws, and all are exempt from overtime provisions, despite long workdays during peak harvest. </a:t>
            </a:r>
            <a:endParaRPr lang="en-US" dirty="0" smtClean="0"/>
          </a:p>
          <a:p>
            <a:pPr algn="just">
              <a:buFont typeface="Wingdings" charset="2"/>
              <a:buChar char="Ø"/>
            </a:pPr>
            <a:r>
              <a:rPr lang="en-US" dirty="0" smtClean="0"/>
              <a:t>Under </a:t>
            </a:r>
            <a:r>
              <a:rPr lang="en-US" dirty="0"/>
              <a:t>North Carolina law, farmworkers are not covered under workers compensation—the minimum safety net for workers injured in the job. </a:t>
            </a:r>
            <a:endParaRPr lang="en-US" dirty="0" smtClean="0"/>
          </a:p>
          <a:p>
            <a:pPr algn="just">
              <a:buFont typeface="Wingdings" charset="2"/>
              <a:buChar char="Ø"/>
            </a:pPr>
            <a:r>
              <a:rPr lang="en-US" dirty="0" smtClean="0"/>
              <a:t>Nearly </a:t>
            </a:r>
            <a:r>
              <a:rPr lang="en-US" dirty="0"/>
              <a:t>five out of ten North Carolina farmworkers cannot afford enough food for themselves and their families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016625"/>
            <a:ext cx="655422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1648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Arial"/>
                <a:cs typeface="Arial"/>
              </a:rPr>
              <a:t>Video: </a:t>
            </a:r>
            <a:r>
              <a:rPr lang="en-US" b="1" dirty="0">
                <a:solidFill>
                  <a:srgbClr val="FF0000"/>
                </a:solidFill>
                <a:latin typeface="Arial"/>
                <a:cs typeface="Arial"/>
              </a:rPr>
              <a:t>Count the number of </a:t>
            </a:r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passes</a:t>
            </a:r>
            <a:endParaRPr lang="en-US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u="sng" dirty="0" smtClean="0">
                <a:hlinkClick r:id="rId2"/>
              </a:rPr>
              <a:t>https</a:t>
            </a:r>
            <a:r>
              <a:rPr lang="en-US" u="sng" dirty="0">
                <a:hlinkClick r:id="rId2"/>
              </a:rPr>
              <a:t>://www.youtube.com/watch?v=1D07neiB7HI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7838" y="2930939"/>
            <a:ext cx="6445427" cy="3432476"/>
          </a:xfrm>
          <a:prstGeom prst="rect">
            <a:avLst/>
          </a:prstGeom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016625"/>
            <a:ext cx="655422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41006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900" y="155762"/>
            <a:ext cx="4562600" cy="655484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7990" y="4855157"/>
            <a:ext cx="247091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/>
              <a:t>Source: American Immigration Council</a:t>
            </a:r>
          </a:p>
          <a:p>
            <a:r>
              <a:rPr lang="en-US" sz="1000" dirty="0" smtClean="0"/>
              <a:t>http</a:t>
            </a:r>
            <a:r>
              <a:rPr lang="en-US" sz="1000" dirty="0"/>
              <a:t>://</a:t>
            </a:r>
            <a:r>
              <a:rPr lang="en-US" sz="1000" dirty="0" err="1"/>
              <a:t>www.immigrationpolicy.org</a:t>
            </a:r>
            <a:r>
              <a:rPr lang="en-US" sz="1000" dirty="0"/>
              <a:t>/just-facts/new-</a:t>
            </a:r>
            <a:r>
              <a:rPr lang="en-US" sz="1000" dirty="0" err="1"/>
              <a:t>americans</a:t>
            </a:r>
            <a:r>
              <a:rPr lang="en-US" sz="1000" dirty="0"/>
              <a:t>-north-</a:t>
            </a:r>
            <a:r>
              <a:rPr lang="en-US" sz="1000" dirty="0" err="1"/>
              <a:t>carolina</a:t>
            </a:r>
            <a:endParaRPr lang="en-US" sz="1000" dirty="0"/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016625"/>
            <a:ext cx="655422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145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Mentor/Peer Coaching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E</a:t>
            </a:r>
            <a:r>
              <a:rPr lang="en-US" sz="2400" dirty="0" smtClean="0"/>
              <a:t>ach </a:t>
            </a:r>
            <a:r>
              <a:rPr lang="en-US" sz="2400" dirty="0"/>
              <a:t>person has </a:t>
            </a:r>
            <a:r>
              <a:rPr lang="en-US" sz="2400" b="1" dirty="0"/>
              <a:t>an inner wisdom </a:t>
            </a:r>
            <a:r>
              <a:rPr lang="en-US" sz="2400" dirty="0"/>
              <a:t>that can provide guidance and understanding, but this wisdom is often obscured by interference from internal and external sources.</a:t>
            </a:r>
          </a:p>
          <a:p>
            <a:r>
              <a:rPr lang="en-US" sz="2400" dirty="0"/>
              <a:t>The peer coaching process helps individuals work through this interference. The purpose of peer coaching </a:t>
            </a:r>
            <a:r>
              <a:rPr lang="en-US" sz="2400" b="1" dirty="0"/>
              <a:t>is not to advise or to “fix” people </a:t>
            </a:r>
            <a:r>
              <a:rPr lang="en-US" sz="2400" dirty="0"/>
              <a:t>but to help others remove obstacles so they can reveal their own inner wisdom. </a:t>
            </a:r>
            <a:endParaRPr lang="en-US" sz="2400" dirty="0" smtClean="0"/>
          </a:p>
          <a:p>
            <a:r>
              <a:rPr lang="en-US" sz="2400" dirty="0" smtClean="0"/>
              <a:t>After </a:t>
            </a:r>
            <a:r>
              <a:rPr lang="en-US" sz="2400" dirty="0"/>
              <a:t>all, </a:t>
            </a:r>
            <a:r>
              <a:rPr lang="en-US" sz="2400" dirty="0" smtClean="0"/>
              <a:t>self-discovery </a:t>
            </a:r>
            <a:r>
              <a:rPr lang="en-US" sz="2400" dirty="0"/>
              <a:t>is more meaningful than problem solving offered by others, no matter how sincere the intentions</a:t>
            </a:r>
          </a:p>
          <a:p>
            <a:endParaRPr lang="en-US" dirty="0"/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016625"/>
            <a:ext cx="655422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01121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A3A3E0"/>
                </a:solidFill>
                <a:ea typeface="ＭＳ Ｐゴシック" pitchFamily="-1" charset="-128"/>
                <a:cs typeface="ＭＳ Ｐゴシック" pitchFamily="-1" charset="-128"/>
              </a:rPr>
              <a:t>Mentor/Peer Coaching</a:t>
            </a:r>
            <a:r>
              <a:rPr lang="en-US" sz="4000" dirty="0" smtClean="0">
                <a:solidFill>
                  <a:srgbClr val="A3A3E0"/>
                </a:solidFill>
              </a:rPr>
              <a:t> </a:t>
            </a:r>
            <a:r>
              <a:rPr lang="en-US" sz="3200" dirty="0" smtClean="0">
                <a:solidFill>
                  <a:schemeClr val="accent3"/>
                </a:solidFill>
              </a:rPr>
              <a:t>help others?</a:t>
            </a:r>
          </a:p>
        </p:txBody>
      </p:sp>
      <p:sp>
        <p:nvSpPr>
          <p:cNvPr id="47107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sz="2000" dirty="0"/>
              <a:t>Can you help others resolve their leadership issues by posing only questions? </a:t>
            </a:r>
          </a:p>
          <a:p>
            <a:pPr lvl="0"/>
            <a:r>
              <a:rPr lang="en-US" sz="2000" dirty="0"/>
              <a:t>Can you listen without trying to fix a problem? </a:t>
            </a:r>
          </a:p>
          <a:p>
            <a:pPr lvl="0"/>
            <a:r>
              <a:rPr lang="en-US" sz="2000" dirty="0"/>
              <a:t>Can you listen without prejudice or judgment? </a:t>
            </a:r>
          </a:p>
          <a:p>
            <a:pPr lvl="0"/>
            <a:r>
              <a:rPr lang="en-US" sz="2000" dirty="0"/>
              <a:t>Can you foster growth and change in others? </a:t>
            </a:r>
          </a:p>
          <a:p>
            <a:pPr lvl="0"/>
            <a:r>
              <a:rPr lang="en-US" sz="2000" dirty="0"/>
              <a:t>Can you help your peers look forward and not to the past? </a:t>
            </a:r>
          </a:p>
          <a:p>
            <a:pPr lvl="0"/>
            <a:r>
              <a:rPr lang="en-US" sz="2000" dirty="0"/>
              <a:t>Can you ask open, honest, probing, challenging, and unloaded questions? </a:t>
            </a:r>
          </a:p>
          <a:p>
            <a:pPr lvl="0"/>
            <a:r>
              <a:rPr lang="en-US" sz="2000" dirty="0"/>
              <a:t>Can you ask questions from caring rather than from curiosity? </a:t>
            </a:r>
          </a:p>
          <a:p>
            <a:pPr lvl="0"/>
            <a:r>
              <a:rPr lang="en-US" sz="2000" dirty="0"/>
              <a:t>Can you ask questions from your intuition as well as from what you know? </a:t>
            </a:r>
          </a:p>
          <a:p>
            <a:pPr lvl="0"/>
            <a:r>
              <a:rPr lang="en-US" sz="2000" dirty="0"/>
              <a:t>Can you respect silence? </a:t>
            </a:r>
          </a:p>
          <a:p>
            <a:pPr lvl="0"/>
            <a:r>
              <a:rPr lang="en-US" sz="2000" dirty="0"/>
              <a:t>Can you ask questions simply and briefly?</a:t>
            </a:r>
          </a:p>
          <a:p>
            <a:pPr eaLnBrk="1" hangingPunct="1"/>
            <a:endParaRPr lang="en-US" dirty="0" smtClean="0">
              <a:ea typeface="ＭＳ Ｐゴシック" pitchFamily="-1" charset="-128"/>
            </a:endParaRPr>
          </a:p>
          <a:p>
            <a:pPr eaLnBrk="1" hangingPunct="1"/>
            <a:endParaRPr lang="en-US" dirty="0" smtClean="0">
              <a:ea typeface="ＭＳ Ｐゴシック" pitchFamily="-1" charset="-128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016625"/>
            <a:ext cx="655422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232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dirty="0" smtClean="0">
                <a:solidFill>
                  <a:srgbClr val="A3A3E0"/>
                </a:solidFill>
                <a:ea typeface="ＭＳ Ｐゴシック" pitchFamily="-1" charset="-128"/>
              </a:rPr>
              <a:t>What is a good Mentor/Peer Coaching?</a:t>
            </a:r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ea typeface="ＭＳ Ｐゴシック" pitchFamily="-1" charset="-128"/>
              </a:rPr>
              <a:t>They can be fairly easy to spot — easier than you might think! Look for those who:</a:t>
            </a:r>
          </a:p>
          <a:p>
            <a:pPr eaLnBrk="1" hangingPunct="1"/>
            <a:r>
              <a:rPr lang="en-US" dirty="0" smtClean="0">
                <a:ea typeface="ＭＳ Ｐゴシック" pitchFamily="-1" charset="-128"/>
              </a:rPr>
              <a:t>Are patient.</a:t>
            </a:r>
          </a:p>
          <a:p>
            <a:pPr eaLnBrk="1" hangingPunct="1"/>
            <a:r>
              <a:rPr lang="en-US" dirty="0" smtClean="0">
                <a:ea typeface="ＭＳ Ｐゴシック" pitchFamily="-1" charset="-128"/>
              </a:rPr>
              <a:t>Experiment with different ways to ensure that learning happens.  </a:t>
            </a:r>
          </a:p>
          <a:p>
            <a:pPr eaLnBrk="1" hangingPunct="1"/>
            <a:r>
              <a:rPr lang="en-US" dirty="0" smtClean="0">
                <a:ea typeface="ＭＳ Ｐゴシック" pitchFamily="-1" charset="-128"/>
              </a:rPr>
              <a:t>Like working with adults. </a:t>
            </a:r>
          </a:p>
          <a:p>
            <a:pPr eaLnBrk="1" hangingPunct="1"/>
            <a:r>
              <a:rPr lang="en-US" dirty="0" smtClean="0">
                <a:ea typeface="ＭＳ Ｐゴシック" pitchFamily="-1" charset="-128"/>
              </a:rPr>
              <a:t>See others’ qualities and strengths. </a:t>
            </a:r>
          </a:p>
          <a:p>
            <a:pPr eaLnBrk="1" hangingPunct="1"/>
            <a:r>
              <a:rPr lang="en-US" dirty="0" smtClean="0">
                <a:ea typeface="ＭＳ Ｐゴシック" pitchFamily="-1" charset="-128"/>
              </a:rPr>
              <a:t>Want to provide clarity not “fix someone.”</a:t>
            </a:r>
          </a:p>
          <a:p>
            <a:pPr eaLnBrk="1" hangingPunct="1"/>
            <a:endParaRPr lang="en-US" dirty="0" smtClean="0">
              <a:ea typeface="ＭＳ Ｐゴシック" pitchFamily="-1" charset="-128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016625"/>
            <a:ext cx="655422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442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Effective Meetings</a:t>
            </a:r>
          </a:p>
        </p:txBody>
      </p:sp>
      <p:sp>
        <p:nvSpPr>
          <p:cNvPr id="66562" name="Content Placeholder 6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charset="2"/>
              <a:buChar char="Ø"/>
            </a:pPr>
            <a:r>
              <a:rPr lang="en-US" dirty="0" smtClean="0">
                <a:latin typeface="Arial" charset="0"/>
              </a:rPr>
              <a:t> Most </a:t>
            </a:r>
            <a:r>
              <a:rPr lang="en-US" dirty="0">
                <a:latin typeface="Arial" charset="0"/>
              </a:rPr>
              <a:t>teams waste time during meetings catching up about personal things. </a:t>
            </a:r>
            <a:endParaRPr lang="en-US" dirty="0" smtClean="0">
              <a:latin typeface="Arial" charset="0"/>
            </a:endParaRPr>
          </a:p>
          <a:p>
            <a:pPr>
              <a:buFont typeface="Wingdings" charset="2"/>
              <a:buChar char="Ø"/>
            </a:pPr>
            <a:r>
              <a:rPr lang="en-US" dirty="0" smtClean="0">
                <a:latin typeface="Arial" charset="0"/>
              </a:rPr>
              <a:t> Before </a:t>
            </a:r>
            <a:r>
              <a:rPr lang="en-US" dirty="0">
                <a:latin typeface="Arial" charset="0"/>
              </a:rPr>
              <a:t>you start a meeting, have a reason for it. </a:t>
            </a:r>
            <a:endParaRPr lang="en-US" dirty="0" smtClean="0">
              <a:latin typeface="Arial" charset="0"/>
            </a:endParaRPr>
          </a:p>
          <a:p>
            <a:pPr>
              <a:buFont typeface="Wingdings" charset="2"/>
              <a:buChar char="Ø"/>
            </a:pPr>
            <a:r>
              <a:rPr lang="en-US" dirty="0" smtClean="0">
                <a:latin typeface="Arial" charset="0"/>
              </a:rPr>
              <a:t> Tell </a:t>
            </a:r>
            <a:r>
              <a:rPr lang="en-US" dirty="0">
                <a:latin typeface="Arial" charset="0"/>
              </a:rPr>
              <a:t>each individual team member what he or she need to bring to each meeting and set an agenda. This way, you can measure the success of a meeting. </a:t>
            </a:r>
            <a:endParaRPr lang="en-US" dirty="0" smtClean="0">
              <a:latin typeface="Arial" charset="0"/>
            </a:endParaRPr>
          </a:p>
          <a:p>
            <a:pPr>
              <a:buFont typeface="Wingdings" charset="2"/>
              <a:buChar char="Ø"/>
            </a:pPr>
            <a:r>
              <a:rPr lang="en-US" dirty="0" smtClean="0">
                <a:latin typeface="Arial" charset="0"/>
              </a:rPr>
              <a:t> Don’t </a:t>
            </a:r>
            <a:r>
              <a:rPr lang="en-US" dirty="0">
                <a:latin typeface="Arial" charset="0"/>
              </a:rPr>
              <a:t>feel like the meeting has to be an hour or two hours – make it more about the tasks at hand because the more time people spend in the meeting, the less time they have to do work.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©2003 Discovery Learning, Inc.  All Rights Reserved.</a:t>
            </a:r>
          </a:p>
          <a:p>
            <a:pPr>
              <a:defRPr/>
            </a:pPr>
            <a:endParaRPr lang="en-US"/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016625"/>
            <a:ext cx="655422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312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4376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609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00580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2800"/>
            <a:ext cx="9144000" cy="5225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98819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41" y="500772"/>
            <a:ext cx="8964295" cy="597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0706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6400"/>
            <a:ext cx="9144000" cy="603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62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/>
            </a:r>
            <a:br>
              <a:rPr lang="en-US" b="1" dirty="0"/>
            </a:br>
            <a:r>
              <a:rPr lang="en-US" b="1" dirty="0">
                <a:latin typeface="Arial"/>
                <a:cs typeface="Arial"/>
              </a:rPr>
              <a:t>Culture Plays Big Role in Employee </a:t>
            </a:r>
            <a:r>
              <a:rPr lang="en-US" b="1" dirty="0" smtClean="0">
                <a:latin typeface="Arial"/>
                <a:cs typeface="Arial"/>
              </a:rPr>
              <a:t>Attitudes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Arial" charset="0"/>
              </a:rPr>
              <a:t>Culture contrasts</a:t>
            </a:r>
          </a:p>
          <a:p>
            <a:r>
              <a:rPr lang="en-US" dirty="0" smtClean="0">
                <a:latin typeface="Arial" charset="0"/>
              </a:rPr>
              <a:t>“</a:t>
            </a:r>
            <a:r>
              <a:rPr lang="en-US" i="1" dirty="0">
                <a:latin typeface="Arial" charset="0"/>
              </a:rPr>
              <a:t>In the United States, people used a lot of sports </a:t>
            </a:r>
            <a:r>
              <a:rPr lang="en-US" i="1" dirty="0" smtClean="0">
                <a:latin typeface="Arial" charset="0"/>
              </a:rPr>
              <a:t>metaphors</a:t>
            </a:r>
            <a:r>
              <a:rPr lang="en-US" dirty="0" smtClean="0">
                <a:latin typeface="Arial" charset="0"/>
              </a:rPr>
              <a:t>” </a:t>
            </a:r>
          </a:p>
          <a:p>
            <a:r>
              <a:rPr lang="en-US" dirty="0" smtClean="0">
                <a:latin typeface="Arial" charset="0"/>
              </a:rPr>
              <a:t>"</a:t>
            </a:r>
            <a:r>
              <a:rPr lang="en-US" i="1" dirty="0">
                <a:latin typeface="Arial" charset="0"/>
              </a:rPr>
              <a:t>In Latin America, for example, many people referred to co-workers as family</a:t>
            </a:r>
            <a:r>
              <a:rPr lang="en-US" dirty="0">
                <a:latin typeface="Arial" charset="0"/>
              </a:rPr>
              <a:t>."</a:t>
            </a:r>
          </a:p>
          <a:p>
            <a:r>
              <a:rPr lang="en-US" dirty="0" smtClean="0">
                <a:latin typeface="Arial" charset="0"/>
              </a:rPr>
              <a:t>Q. What are the expectations of these two contrasts? . . .</a:t>
            </a:r>
            <a:endParaRPr lang="en-US" dirty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Q. What </a:t>
            </a:r>
            <a:r>
              <a:rPr lang="en-US" dirty="0">
                <a:latin typeface="Arial" charset="0"/>
              </a:rPr>
              <a:t>you might expect from your family versus what you might expect from your sports </a:t>
            </a:r>
            <a:r>
              <a:rPr lang="en-US" dirty="0" smtClean="0">
                <a:latin typeface="Arial" charset="0"/>
              </a:rPr>
              <a:t>team?</a:t>
            </a:r>
          </a:p>
          <a:p>
            <a:endParaRPr lang="en-US" dirty="0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016625"/>
            <a:ext cx="655422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859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3908"/>
            <a:ext cx="9143999" cy="571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34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>
                <a:latin typeface="Arial" charset="0"/>
              </a:rPr>
              <a:t>Teacher </a:t>
            </a:r>
            <a:r>
              <a:rPr lang="en-US" sz="2000" b="1" dirty="0" smtClean="0">
                <a:latin typeface="Arial" charset="0"/>
              </a:rPr>
              <a:t>or Student</a:t>
            </a:r>
            <a:r>
              <a:rPr lang="en-US" sz="2000" b="1" dirty="0">
                <a:latin typeface="Arial" charset="0"/>
              </a:rPr>
              <a:t>?</a:t>
            </a:r>
            <a:r>
              <a:rPr lang="en-US" sz="2000" b="1" dirty="0" smtClean="0">
                <a:latin typeface="Arial" charset="0"/>
              </a:rPr>
              <a:t> </a:t>
            </a:r>
            <a:r>
              <a:rPr lang="en-US" sz="2000" b="1" dirty="0">
                <a:latin typeface="Arial" charset="0"/>
              </a:rPr>
              <a:t>Open yourself to the gift and mystery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endParaRPr lang="en-US" u="sng" dirty="0" smtClean="0">
              <a:hlinkClick r:id="rId2"/>
            </a:endParaRPr>
          </a:p>
          <a:p>
            <a:pPr marL="0" indent="0">
              <a:buFontTx/>
              <a:buNone/>
              <a:defRPr/>
            </a:pPr>
            <a:endParaRPr lang="en-US" u="sng" dirty="0">
              <a:hlinkClick r:id="rId2"/>
            </a:endParaRPr>
          </a:p>
          <a:p>
            <a:pPr marL="0" indent="0">
              <a:buFontTx/>
              <a:buNone/>
              <a:defRPr/>
            </a:pPr>
            <a:r>
              <a:rPr lang="en-US" u="sng" dirty="0" smtClean="0">
                <a:hlinkClick r:id="rId2"/>
              </a:rPr>
              <a:t>https</a:t>
            </a:r>
            <a:r>
              <a:rPr lang="en-US" u="sng" dirty="0">
                <a:hlinkClick r:id="rId2"/>
              </a:rPr>
              <a:t>://www.youtube.com/watch?v=PFzepCMwuO8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©2003 Discovery Learning, Inc.  All Rights Reserved.</a:t>
            </a:r>
          </a:p>
          <a:p>
            <a:pPr>
              <a:defRPr/>
            </a:pPr>
            <a:endParaRPr lang="en-US"/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004643"/>
            <a:ext cx="655422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757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Arial"/>
                <a:cs typeface="Arial"/>
              </a:rPr>
              <a:t>Questions? 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3" name="Footer Placeholder 3"/>
          <p:cNvSpPr txBox="1">
            <a:spLocks/>
          </p:cNvSpPr>
          <p:nvPr/>
        </p:nvSpPr>
        <p:spPr>
          <a:xfrm>
            <a:off x="2764639" y="6473052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www.noloconsulting.com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1" r="13096" b="37256"/>
          <a:stretch/>
        </p:blipFill>
        <p:spPr bwMode="auto">
          <a:xfrm>
            <a:off x="8112491" y="6055921"/>
            <a:ext cx="697230" cy="6826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425690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/>
                <a:cs typeface="Arial"/>
              </a:rPr>
              <a:t>Change and Leadership</a:t>
            </a:r>
            <a:r>
              <a:rPr lang="en-US" b="1" i="1" dirty="0">
                <a:latin typeface="Arial"/>
                <a:cs typeface="Arial"/>
              </a:rPr>
              <a:t> 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Ø"/>
            </a:pPr>
            <a:r>
              <a:rPr lang="en-US" i="1" dirty="0" smtClean="0"/>
              <a:t> We </a:t>
            </a:r>
            <a:r>
              <a:rPr lang="en-US" i="1" dirty="0"/>
              <a:t>are all </a:t>
            </a:r>
            <a:r>
              <a:rPr lang="en-US" i="1" dirty="0" smtClean="0"/>
              <a:t>Leaders. </a:t>
            </a:r>
            <a:r>
              <a:rPr lang="en-US" dirty="0" smtClean="0"/>
              <a:t>Leadership </a:t>
            </a:r>
            <a:r>
              <a:rPr lang="en-US" dirty="0"/>
              <a:t>is Not a Position, It's a </a:t>
            </a:r>
            <a:r>
              <a:rPr lang="en-US" dirty="0" smtClean="0"/>
              <a:t>Mindset</a:t>
            </a:r>
            <a:endParaRPr lang="en-US" b="1" dirty="0"/>
          </a:p>
          <a:p>
            <a:pPr lvl="0">
              <a:buFont typeface="Wingdings" charset="2"/>
              <a:buChar char="Ø"/>
            </a:pPr>
            <a:r>
              <a:rPr lang="en-US" i="1" dirty="0" smtClean="0"/>
              <a:t> How </a:t>
            </a:r>
            <a:r>
              <a:rPr lang="en-US" i="1" dirty="0"/>
              <a:t>do you considers all perspectives when resolving issues in order to increase collaboration?</a:t>
            </a:r>
            <a:endParaRPr lang="en-US" dirty="0"/>
          </a:p>
          <a:p>
            <a:pPr lvl="0">
              <a:buFont typeface="Wingdings" charset="2"/>
              <a:buChar char="Ø"/>
            </a:pPr>
            <a:r>
              <a:rPr lang="en-US" i="1" dirty="0" smtClean="0"/>
              <a:t> Do </a:t>
            </a:r>
            <a:r>
              <a:rPr lang="en-US" i="1" dirty="0"/>
              <a:t>you understanding style preferences of your colleagues at work to improve teamwork while taking advantage of the strengths that each style brings to your organization?</a:t>
            </a:r>
            <a:endParaRPr lang="en-US" dirty="0"/>
          </a:p>
          <a:p>
            <a:pPr lvl="0">
              <a:buFont typeface="Wingdings" charset="2"/>
              <a:buChar char="Ø"/>
            </a:pPr>
            <a:r>
              <a:rPr lang="en-US" i="1" dirty="0" smtClean="0"/>
              <a:t> Can </a:t>
            </a:r>
            <a:r>
              <a:rPr lang="en-US" i="1" dirty="0"/>
              <a:t>you deal with and sustain change in challenging times?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016625"/>
            <a:ext cx="655422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345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Change Style Indicator </a:t>
            </a:r>
            <a:endParaRPr lang="en-US" b="1" dirty="0">
              <a:latin typeface="+mn-lt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Arial" charset="0"/>
              </a:rPr>
              <a:t>CSI DOES</a:t>
            </a:r>
            <a:r>
              <a:rPr lang="en-US" b="1" dirty="0" smtClean="0">
                <a:latin typeface="Arial" charset="0"/>
              </a:rPr>
              <a:t>:</a:t>
            </a:r>
            <a:endParaRPr lang="en-US" b="1" dirty="0">
              <a:latin typeface="Arial" charset="0"/>
            </a:endParaRPr>
          </a:p>
          <a:p>
            <a:pPr marL="342900" indent="-342900" algn="l" eaLnBrk="1" hangingPunct="1">
              <a:spcBef>
                <a:spcPts val="0"/>
              </a:spcBef>
              <a:spcAft>
                <a:spcPts val="0"/>
              </a:spcAft>
              <a:buFont typeface="Wingdings" charset="0"/>
              <a:buChar char="q"/>
            </a:pPr>
            <a:r>
              <a:rPr lang="en-US" sz="2000" dirty="0">
                <a:solidFill>
                  <a:srgbClr val="B5121B"/>
                </a:solidFill>
                <a:latin typeface="Arial" charset="0"/>
              </a:rPr>
              <a:t>Offer an explanation of preferred style of initiating and dealing with change</a:t>
            </a:r>
          </a:p>
          <a:p>
            <a:pPr marL="342900" indent="-342900" algn="l" eaLnBrk="1" hangingPunct="1">
              <a:spcBef>
                <a:spcPts val="0"/>
              </a:spcBef>
              <a:spcAft>
                <a:spcPts val="0"/>
              </a:spcAft>
              <a:buFont typeface="Wingdings" charset="0"/>
              <a:buChar char="q"/>
            </a:pPr>
            <a:r>
              <a:rPr lang="en-US" sz="2000" dirty="0">
                <a:solidFill>
                  <a:srgbClr val="B5121B"/>
                </a:solidFill>
                <a:latin typeface="Arial" charset="0"/>
              </a:rPr>
              <a:t>Describe three change style preferences that are more personality influenced than </a:t>
            </a:r>
            <a:r>
              <a:rPr lang="en-US" sz="2000" dirty="0" smtClean="0">
                <a:solidFill>
                  <a:srgbClr val="B5121B"/>
                </a:solidFill>
                <a:latin typeface="Arial" charset="0"/>
              </a:rPr>
              <a:t>situational </a:t>
            </a:r>
            <a:r>
              <a:rPr lang="en-US" sz="2000" dirty="0">
                <a:solidFill>
                  <a:srgbClr val="B5121B"/>
                </a:solidFill>
                <a:latin typeface="Arial" charset="0"/>
              </a:rPr>
              <a:t>influenced</a:t>
            </a:r>
          </a:p>
          <a:p>
            <a:pPr marL="342900" indent="-342900" algn="l" eaLnBrk="1" hangingPunct="1">
              <a:spcBef>
                <a:spcPts val="0"/>
              </a:spcBef>
              <a:spcAft>
                <a:spcPts val="0"/>
              </a:spcAft>
              <a:buFont typeface="Wingdings" charset="0"/>
              <a:buChar char="q"/>
            </a:pPr>
            <a:r>
              <a:rPr lang="en-US" sz="2000" dirty="0">
                <a:solidFill>
                  <a:srgbClr val="B5121B"/>
                </a:solidFill>
                <a:latin typeface="Arial" charset="0"/>
              </a:rPr>
              <a:t>Create an appreciation for change-style </a:t>
            </a:r>
            <a:r>
              <a:rPr lang="en-US" sz="2000" dirty="0" smtClean="0">
                <a:solidFill>
                  <a:srgbClr val="B5121B"/>
                </a:solidFill>
                <a:latin typeface="Arial" charset="0"/>
              </a:rPr>
              <a:t>diversity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 smtClean="0">
              <a:latin typeface="Arial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latin typeface="Arial" charset="0"/>
              </a:rPr>
              <a:t>CSI </a:t>
            </a:r>
            <a:r>
              <a:rPr lang="en-US" b="1" dirty="0">
                <a:latin typeface="Arial" charset="0"/>
              </a:rPr>
              <a:t>DOES NOT:</a:t>
            </a:r>
            <a:endParaRPr lang="en-US" sz="2000" b="1" dirty="0">
              <a:solidFill>
                <a:srgbClr val="B5121B"/>
              </a:solidFill>
              <a:latin typeface="Arial" charset="0"/>
            </a:endParaRPr>
          </a:p>
          <a:p>
            <a:pPr marL="342900" indent="-342900" algn="l" eaLnBrk="1" hangingPunct="1">
              <a:spcBef>
                <a:spcPts val="0"/>
              </a:spcBef>
              <a:spcAft>
                <a:spcPts val="0"/>
              </a:spcAft>
              <a:buFont typeface="Wingdings" charset="0"/>
              <a:buChar char="q"/>
            </a:pPr>
            <a:r>
              <a:rPr lang="en-US" sz="2000" dirty="0">
                <a:solidFill>
                  <a:srgbClr val="B5121B"/>
                </a:solidFill>
                <a:latin typeface="Arial" charset="0"/>
              </a:rPr>
              <a:t>Present a right or wrong, </a:t>
            </a:r>
            <a:r>
              <a:rPr lang="ja-JP" altLang="en-US" sz="2000" dirty="0">
                <a:solidFill>
                  <a:srgbClr val="B5121B"/>
                </a:solidFill>
                <a:latin typeface="Arial" charset="0"/>
              </a:rPr>
              <a:t>“</a:t>
            </a:r>
            <a:r>
              <a:rPr lang="en-US" altLang="ja-JP" sz="2000" dirty="0">
                <a:solidFill>
                  <a:srgbClr val="B5121B"/>
                </a:solidFill>
                <a:latin typeface="Arial" charset="0"/>
              </a:rPr>
              <a:t>better</a:t>
            </a:r>
            <a:r>
              <a:rPr lang="ja-JP" altLang="en-US" sz="2000" dirty="0">
                <a:solidFill>
                  <a:srgbClr val="B5121B"/>
                </a:solidFill>
                <a:latin typeface="Arial" charset="0"/>
              </a:rPr>
              <a:t>”</a:t>
            </a:r>
            <a:r>
              <a:rPr lang="en-US" altLang="ja-JP" sz="2000" dirty="0">
                <a:solidFill>
                  <a:srgbClr val="B5121B"/>
                </a:solidFill>
                <a:latin typeface="Arial" charset="0"/>
              </a:rPr>
              <a:t> or </a:t>
            </a:r>
            <a:r>
              <a:rPr lang="ja-JP" altLang="en-US" sz="2000" dirty="0">
                <a:solidFill>
                  <a:srgbClr val="B5121B"/>
                </a:solidFill>
                <a:latin typeface="Arial" charset="0"/>
              </a:rPr>
              <a:t>“</a:t>
            </a:r>
            <a:r>
              <a:rPr lang="en-US" altLang="ja-JP" sz="2000" dirty="0">
                <a:solidFill>
                  <a:srgbClr val="B5121B"/>
                </a:solidFill>
                <a:latin typeface="Arial" charset="0"/>
              </a:rPr>
              <a:t>worse</a:t>
            </a:r>
            <a:r>
              <a:rPr lang="ja-JP" altLang="en-US" sz="2000" dirty="0">
                <a:solidFill>
                  <a:srgbClr val="B5121B"/>
                </a:solidFill>
                <a:latin typeface="Arial" charset="0"/>
              </a:rPr>
              <a:t>”</a:t>
            </a:r>
            <a:r>
              <a:rPr lang="en-US" altLang="ja-JP" sz="2000" dirty="0">
                <a:solidFill>
                  <a:srgbClr val="B5121B"/>
                </a:solidFill>
                <a:latin typeface="Arial" charset="0"/>
              </a:rPr>
              <a:t> change style</a:t>
            </a:r>
          </a:p>
          <a:p>
            <a:pPr marL="342900" indent="-342900" algn="l" eaLnBrk="1" hangingPunct="1">
              <a:spcBef>
                <a:spcPts val="0"/>
              </a:spcBef>
              <a:spcAft>
                <a:spcPts val="0"/>
              </a:spcAft>
              <a:buFont typeface="Wingdings" charset="0"/>
              <a:buChar char="q"/>
            </a:pPr>
            <a:r>
              <a:rPr lang="en-US" sz="2000" dirty="0">
                <a:solidFill>
                  <a:srgbClr val="B5121B"/>
                </a:solidFill>
                <a:latin typeface="Arial" charset="0"/>
              </a:rPr>
              <a:t>Measure level of competence at initiating and managing change</a:t>
            </a:r>
          </a:p>
          <a:p>
            <a:pPr marL="342900" indent="-342900" algn="l" eaLnBrk="1" hangingPunct="1">
              <a:spcBef>
                <a:spcPts val="0"/>
              </a:spcBef>
              <a:spcAft>
                <a:spcPts val="0"/>
              </a:spcAft>
              <a:buFont typeface="Wingdings" charset="0"/>
              <a:buChar char="q"/>
            </a:pPr>
            <a:r>
              <a:rPr lang="en-US" sz="2000" dirty="0">
                <a:solidFill>
                  <a:srgbClr val="B5121B"/>
                </a:solidFill>
                <a:latin typeface="Arial" charset="0"/>
              </a:rPr>
              <a:t>Limit individuals to predetermined responses to change</a:t>
            </a:r>
          </a:p>
        </p:txBody>
      </p:sp>
      <p:sp>
        <p:nvSpPr>
          <p:cNvPr id="17410" name="Date Placeholder 3"/>
          <p:cNvSpPr>
            <a:spLocks noGrp="1"/>
          </p:cNvSpPr>
          <p:nvPr>
            <p:ph type="dt" sz="half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dirty="0"/>
              <a:t> ©2003 Discovery Learning, Inc.  All Rights Reserved.</a:t>
            </a:r>
          </a:p>
          <a:p>
            <a:pPr eaLnBrk="1" hangingPunct="1"/>
            <a:endParaRPr lang="en-US" sz="900" dirty="0"/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016625"/>
            <a:ext cx="655422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875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 anchor="b"/>
          <a:lstStyle/>
          <a:p>
            <a:pPr eaLnBrk="1" hangingPunct="1"/>
            <a:r>
              <a:rPr lang="en-US" sz="3600" b="1" dirty="0">
                <a:solidFill>
                  <a:schemeClr val="bg1"/>
                </a:solidFill>
                <a:latin typeface="Arial" charset="0"/>
              </a:rPr>
              <a:t>CHANGE STYLE PREFERENCE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432948" y="1900238"/>
            <a:ext cx="2841625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 dirty="0">
                <a:solidFill>
                  <a:srgbClr val="B5121B"/>
                </a:solidFill>
              </a:rPr>
              <a:t>CONSERVERS</a:t>
            </a:r>
            <a:endParaRPr lang="en-US" sz="2800" dirty="0">
              <a:solidFill>
                <a:srgbClr val="B5121B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en-US" sz="2800" i="1" dirty="0" smtClean="0">
                <a:solidFill>
                  <a:srgbClr val="B5121B"/>
                </a:solidFill>
              </a:rPr>
              <a:t>	Accept </a:t>
            </a:r>
            <a:r>
              <a:rPr lang="en-US" sz="2800" dirty="0">
                <a:solidFill>
                  <a:srgbClr val="B5121B"/>
                </a:solidFill>
              </a:rPr>
              <a:t>the                                            structure</a:t>
            </a:r>
          </a:p>
          <a:p>
            <a:pPr algn="ctr" eaLnBrk="0" hangingPunct="0">
              <a:spcBef>
                <a:spcPct val="90000"/>
              </a:spcBef>
            </a:pPr>
            <a:r>
              <a:rPr lang="en-US" sz="2800" dirty="0">
                <a:solidFill>
                  <a:srgbClr val="B5121B"/>
                </a:solidFill>
              </a:rPr>
              <a:t>Prefer change that is incremental</a:t>
            </a:r>
          </a:p>
          <a:p>
            <a:pPr algn="ctr" eaLnBrk="0" latinLnBrk="1" hangingPunct="0">
              <a:spcBef>
                <a:spcPct val="90000"/>
              </a:spcBef>
            </a:pPr>
            <a:endParaRPr lang="en-US" sz="2800" dirty="0">
              <a:solidFill>
                <a:srgbClr val="B5121B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18945" y="772163"/>
            <a:ext cx="664496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/>
              <a:t>Change </a:t>
            </a:r>
            <a:r>
              <a:rPr lang="en-US" sz="4800" b="1" dirty="0" smtClean="0"/>
              <a:t>Style Preferences</a:t>
            </a:r>
            <a:endParaRPr lang="en-US" sz="4800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dirty="0"/>
              <a:t> ©2003 Discovery Learning, Inc.  All Rights Reserved.</a:t>
            </a:r>
          </a:p>
          <a:p>
            <a:pPr eaLnBrk="1" hangingPunct="1"/>
            <a:endParaRPr lang="en-US" sz="900" dirty="0"/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016625"/>
            <a:ext cx="655422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951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/>
              <a:t> ©2003 Discovery Learning, Inc.  All Rights Reserved.</a:t>
            </a:r>
          </a:p>
          <a:p>
            <a:pPr eaLnBrk="1" hangingPunct="1"/>
            <a:endParaRPr lang="en-US" sz="900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noFill/>
        </p:spPr>
        <p:txBody>
          <a:bodyPr lIns="90488" tIns="44450" rIns="90488" bIns="44450" anchor="b"/>
          <a:lstStyle/>
          <a:p>
            <a:pPr eaLnBrk="1" hangingPunct="1"/>
            <a:r>
              <a:rPr lang="en-US" sz="3600" b="1" dirty="0">
                <a:solidFill>
                  <a:schemeClr val="bg1"/>
                </a:solidFill>
                <a:latin typeface="Arial" charset="0"/>
              </a:rPr>
              <a:t>CHANGE </a:t>
            </a:r>
            <a:r>
              <a:rPr lang="en-US" sz="3600" b="1" dirty="0" smtClean="0">
                <a:solidFill>
                  <a:schemeClr val="bg1"/>
                </a:solidFill>
                <a:latin typeface="Arial" charset="0"/>
              </a:rPr>
              <a:t>STYLE </a:t>
            </a:r>
            <a:r>
              <a:rPr lang="en-US" sz="3600" b="1" dirty="0">
                <a:solidFill>
                  <a:schemeClr val="bg1"/>
                </a:solidFill>
                <a:latin typeface="Arial" charset="0"/>
              </a:rPr>
              <a:t>PREFERENCE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217488" y="1900238"/>
            <a:ext cx="2841625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>
                <a:solidFill>
                  <a:schemeClr val="hlink"/>
                </a:solidFill>
              </a:rPr>
              <a:t>CONSERVERS</a:t>
            </a:r>
            <a:endParaRPr lang="en-US" sz="2800">
              <a:solidFill>
                <a:schemeClr val="hlink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en-US" sz="2800" i="1">
                <a:solidFill>
                  <a:schemeClr val="hlink"/>
                </a:solidFill>
              </a:rPr>
              <a:t>Accept </a:t>
            </a:r>
            <a:r>
              <a:rPr lang="en-US" sz="2800">
                <a:solidFill>
                  <a:schemeClr val="hlink"/>
                </a:solidFill>
              </a:rPr>
              <a:t>the structure</a:t>
            </a:r>
          </a:p>
          <a:p>
            <a:pPr algn="ctr" eaLnBrk="0" hangingPunct="0">
              <a:spcBef>
                <a:spcPct val="90000"/>
              </a:spcBef>
            </a:pPr>
            <a:r>
              <a:rPr lang="en-US" sz="2800">
                <a:solidFill>
                  <a:schemeClr val="hlink"/>
                </a:solidFill>
              </a:rPr>
              <a:t>Prefer change that is incremental</a:t>
            </a:r>
          </a:p>
          <a:p>
            <a:pPr algn="ctr" eaLnBrk="0" latinLnBrk="1" hangingPunct="0">
              <a:spcBef>
                <a:spcPct val="90000"/>
              </a:spcBef>
            </a:pPr>
            <a:endParaRPr lang="en-US" sz="2800">
              <a:solidFill>
                <a:srgbClr val="CC0000"/>
              </a:solidFill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6008688" y="1900238"/>
            <a:ext cx="2765425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>
                <a:solidFill>
                  <a:srgbClr val="B5121B"/>
                </a:solidFill>
              </a:rPr>
              <a:t>ORIGINATORS</a:t>
            </a:r>
            <a:endParaRPr lang="en-US" sz="2800">
              <a:solidFill>
                <a:srgbClr val="B5121B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en-US" sz="2800" i="1">
                <a:solidFill>
                  <a:srgbClr val="B5121B"/>
                </a:solidFill>
              </a:rPr>
              <a:t>Challenge </a:t>
            </a:r>
            <a:r>
              <a:rPr lang="en-US" sz="2800">
                <a:solidFill>
                  <a:srgbClr val="B5121B"/>
                </a:solidFill>
              </a:rPr>
              <a:t>the structure</a:t>
            </a:r>
          </a:p>
          <a:p>
            <a:pPr algn="ctr" eaLnBrk="0" hangingPunct="0">
              <a:spcBef>
                <a:spcPct val="90000"/>
              </a:spcBef>
            </a:pPr>
            <a:r>
              <a:rPr lang="en-US" sz="2800">
                <a:solidFill>
                  <a:srgbClr val="B5121B"/>
                </a:solidFill>
              </a:rPr>
              <a:t>Prefer change that is expansive</a:t>
            </a:r>
          </a:p>
          <a:p>
            <a:pPr algn="ctr" eaLnBrk="0" latinLnBrk="1" hangingPunct="0">
              <a:spcBef>
                <a:spcPct val="90000"/>
              </a:spcBef>
            </a:pPr>
            <a:endParaRPr lang="en-US" sz="2800">
              <a:solidFill>
                <a:srgbClr val="8703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18945" y="803701"/>
            <a:ext cx="664496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/>
              <a:t>Change </a:t>
            </a:r>
            <a:r>
              <a:rPr lang="en-US" sz="4800" b="1" dirty="0" smtClean="0"/>
              <a:t>Style Preferences</a:t>
            </a:r>
            <a:endParaRPr lang="en-US" sz="4800" dirty="0"/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016625"/>
            <a:ext cx="655422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29720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659</TotalTime>
  <Words>2328</Words>
  <Application>Microsoft Office PowerPoint</Application>
  <PresentationFormat>On-screen Show (4:3)</PresentationFormat>
  <Paragraphs>345</Paragraphs>
  <Slides>52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2" baseType="lpstr">
      <vt:lpstr>Arial</vt:lpstr>
      <vt:lpstr>Book Antiqua</vt:lpstr>
      <vt:lpstr>Calibri</vt:lpstr>
      <vt:lpstr>Calibri Light</vt:lpstr>
      <vt:lpstr>Franklin Gothic Medium</vt:lpstr>
      <vt:lpstr>Monotype Sorts</vt:lpstr>
      <vt:lpstr>ＭＳ Ｐゴシック</vt:lpstr>
      <vt:lpstr>Wingdings</vt:lpstr>
      <vt:lpstr>Retrospect</vt:lpstr>
      <vt:lpstr>Document</vt:lpstr>
      <vt:lpstr>Work Culture: A Family or a Team?  Why should we care? </vt:lpstr>
      <vt:lpstr>PowerPoint Presentation</vt:lpstr>
      <vt:lpstr>PowerPoint Presentation</vt:lpstr>
      <vt:lpstr>Video: Count the number of passes</vt:lpstr>
      <vt:lpstr> Culture Plays Big Role in Employee Attitudes</vt:lpstr>
      <vt:lpstr>Change and Leadership </vt:lpstr>
      <vt:lpstr>Change Style Indicator </vt:lpstr>
      <vt:lpstr>CHANGE STYLE PREFERENCE</vt:lpstr>
      <vt:lpstr>CHANGE STYLE PREFERENCE</vt:lpstr>
      <vt:lpstr>CHANGE STYLE PREFERENCE</vt:lpstr>
      <vt:lpstr>CONSERVERS</vt:lpstr>
      <vt:lpstr>ORIGINATORSCS</vt:lpstr>
      <vt:lpstr>PRAGMATISTS</vt:lpstr>
      <vt:lpstr>ORIGINATORS see CONSERVERS as: ONS</vt:lpstr>
      <vt:lpstr>CONSERVERS see ORIGINATORS as: ONS</vt:lpstr>
      <vt:lpstr>PRAGMATISTS can be  perceived by strong CONSERVERS and ORIGINATORS as: PTIONS</vt:lpstr>
      <vt:lpstr>Predict your score…   Place yourself in order on the u-shaped line based upon your predicted score  Scores range from Left Side 66 to Right Side 66 with a 0 in the middle </vt:lpstr>
      <vt:lpstr>COLLABORATION  CONSERVERS    PRAGMATISTS       ORIGINATORS</vt:lpstr>
      <vt:lpstr>CREATIVITY   CONSERVERS    PRAGMATISTS      ORIGINATORS</vt:lpstr>
      <vt:lpstr>PowerPoint Presentation</vt:lpstr>
      <vt:lpstr>Conservers CONTRIBUTIONS TO THE ORGANIZATION</vt:lpstr>
      <vt:lpstr>Pragmatists CONTRIBUTIONS TO THE ORGANIZATION</vt:lpstr>
      <vt:lpstr>Originators CONTRIBUTIONS TO THE ORGANIZATION</vt:lpstr>
      <vt:lpstr>Conserver Style POTENTIAL PITFALLS</vt:lpstr>
      <vt:lpstr>Pragmatists Style POTENTIAL PITFALLS</vt:lpstr>
      <vt:lpstr>Originator Style POTENTIAL PITFALLS</vt:lpstr>
      <vt:lpstr>Suggestions for Increasing Flexibility and Avoiding Style Traps</vt:lpstr>
      <vt:lpstr>The Ten Values of Excellent Teams</vt:lpstr>
      <vt:lpstr>Team Values</vt:lpstr>
      <vt:lpstr>Excellent teams have ten core team values:</vt:lpstr>
      <vt:lpstr>Team Values</vt:lpstr>
      <vt:lpstr>Values</vt:lpstr>
      <vt:lpstr>PowerPoint Presentation</vt:lpstr>
      <vt:lpstr>PowerPoint Presentation</vt:lpstr>
      <vt:lpstr>PowerPoint Presentation</vt:lpstr>
      <vt:lpstr>PowerPoint Presentation</vt:lpstr>
      <vt:lpstr>Telamon Code of Ethics </vt:lpstr>
      <vt:lpstr>War on Poverty</vt:lpstr>
      <vt:lpstr>Farmworkers and their families</vt:lpstr>
      <vt:lpstr>PowerPoint Presentation</vt:lpstr>
      <vt:lpstr>Mentor/Peer Coaching</vt:lpstr>
      <vt:lpstr>Mentor/Peer Coaching help others?</vt:lpstr>
      <vt:lpstr>What is a good Mentor/Peer Coaching?</vt:lpstr>
      <vt:lpstr>Effective Meetings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Teacher or Student? Open yourself to the gift and mystery</vt:lpstr>
      <vt:lpstr>Questions? </vt:lpstr>
    </vt:vector>
  </TitlesOfParts>
  <Company>nc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nc m</dc:creator>
  <cp:lastModifiedBy>Maya McElrath</cp:lastModifiedBy>
  <cp:revision>69</cp:revision>
  <dcterms:created xsi:type="dcterms:W3CDTF">2014-11-11T18:19:03Z</dcterms:created>
  <dcterms:modified xsi:type="dcterms:W3CDTF">2015-09-25T01:23:41Z</dcterms:modified>
</cp:coreProperties>
</file>