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53"/>
  </p:notesMasterIdLst>
  <p:sldIdLst>
    <p:sldId id="256" r:id="rId2"/>
    <p:sldId id="474" r:id="rId3"/>
    <p:sldId id="489" r:id="rId4"/>
    <p:sldId id="447" r:id="rId5"/>
    <p:sldId id="450" r:id="rId6"/>
    <p:sldId id="451" r:id="rId7"/>
    <p:sldId id="462" r:id="rId8"/>
    <p:sldId id="463" r:id="rId9"/>
    <p:sldId id="452" r:id="rId10"/>
    <p:sldId id="453" r:id="rId11"/>
    <p:sldId id="454" r:id="rId12"/>
    <p:sldId id="457" r:id="rId13"/>
    <p:sldId id="458" r:id="rId14"/>
    <p:sldId id="459" r:id="rId15"/>
    <p:sldId id="460" r:id="rId16"/>
    <p:sldId id="461" r:id="rId17"/>
    <p:sldId id="441" r:id="rId18"/>
    <p:sldId id="483" r:id="rId19"/>
    <p:sldId id="485" r:id="rId20"/>
    <p:sldId id="486" r:id="rId21"/>
    <p:sldId id="487" r:id="rId22"/>
    <p:sldId id="488" r:id="rId23"/>
    <p:sldId id="467" r:id="rId24"/>
    <p:sldId id="468" r:id="rId25"/>
    <p:sldId id="470" r:id="rId26"/>
    <p:sldId id="472" r:id="rId27"/>
    <p:sldId id="471" r:id="rId28"/>
    <p:sldId id="464" r:id="rId29"/>
    <p:sldId id="465" r:id="rId30"/>
    <p:sldId id="466" r:id="rId31"/>
    <p:sldId id="481" r:id="rId32"/>
    <p:sldId id="440" r:id="rId33"/>
    <p:sldId id="482" r:id="rId34"/>
    <p:sldId id="434" r:id="rId35"/>
    <p:sldId id="429" r:id="rId36"/>
    <p:sldId id="430" r:id="rId37"/>
    <p:sldId id="431" r:id="rId38"/>
    <p:sldId id="432" r:id="rId39"/>
    <p:sldId id="433" r:id="rId40"/>
    <p:sldId id="484" r:id="rId41"/>
    <p:sldId id="478" r:id="rId42"/>
    <p:sldId id="479" r:id="rId43"/>
    <p:sldId id="418" r:id="rId44"/>
    <p:sldId id="411" r:id="rId45"/>
    <p:sldId id="415" r:id="rId46"/>
    <p:sldId id="417" r:id="rId47"/>
    <p:sldId id="442" r:id="rId48"/>
    <p:sldId id="444" r:id="rId49"/>
    <p:sldId id="445" r:id="rId50"/>
    <p:sldId id="446" r:id="rId51"/>
    <p:sldId id="47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14" autoAdjust="0"/>
  </p:normalViewPr>
  <p:slideViewPr>
    <p:cSldViewPr>
      <p:cViewPr varScale="1">
        <p:scale>
          <a:sx n="77" d="100"/>
          <a:sy n="77" d="100"/>
        </p:scale>
        <p:origin x="1716" y="90"/>
      </p:cViewPr>
      <p:guideLst>
        <p:guide orient="horz" pos="2160"/>
        <p:guide pos="2880"/>
      </p:guideLst>
    </p:cSldViewPr>
  </p:slideViewPr>
  <p:notesTextViewPr>
    <p:cViewPr>
      <p:scale>
        <a:sx n="1" d="1"/>
        <a:sy n="1" d="1"/>
      </p:scale>
      <p:origin x="0" y="0"/>
    </p:cViewPr>
  </p:notesTextViewPr>
  <p:sorterViewPr>
    <p:cViewPr>
      <p:scale>
        <a:sx n="66" d="100"/>
        <a:sy n="66" d="100"/>
      </p:scale>
      <p:origin x="0" y="1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AACB41-FA2F-4F79-8306-14ED381A4B3F}" type="datetimeFigureOut">
              <a:rPr lang="en-US" smtClean="0"/>
              <a:t>5/20/2015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5349-747E-4DA1-900E-311F7CE62D73}" type="slidenum">
              <a:rPr lang="en-US" smtClean="0"/>
              <a:t>‹#›</a:t>
            </a:fld>
            <a:endParaRPr lang="en-US"/>
          </a:p>
        </p:txBody>
      </p:sp>
    </p:spTree>
    <p:extLst>
      <p:ext uri="{BB962C8B-B14F-4D97-AF65-F5344CB8AC3E}">
        <p14:creationId xmlns:p14="http://schemas.microsoft.com/office/powerpoint/2010/main" val="353175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5349-747E-4DA1-900E-311F7CE62D73}" type="slidenum">
              <a:rPr lang="en-US" smtClean="0"/>
              <a:t>5</a:t>
            </a:fld>
            <a:endParaRPr lang="en-US" dirty="0"/>
          </a:p>
        </p:txBody>
      </p:sp>
    </p:spTree>
    <p:extLst>
      <p:ext uri="{BB962C8B-B14F-4D97-AF65-F5344CB8AC3E}">
        <p14:creationId xmlns:p14="http://schemas.microsoft.com/office/powerpoint/2010/main" val="2279707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“Rethinking data this way, analysis is richer and programs are able to use the information they gathered from the data to set strategic directions, find systemic solutions, answer critical questions, and continually improve their services to children and families.”</a:t>
            </a:r>
          </a:p>
          <a:p>
            <a:endParaRPr lang="en-US" dirty="0"/>
          </a:p>
        </p:txBody>
      </p:sp>
      <p:sp>
        <p:nvSpPr>
          <p:cNvPr id="4" name="Slide Number Placeholder 3"/>
          <p:cNvSpPr>
            <a:spLocks noGrp="1"/>
          </p:cNvSpPr>
          <p:nvPr>
            <p:ph type="sldNum" sz="quarter" idx="10"/>
          </p:nvPr>
        </p:nvSpPr>
        <p:spPr/>
        <p:txBody>
          <a:bodyPr/>
          <a:lstStyle/>
          <a:p>
            <a:fld id="{F9315349-747E-4DA1-900E-311F7CE62D73}" type="slidenum">
              <a:rPr lang="en-US" smtClean="0"/>
              <a:t>10</a:t>
            </a:fld>
            <a:endParaRPr lang="en-US" dirty="0"/>
          </a:p>
        </p:txBody>
      </p:sp>
    </p:spTree>
    <p:extLst>
      <p:ext uri="{BB962C8B-B14F-4D97-AF65-F5344CB8AC3E}">
        <p14:creationId xmlns:p14="http://schemas.microsoft.com/office/powerpoint/2010/main" val="146783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685B9-A357-1F4D-8302-30F7DA242AC3}" type="slidenum">
              <a:rPr lang="en-US"/>
              <a:pPr/>
              <a:t>26</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686421" y="4344025"/>
            <a:ext cx="5485158" cy="4275320"/>
          </a:xfrm>
        </p:spPr>
        <p:txBody>
          <a:bodyPr/>
          <a:lstStyle/>
          <a:p>
            <a:pPr marL="224325" indent="-224325">
              <a:lnSpc>
                <a:spcPct val="80000"/>
              </a:lnSpc>
            </a:pPr>
            <a:r>
              <a:rPr lang="en-US" sz="1100" b="1" dirty="0"/>
              <a:t>In order to distinguish the differences between Outputs, Outcomes, and Impacts we need to understand the continuum of Program Action.</a:t>
            </a:r>
            <a:r>
              <a:rPr lang="en-US" sz="1100" dirty="0"/>
              <a:t> </a:t>
            </a:r>
          </a:p>
          <a:p>
            <a:pPr marL="224325" indent="-224325">
              <a:lnSpc>
                <a:spcPct val="80000"/>
              </a:lnSpc>
            </a:pPr>
            <a:endParaRPr lang="en-US" sz="800" dirty="0"/>
          </a:p>
          <a:p>
            <a:pPr marL="224325" indent="-224325">
              <a:lnSpc>
                <a:spcPct val="80000"/>
              </a:lnSpc>
            </a:pPr>
            <a:r>
              <a:rPr lang="en-US" sz="1100" dirty="0"/>
              <a:t>Logic model helps us figure out the results of our programs - what to measure and  demonstrate our accountability.</a:t>
            </a:r>
          </a:p>
          <a:p>
            <a:pPr marL="224325" indent="-224325">
              <a:lnSpc>
                <a:spcPct val="80000"/>
              </a:lnSpc>
            </a:pPr>
            <a:endParaRPr lang="en-US" sz="1100" dirty="0"/>
          </a:p>
          <a:p>
            <a:pPr marL="224325" indent="-224325">
              <a:lnSpc>
                <a:spcPct val="80000"/>
              </a:lnSpc>
            </a:pPr>
            <a:r>
              <a:rPr lang="en-US" sz="1100" dirty="0"/>
              <a:t>How many people are familiar with the Logic Model? How many use the Logic Model for their Program Development?</a:t>
            </a:r>
          </a:p>
          <a:p>
            <a:pPr marL="224325" indent="-224325">
              <a:lnSpc>
                <a:spcPct val="80000"/>
              </a:lnSpc>
            </a:pPr>
            <a:endParaRPr lang="en-US" sz="800" dirty="0"/>
          </a:p>
          <a:p>
            <a:pPr marL="224325" indent="-224325">
              <a:lnSpc>
                <a:spcPct val="80000"/>
              </a:lnSpc>
            </a:pPr>
            <a:r>
              <a:rPr lang="en-US" sz="1100" dirty="0"/>
              <a:t>Activities &amp; Outputs  are often listed separately in </a:t>
            </a:r>
            <a:r>
              <a:rPr lang="en-US" sz="1100" dirty="0" err="1"/>
              <a:t>Prog</a:t>
            </a:r>
            <a:r>
              <a:rPr lang="en-US" sz="1100" dirty="0"/>
              <a:t>. </a:t>
            </a:r>
            <a:r>
              <a:rPr lang="en-US" sz="1100" dirty="0" err="1"/>
              <a:t>Eval</a:t>
            </a:r>
            <a:r>
              <a:rPr lang="en-US" sz="1100" dirty="0"/>
              <a:t>. they are technically different:</a:t>
            </a:r>
          </a:p>
          <a:p>
            <a:pPr marL="224325" indent="-224325">
              <a:lnSpc>
                <a:spcPct val="80000"/>
              </a:lnSpc>
              <a:buFontTx/>
              <a:buChar char="•"/>
            </a:pPr>
            <a:r>
              <a:rPr lang="en-US" sz="1100" b="1" dirty="0"/>
              <a:t>Activities are what we do in research Extension Education. </a:t>
            </a:r>
          </a:p>
          <a:p>
            <a:pPr marL="224325" indent="-224325">
              <a:lnSpc>
                <a:spcPct val="80000"/>
              </a:lnSpc>
              <a:buFontTx/>
              <a:buChar char="•"/>
            </a:pPr>
            <a:r>
              <a:rPr lang="en-US" sz="1100" b="1" dirty="0"/>
              <a:t>Outputs are what comes out from funded activities, the products or services.</a:t>
            </a:r>
          </a:p>
          <a:p>
            <a:pPr marL="224325" indent="-224325">
              <a:lnSpc>
                <a:spcPct val="80000"/>
              </a:lnSpc>
            </a:pPr>
            <a:endParaRPr lang="en-US" sz="1100" b="1" dirty="0"/>
          </a:p>
          <a:p>
            <a:pPr marL="224325" indent="-224325">
              <a:lnSpc>
                <a:spcPct val="80000"/>
              </a:lnSpc>
            </a:pPr>
            <a:r>
              <a:rPr lang="en-US" sz="1100" b="1" dirty="0"/>
              <a:t>For reporting purposes there is often overlap</a:t>
            </a:r>
            <a:r>
              <a:rPr lang="en-US" sz="1100" dirty="0"/>
              <a:t>, like in DANRIS: </a:t>
            </a:r>
          </a:p>
          <a:p>
            <a:pPr marL="224325" indent="-224325">
              <a:lnSpc>
                <a:spcPct val="80000"/>
              </a:lnSpc>
            </a:pPr>
            <a:r>
              <a:rPr lang="en-US" sz="1100" dirty="0"/>
              <a:t>	Ex. classes. What we did – teach; Output: 10 classes.</a:t>
            </a:r>
          </a:p>
          <a:p>
            <a:pPr marL="224325" indent="-224325">
              <a:lnSpc>
                <a:spcPct val="80000"/>
              </a:lnSpc>
            </a:pPr>
            <a:endParaRPr lang="en-US" sz="800" dirty="0"/>
          </a:p>
          <a:p>
            <a:pPr marL="224325" indent="-224325">
              <a:lnSpc>
                <a:spcPct val="80000"/>
              </a:lnSpc>
            </a:pPr>
            <a:r>
              <a:rPr lang="en-US" sz="1100" b="1" dirty="0"/>
              <a:t>Given that </a:t>
            </a:r>
            <a:r>
              <a:rPr lang="en-US" sz="1100" b="1" dirty="0" err="1"/>
              <a:t>ANR’s</a:t>
            </a:r>
            <a:r>
              <a:rPr lang="en-US" sz="1100" b="1" dirty="0"/>
              <a:t> mission to be an agent of change, all what we do fits in somewhere along this continuum.</a:t>
            </a:r>
            <a:r>
              <a:rPr lang="en-US" sz="1100" dirty="0"/>
              <a:t> Often our work is focused on Outputs and Outcomes, but there is till an impact connected to our work.</a:t>
            </a:r>
          </a:p>
          <a:p>
            <a:pPr marL="224325" indent="-224325">
              <a:lnSpc>
                <a:spcPct val="80000"/>
              </a:lnSpc>
            </a:pPr>
            <a:endParaRPr lang="en-US" sz="800" dirty="0"/>
          </a:p>
          <a:p>
            <a:pPr marL="224325" indent="-224325">
              <a:lnSpc>
                <a:spcPct val="80000"/>
              </a:lnSpc>
            </a:pPr>
            <a:r>
              <a:rPr lang="en-US" sz="1100" dirty="0"/>
              <a:t>In the case of a basic research project, you can take an institutional approach to  the Logic Model, and think about the team effort that leads to the long-term outcomes.</a:t>
            </a:r>
          </a:p>
          <a:p>
            <a:pPr marL="224325" indent="-224325">
              <a:lnSpc>
                <a:spcPct val="80000"/>
              </a:lnSpc>
            </a:pPr>
            <a:endParaRPr lang="en-US" sz="800" dirty="0"/>
          </a:p>
          <a:p>
            <a:pPr marL="224325" indent="-224325">
              <a:lnSpc>
                <a:spcPct val="80000"/>
              </a:lnSpc>
            </a:pPr>
            <a:r>
              <a:rPr lang="en-US" sz="1100" dirty="0"/>
              <a:t>Or in the case that a </a:t>
            </a:r>
            <a:r>
              <a:rPr lang="en-US" sz="1100" dirty="0" err="1"/>
              <a:t>prog./proj</a:t>
            </a:r>
            <a:r>
              <a:rPr lang="en-US" sz="1100" dirty="0"/>
              <a:t>. is only at the outputs stage  use the logic Model to help determine what the outcomes and impacts will be. Please include in Plan.</a:t>
            </a:r>
          </a:p>
          <a:p>
            <a:pPr marL="224325" indent="-224325">
              <a:lnSpc>
                <a:spcPct val="80000"/>
              </a:lnSpc>
            </a:pPr>
            <a:endParaRPr lang="en-US" sz="1100" dirty="0"/>
          </a:p>
          <a:p>
            <a:pPr marL="224325" indent="-224325">
              <a:lnSpc>
                <a:spcPct val="80000"/>
              </a:lnSpc>
            </a:pPr>
            <a:endParaRPr lang="en-US" sz="1100" dirty="0"/>
          </a:p>
          <a:p>
            <a:pPr marL="224325" indent="-224325">
              <a:lnSpc>
                <a:spcPct val="80000"/>
              </a:lnSpc>
            </a:pPr>
            <a:endParaRPr lang="en-US" sz="600" dirty="0"/>
          </a:p>
        </p:txBody>
      </p:sp>
    </p:spTree>
    <p:extLst>
      <p:ext uri="{BB962C8B-B14F-4D97-AF65-F5344CB8AC3E}">
        <p14:creationId xmlns:p14="http://schemas.microsoft.com/office/powerpoint/2010/main" val="27277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95B170-F717-4703-A009-6EE090282D6B}" type="datetime1">
              <a:rPr lang="en-US" smtClean="0"/>
              <a:t>5/20/2015</a:t>
            </a:fld>
            <a:endParaRPr lang="en-US"/>
          </a:p>
        </p:txBody>
      </p:sp>
      <p:sp>
        <p:nvSpPr>
          <p:cNvPr id="5" name="Footer Placeholder 4"/>
          <p:cNvSpPr>
            <a:spLocks noGrp="1"/>
          </p:cNvSpPr>
          <p:nvPr>
            <p:ph type="ftr" sz="quarter" idx="11"/>
          </p:nvPr>
        </p:nvSpPr>
        <p:spPr/>
        <p:txBody>
          <a:bodyPr/>
          <a:lstStyle/>
          <a:p>
            <a:r>
              <a:rPr lang="en-US" smtClean="0"/>
              <a:t>www.noloconsulting.com</a:t>
            </a:r>
            <a:endParaRPr lang="en-US"/>
          </a:p>
        </p:txBody>
      </p:sp>
      <p:sp>
        <p:nvSpPr>
          <p:cNvPr id="6" name="Slide Number Placeholder 5"/>
          <p:cNvSpPr>
            <a:spLocks noGrp="1"/>
          </p:cNvSpPr>
          <p:nvPr>
            <p:ph type="sldNum" sz="quarter" idx="12"/>
          </p:nvPr>
        </p:nvSpPr>
        <p:spPr/>
        <p:txBody>
          <a:bodyPr/>
          <a:lstStyle/>
          <a:p>
            <a:fld id="{F4DDBFFF-9371-4C48-B52A-E2A3EDBBA1E0}" type="slidenum">
              <a:rPr lang="en-US" smtClean="0"/>
              <a:t>‹#›</a:t>
            </a:fld>
            <a:endParaRPr lang="en-US"/>
          </a:p>
        </p:txBody>
      </p:sp>
    </p:spTree>
    <p:extLst>
      <p:ext uri="{BB962C8B-B14F-4D97-AF65-F5344CB8AC3E}">
        <p14:creationId xmlns:p14="http://schemas.microsoft.com/office/powerpoint/2010/main" val="39600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D72D0C-F24A-4D7F-A706-A7175C25D60B}" type="datetime1">
              <a:rPr lang="en-US" smtClean="0"/>
              <a:t>5/20/2015</a:t>
            </a:fld>
            <a:endParaRPr lang="en-US"/>
          </a:p>
        </p:txBody>
      </p:sp>
      <p:sp>
        <p:nvSpPr>
          <p:cNvPr id="8" name="Footer Placeholder 7"/>
          <p:cNvSpPr>
            <a:spLocks noGrp="1"/>
          </p:cNvSpPr>
          <p:nvPr>
            <p:ph type="ftr" sz="quarter" idx="11"/>
          </p:nvPr>
        </p:nvSpPr>
        <p:spPr/>
        <p:txBody>
          <a:bodyPr/>
          <a:lstStyle/>
          <a:p>
            <a:r>
              <a:rPr lang="en-US" smtClean="0"/>
              <a:t>www.noloconsulting.com</a:t>
            </a:r>
            <a:endParaRPr lang="en-US"/>
          </a:p>
        </p:txBody>
      </p:sp>
      <p:sp>
        <p:nvSpPr>
          <p:cNvPr id="9" name="Slide Number Placeholder 8"/>
          <p:cNvSpPr>
            <a:spLocks noGrp="1"/>
          </p:cNvSpPr>
          <p:nvPr>
            <p:ph type="sldNum" sz="quarter" idx="12"/>
          </p:nvPr>
        </p:nvSpPr>
        <p:spPr/>
        <p:txBody>
          <a:bodyPr/>
          <a:lstStyle/>
          <a:p>
            <a:fld id="{F4DDBFFF-9371-4C48-B52A-E2A3EDBBA1E0}" type="slidenum">
              <a:rPr lang="en-US" smtClean="0"/>
              <a:t>‹#›</a:t>
            </a:fld>
            <a:endParaRPr lang="en-US"/>
          </a:p>
        </p:txBody>
      </p:sp>
    </p:spTree>
    <p:extLst>
      <p:ext uri="{BB962C8B-B14F-4D97-AF65-F5344CB8AC3E}">
        <p14:creationId xmlns:p14="http://schemas.microsoft.com/office/powerpoint/2010/main" val="37948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07EB27-E7B2-4BE8-B95D-DEEF03418F6A}" type="datetime1">
              <a:rPr lang="en-US" smtClean="0"/>
              <a:t>5/20/2015</a:t>
            </a:fld>
            <a:endParaRPr lang="en-US"/>
          </a:p>
        </p:txBody>
      </p:sp>
      <p:sp>
        <p:nvSpPr>
          <p:cNvPr id="8" name="Footer Placeholder 7"/>
          <p:cNvSpPr>
            <a:spLocks noGrp="1"/>
          </p:cNvSpPr>
          <p:nvPr>
            <p:ph type="ftr" sz="quarter" idx="11"/>
          </p:nvPr>
        </p:nvSpPr>
        <p:spPr/>
        <p:txBody>
          <a:bodyPr/>
          <a:lstStyle/>
          <a:p>
            <a:r>
              <a:rPr lang="en-US" smtClean="0"/>
              <a:t>www.noloconsulting.com</a:t>
            </a:r>
            <a:endParaRPr lang="en-US"/>
          </a:p>
        </p:txBody>
      </p:sp>
      <p:sp>
        <p:nvSpPr>
          <p:cNvPr id="9" name="Slide Number Placeholder 8"/>
          <p:cNvSpPr>
            <a:spLocks noGrp="1"/>
          </p:cNvSpPr>
          <p:nvPr>
            <p:ph type="sldNum" sz="quarter" idx="12"/>
          </p:nvPr>
        </p:nvSpPr>
        <p:spPr/>
        <p:txBody>
          <a:bodyPr/>
          <a:lstStyle/>
          <a:p>
            <a:fld id="{F4DDBFFF-9371-4C48-B52A-E2A3EDBBA1E0}" type="slidenum">
              <a:rPr lang="en-US" smtClean="0"/>
              <a:t>‹#›</a:t>
            </a:fld>
            <a:endParaRPr lang="en-US"/>
          </a:p>
        </p:txBody>
      </p:sp>
    </p:spTree>
    <p:extLst>
      <p:ext uri="{BB962C8B-B14F-4D97-AF65-F5344CB8AC3E}">
        <p14:creationId xmlns:p14="http://schemas.microsoft.com/office/powerpoint/2010/main" val="17684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382BDD-1CE1-4E55-BCBC-AF2D6430E5A2}" type="datetime1">
              <a:rPr lang="en-US" smtClean="0"/>
              <a:t>5/20/2015</a:t>
            </a:fld>
            <a:endParaRPr lang="en-US"/>
          </a:p>
        </p:txBody>
      </p:sp>
      <p:sp>
        <p:nvSpPr>
          <p:cNvPr id="5" name="Footer Placeholder 4"/>
          <p:cNvSpPr>
            <a:spLocks noGrp="1"/>
          </p:cNvSpPr>
          <p:nvPr>
            <p:ph type="ftr" sz="quarter" idx="11"/>
          </p:nvPr>
        </p:nvSpPr>
        <p:spPr/>
        <p:txBody>
          <a:bodyPr/>
          <a:lstStyle/>
          <a:p>
            <a:r>
              <a:rPr lang="en-US" smtClean="0"/>
              <a:t>www.noloconsulting.com</a:t>
            </a:r>
            <a:endParaRPr lang="en-US"/>
          </a:p>
        </p:txBody>
      </p:sp>
      <p:sp>
        <p:nvSpPr>
          <p:cNvPr id="6" name="Slide Number Placeholder 5"/>
          <p:cNvSpPr>
            <a:spLocks noGrp="1"/>
          </p:cNvSpPr>
          <p:nvPr>
            <p:ph type="sldNum" sz="quarter" idx="12"/>
          </p:nvPr>
        </p:nvSpPr>
        <p:spPr/>
        <p:txBody>
          <a:bodyPr/>
          <a:lstStyle/>
          <a:p>
            <a:fld id="{F4DDBFFF-9371-4C48-B52A-E2A3EDBBA1E0}" type="slidenum">
              <a:rPr lang="en-US" smtClean="0"/>
              <a:t>‹#›</a:t>
            </a:fld>
            <a:endParaRPr lang="en-US"/>
          </a:p>
        </p:txBody>
      </p:sp>
    </p:spTree>
    <p:extLst>
      <p:ext uri="{BB962C8B-B14F-4D97-AF65-F5344CB8AC3E}">
        <p14:creationId xmlns:p14="http://schemas.microsoft.com/office/powerpoint/2010/main" val="100465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9638BF-A21F-43B5-9F6D-80E41FDAD772}" type="datetime1">
              <a:rPr lang="en-US" smtClean="0"/>
              <a:t>5/20/2015</a:t>
            </a:fld>
            <a:endParaRPr lang="en-US"/>
          </a:p>
        </p:txBody>
      </p:sp>
      <p:sp>
        <p:nvSpPr>
          <p:cNvPr id="5" name="Footer Placeholder 4"/>
          <p:cNvSpPr>
            <a:spLocks noGrp="1"/>
          </p:cNvSpPr>
          <p:nvPr>
            <p:ph type="ftr" sz="quarter" idx="11"/>
          </p:nvPr>
        </p:nvSpPr>
        <p:spPr/>
        <p:txBody>
          <a:bodyPr/>
          <a:lstStyle/>
          <a:p>
            <a:r>
              <a:rPr lang="en-US" smtClean="0"/>
              <a:t>www.noloconsulting.com</a:t>
            </a:r>
            <a:endParaRPr lang="en-US"/>
          </a:p>
        </p:txBody>
      </p:sp>
      <p:sp>
        <p:nvSpPr>
          <p:cNvPr id="6" name="Slide Number Placeholder 5"/>
          <p:cNvSpPr>
            <a:spLocks noGrp="1"/>
          </p:cNvSpPr>
          <p:nvPr>
            <p:ph type="sldNum" sz="quarter" idx="12"/>
          </p:nvPr>
        </p:nvSpPr>
        <p:spPr/>
        <p:txBody>
          <a:bodyPr/>
          <a:lstStyle/>
          <a:p>
            <a:fld id="{F4DDBFFF-9371-4C48-B52A-E2A3EDBBA1E0}" type="slidenum">
              <a:rPr lang="en-US" smtClean="0"/>
              <a:t>‹#›</a:t>
            </a:fld>
            <a:endParaRPr lang="en-US"/>
          </a:p>
        </p:txBody>
      </p:sp>
    </p:spTree>
    <p:extLst>
      <p:ext uri="{BB962C8B-B14F-4D97-AF65-F5344CB8AC3E}">
        <p14:creationId xmlns:p14="http://schemas.microsoft.com/office/powerpoint/2010/main" val="98511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1D78C4A8-3A12-49E3-B868-1251DECBD2A3}" type="datetime1">
              <a:rPr lang="en-US" smtClean="0"/>
              <a:t>5/20/2015</a:t>
            </a:fld>
            <a:endParaRPr lang="en-US"/>
          </a:p>
        </p:txBody>
      </p:sp>
      <p:sp>
        <p:nvSpPr>
          <p:cNvPr id="9" name="Footer Placeholder 8"/>
          <p:cNvSpPr>
            <a:spLocks noGrp="1"/>
          </p:cNvSpPr>
          <p:nvPr>
            <p:ph type="ftr" sz="quarter" idx="11"/>
          </p:nvPr>
        </p:nvSpPr>
        <p:spPr/>
        <p:txBody>
          <a:bodyPr/>
          <a:lstStyle/>
          <a:p>
            <a:r>
              <a:rPr lang="en-US" smtClean="0"/>
              <a:t>www.noloconsulting.com</a:t>
            </a:r>
            <a:endParaRPr lang="en-US"/>
          </a:p>
        </p:txBody>
      </p:sp>
      <p:sp>
        <p:nvSpPr>
          <p:cNvPr id="10" name="Slide Number Placeholder 9"/>
          <p:cNvSpPr>
            <a:spLocks noGrp="1"/>
          </p:cNvSpPr>
          <p:nvPr>
            <p:ph type="sldNum" sz="quarter" idx="12"/>
          </p:nvPr>
        </p:nvSpPr>
        <p:spPr/>
        <p:txBody>
          <a:bodyPr/>
          <a:lstStyle/>
          <a:p>
            <a:fld id="{F4DDBFFF-9371-4C48-B52A-E2A3EDBBA1E0}" type="slidenum">
              <a:rPr lang="en-US" smtClean="0"/>
              <a:t>‹#›</a:t>
            </a:fld>
            <a:endParaRPr lang="en-US"/>
          </a:p>
        </p:txBody>
      </p:sp>
    </p:spTree>
    <p:extLst>
      <p:ext uri="{BB962C8B-B14F-4D97-AF65-F5344CB8AC3E}">
        <p14:creationId xmlns:p14="http://schemas.microsoft.com/office/powerpoint/2010/main" val="2364240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1DBD3C0D-D786-469D-B15C-8F2078075C96}" type="datetime1">
              <a:rPr lang="en-US" smtClean="0"/>
              <a:t>5/20/2015</a:t>
            </a:fld>
            <a:endParaRPr lang="en-US"/>
          </a:p>
        </p:txBody>
      </p:sp>
      <p:sp>
        <p:nvSpPr>
          <p:cNvPr id="11" name="Footer Placeholder 10"/>
          <p:cNvSpPr>
            <a:spLocks noGrp="1"/>
          </p:cNvSpPr>
          <p:nvPr>
            <p:ph type="ftr" sz="quarter" idx="11"/>
          </p:nvPr>
        </p:nvSpPr>
        <p:spPr/>
        <p:txBody>
          <a:bodyPr/>
          <a:lstStyle/>
          <a:p>
            <a:r>
              <a:rPr lang="en-US" smtClean="0"/>
              <a:t>www.noloconsulting.com</a:t>
            </a:r>
            <a:endParaRPr lang="en-US"/>
          </a:p>
        </p:txBody>
      </p:sp>
      <p:sp>
        <p:nvSpPr>
          <p:cNvPr id="12" name="Slide Number Placeholder 11"/>
          <p:cNvSpPr>
            <a:spLocks noGrp="1"/>
          </p:cNvSpPr>
          <p:nvPr>
            <p:ph type="sldNum" sz="quarter" idx="12"/>
          </p:nvPr>
        </p:nvSpPr>
        <p:spPr/>
        <p:txBody>
          <a:bodyPr/>
          <a:lstStyle/>
          <a:p>
            <a:fld id="{F4DDBFFF-9371-4C48-B52A-E2A3EDBBA1E0}" type="slidenum">
              <a:rPr lang="en-US" smtClean="0"/>
              <a:t>‹#›</a:t>
            </a:fld>
            <a:endParaRPr lang="en-US"/>
          </a:p>
        </p:txBody>
      </p:sp>
    </p:spTree>
    <p:extLst>
      <p:ext uri="{BB962C8B-B14F-4D97-AF65-F5344CB8AC3E}">
        <p14:creationId xmlns:p14="http://schemas.microsoft.com/office/powerpoint/2010/main" val="378389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27CDECA8-2BF9-4655-8BD7-2DA20CE7DDCD}" type="datetime1">
              <a:rPr lang="en-US" smtClean="0"/>
              <a:t>5/20/2015</a:t>
            </a:fld>
            <a:endParaRPr lang="en-US"/>
          </a:p>
        </p:txBody>
      </p:sp>
      <p:sp>
        <p:nvSpPr>
          <p:cNvPr id="7" name="Footer Placeholder 6"/>
          <p:cNvSpPr>
            <a:spLocks noGrp="1"/>
          </p:cNvSpPr>
          <p:nvPr>
            <p:ph type="ftr" sz="quarter" idx="11"/>
          </p:nvPr>
        </p:nvSpPr>
        <p:spPr/>
        <p:txBody>
          <a:bodyPr/>
          <a:lstStyle/>
          <a:p>
            <a:r>
              <a:rPr lang="en-US" smtClean="0"/>
              <a:t>www.noloconsulting.com</a:t>
            </a:r>
            <a:endParaRPr lang="en-US"/>
          </a:p>
        </p:txBody>
      </p:sp>
      <p:sp>
        <p:nvSpPr>
          <p:cNvPr id="8" name="Slide Number Placeholder 7"/>
          <p:cNvSpPr>
            <a:spLocks noGrp="1"/>
          </p:cNvSpPr>
          <p:nvPr>
            <p:ph type="sldNum" sz="quarter" idx="12"/>
          </p:nvPr>
        </p:nvSpPr>
        <p:spPr/>
        <p:txBody>
          <a:bodyPr/>
          <a:lstStyle/>
          <a:p>
            <a:fld id="{F4DDBFFF-9371-4C48-B52A-E2A3EDBBA1E0}" type="slidenum">
              <a:rPr lang="en-US" smtClean="0"/>
              <a:t>‹#›</a:t>
            </a:fld>
            <a:endParaRPr lang="en-US"/>
          </a:p>
        </p:txBody>
      </p:sp>
    </p:spTree>
    <p:extLst>
      <p:ext uri="{BB962C8B-B14F-4D97-AF65-F5344CB8AC3E}">
        <p14:creationId xmlns:p14="http://schemas.microsoft.com/office/powerpoint/2010/main" val="2720291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1780673-0394-49AF-8858-10B8BD8A7994}" type="datetime1">
              <a:rPr lang="en-US" smtClean="0"/>
              <a:t>5/20/2015</a:t>
            </a:fld>
            <a:endParaRPr lang="en-US"/>
          </a:p>
        </p:txBody>
      </p:sp>
      <p:sp>
        <p:nvSpPr>
          <p:cNvPr id="6" name="Footer Placeholder 5"/>
          <p:cNvSpPr>
            <a:spLocks noGrp="1"/>
          </p:cNvSpPr>
          <p:nvPr>
            <p:ph type="ftr" sz="quarter" idx="11"/>
          </p:nvPr>
        </p:nvSpPr>
        <p:spPr/>
        <p:txBody>
          <a:bodyPr/>
          <a:lstStyle/>
          <a:p>
            <a:r>
              <a:rPr lang="en-US" smtClean="0"/>
              <a:t>www.noloconsulting.com</a:t>
            </a:r>
            <a:endParaRPr lang="en-US"/>
          </a:p>
        </p:txBody>
      </p:sp>
      <p:sp>
        <p:nvSpPr>
          <p:cNvPr id="7" name="Slide Number Placeholder 6"/>
          <p:cNvSpPr>
            <a:spLocks noGrp="1"/>
          </p:cNvSpPr>
          <p:nvPr>
            <p:ph type="sldNum" sz="quarter" idx="12"/>
          </p:nvPr>
        </p:nvSpPr>
        <p:spPr/>
        <p:txBody>
          <a:bodyPr/>
          <a:lstStyle/>
          <a:p>
            <a:fld id="{F4DDBFFF-9371-4C48-B52A-E2A3EDBBA1E0}" type="slidenum">
              <a:rPr lang="en-US" smtClean="0"/>
              <a:t>‹#›</a:t>
            </a:fld>
            <a:endParaRPr lang="en-US"/>
          </a:p>
        </p:txBody>
      </p:sp>
    </p:spTree>
    <p:extLst>
      <p:ext uri="{BB962C8B-B14F-4D97-AF65-F5344CB8AC3E}">
        <p14:creationId xmlns:p14="http://schemas.microsoft.com/office/powerpoint/2010/main" val="3548352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611EF7B-2E35-461F-BE46-EC0D7465D938}" type="datetime1">
              <a:rPr lang="en-US" smtClean="0"/>
              <a:t>5/20/2015</a:t>
            </a:fld>
            <a:endParaRPr lang="en-US"/>
          </a:p>
        </p:txBody>
      </p:sp>
      <p:sp>
        <p:nvSpPr>
          <p:cNvPr id="9" name="Footer Placeholder 8"/>
          <p:cNvSpPr>
            <a:spLocks noGrp="1"/>
          </p:cNvSpPr>
          <p:nvPr>
            <p:ph type="ftr" sz="quarter" idx="11"/>
          </p:nvPr>
        </p:nvSpPr>
        <p:spPr/>
        <p:txBody>
          <a:bodyPr/>
          <a:lstStyle/>
          <a:p>
            <a:r>
              <a:rPr lang="en-US" smtClean="0"/>
              <a:t>www.noloconsulting.com</a:t>
            </a:r>
            <a:endParaRPr lang="en-US"/>
          </a:p>
        </p:txBody>
      </p:sp>
      <p:sp>
        <p:nvSpPr>
          <p:cNvPr id="10" name="Slide Number Placeholder 9"/>
          <p:cNvSpPr>
            <a:spLocks noGrp="1"/>
          </p:cNvSpPr>
          <p:nvPr>
            <p:ph type="sldNum" sz="quarter" idx="12"/>
          </p:nvPr>
        </p:nvSpPr>
        <p:spPr/>
        <p:txBody>
          <a:bodyPr/>
          <a:lstStyle/>
          <a:p>
            <a:fld id="{F4DDBFFF-9371-4C48-B52A-E2A3EDBBA1E0}" type="slidenum">
              <a:rPr lang="en-US" smtClean="0"/>
              <a:t>‹#›</a:t>
            </a:fld>
            <a:endParaRPr lang="en-US"/>
          </a:p>
        </p:txBody>
      </p:sp>
    </p:spTree>
    <p:extLst>
      <p:ext uri="{BB962C8B-B14F-4D97-AF65-F5344CB8AC3E}">
        <p14:creationId xmlns:p14="http://schemas.microsoft.com/office/powerpoint/2010/main" val="51985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84A898F-8240-4111-A872-0A06B5FC2641}" type="datetime1">
              <a:rPr lang="en-US" smtClean="0"/>
              <a:t>5/20/2015</a:t>
            </a:fld>
            <a:endParaRPr lang="en-US"/>
          </a:p>
        </p:txBody>
      </p:sp>
      <p:sp>
        <p:nvSpPr>
          <p:cNvPr id="9" name="Footer Placeholder 8"/>
          <p:cNvSpPr>
            <a:spLocks noGrp="1"/>
          </p:cNvSpPr>
          <p:nvPr>
            <p:ph type="ftr" sz="quarter" idx="11"/>
          </p:nvPr>
        </p:nvSpPr>
        <p:spPr>
          <a:xfrm>
            <a:off x="2624326" y="6356351"/>
            <a:ext cx="4433638" cy="365125"/>
          </a:xfrm>
        </p:spPr>
        <p:txBody>
          <a:bodyPr/>
          <a:lstStyle/>
          <a:p>
            <a:r>
              <a:rPr lang="en-US" smtClean="0"/>
              <a:t>www.noloconsulting.com</a:t>
            </a:r>
            <a:endParaRPr lang="en-US"/>
          </a:p>
        </p:txBody>
      </p:sp>
      <p:sp>
        <p:nvSpPr>
          <p:cNvPr id="10" name="Slide Number Placeholder 9"/>
          <p:cNvSpPr>
            <a:spLocks noGrp="1"/>
          </p:cNvSpPr>
          <p:nvPr>
            <p:ph type="sldNum" sz="quarter" idx="12"/>
          </p:nvPr>
        </p:nvSpPr>
        <p:spPr/>
        <p:txBody>
          <a:bodyPr/>
          <a:lstStyle/>
          <a:p>
            <a:fld id="{F4DDBFFF-9371-4C48-B52A-E2A3EDBBA1E0}" type="slidenum">
              <a:rPr lang="en-US" smtClean="0"/>
              <a:t>‹#›</a:t>
            </a:fld>
            <a:endParaRPr lang="en-US"/>
          </a:p>
        </p:txBody>
      </p:sp>
    </p:spTree>
    <p:extLst>
      <p:ext uri="{BB962C8B-B14F-4D97-AF65-F5344CB8AC3E}">
        <p14:creationId xmlns:p14="http://schemas.microsoft.com/office/powerpoint/2010/main" val="21883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49D5E7AA-2DCA-42B0-87BD-384CF40F3FE5}" type="datetime1">
              <a:rPr lang="en-US" smtClean="0"/>
              <a:t>5/20/2015</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smtClean="0"/>
              <a:t>www.noloconsulting.com</a:t>
            </a:r>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F4DDBFFF-9371-4C48-B52A-E2A3EDBBA1E0}" type="slidenum">
              <a:rPr lang="en-US" smtClean="0"/>
              <a:t>‹#›</a:t>
            </a:fld>
            <a:endParaRPr lang="en-US"/>
          </a:p>
        </p:txBody>
      </p:sp>
    </p:spTree>
    <p:extLst>
      <p:ext uri="{BB962C8B-B14F-4D97-AF65-F5344CB8AC3E}">
        <p14:creationId xmlns:p14="http://schemas.microsoft.com/office/powerpoint/2010/main" val="97474756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sldNum="0" hd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oloconsulting.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6208014" cy="3255264"/>
          </a:xfrm>
        </p:spPr>
        <p:txBody>
          <a:bodyPr>
            <a:normAutofit/>
          </a:bodyPr>
          <a:lstStyle/>
          <a:p>
            <a:r>
              <a:rPr lang="en-US" sz="3600" b="1" dirty="0" smtClean="0"/>
              <a:t>Anderson County Schools Preschool Program </a:t>
            </a:r>
            <a:br>
              <a:rPr lang="en-US" sz="3600" b="1" dirty="0" smtClean="0"/>
            </a:br>
            <a:r>
              <a:rPr lang="en-US" sz="2300" i="1" dirty="0" smtClean="0"/>
              <a:t>Effective </a:t>
            </a:r>
            <a:r>
              <a:rPr lang="en-US" sz="2300" i="1" dirty="0"/>
              <a:t>Use of Data </a:t>
            </a:r>
            <a:r>
              <a:rPr lang="en-US" sz="2300" i="1" dirty="0" smtClean="0"/>
              <a:t>&amp; Community </a:t>
            </a:r>
            <a:r>
              <a:rPr lang="en-US" sz="2300" i="1" dirty="0"/>
              <a:t>Assessment Training </a:t>
            </a:r>
            <a:r>
              <a:rPr lang="en-US" sz="3600" dirty="0" smtClean="0"/>
              <a:t/>
            </a:r>
            <a:br>
              <a:rPr lang="en-US" sz="3600" dirty="0" smtClean="0"/>
            </a:b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5886" y="4419600"/>
            <a:ext cx="1247948" cy="1602279"/>
          </a:xfrm>
          <a:prstGeom prst="rect">
            <a:avLst/>
          </a:prstGeom>
          <a:noFill/>
          <a:ln>
            <a:noFill/>
          </a:ln>
        </p:spPr>
      </p:pic>
      <p:sp>
        <p:nvSpPr>
          <p:cNvPr id="5" name="Rectangle 4"/>
          <p:cNvSpPr/>
          <p:nvPr/>
        </p:nvSpPr>
        <p:spPr>
          <a:xfrm>
            <a:off x="685800" y="4812155"/>
            <a:ext cx="4572000" cy="1200328"/>
          </a:xfrm>
          <a:prstGeom prst="rect">
            <a:avLst/>
          </a:prstGeom>
        </p:spPr>
        <p:txBody>
          <a:bodyPr>
            <a:spAutoFit/>
          </a:bodyPr>
          <a:lstStyle/>
          <a:p>
            <a:r>
              <a:rPr lang="en-US" sz="2400" dirty="0" smtClean="0">
                <a:solidFill>
                  <a:schemeClr val="bg1"/>
                </a:solidFill>
              </a:rPr>
              <a:t>May 20, </a:t>
            </a:r>
            <a:r>
              <a:rPr lang="en-US" sz="2400" dirty="0">
                <a:solidFill>
                  <a:schemeClr val="bg1"/>
                </a:solidFill>
              </a:rPr>
              <a:t>2015</a:t>
            </a:r>
          </a:p>
          <a:p>
            <a:r>
              <a:rPr lang="en-US" sz="2400" dirty="0" smtClean="0">
                <a:solidFill>
                  <a:schemeClr val="bg1"/>
                </a:solidFill>
              </a:rPr>
              <a:t>Clinton</a:t>
            </a:r>
            <a:r>
              <a:rPr lang="en-US" sz="2400" dirty="0">
                <a:solidFill>
                  <a:schemeClr val="bg1"/>
                </a:solidFill>
              </a:rPr>
              <a:t>, TN </a:t>
            </a:r>
            <a:endParaRPr lang="en-US" sz="2400" dirty="0" smtClean="0">
              <a:solidFill>
                <a:schemeClr val="bg1"/>
              </a:solidFill>
            </a:endParaRPr>
          </a:p>
          <a:p>
            <a:r>
              <a:rPr lang="en-US" sz="2400" dirty="0" smtClean="0">
                <a:solidFill>
                  <a:schemeClr val="bg1"/>
                </a:solidFill>
                <a:hlinkClick r:id="rId3"/>
              </a:rPr>
              <a:t>www.noloconsulting.com</a:t>
            </a:r>
            <a:r>
              <a:rPr lang="en-US" sz="2400" dirty="0" smtClean="0">
                <a:solidFill>
                  <a:schemeClr val="bg1"/>
                </a:solidFill>
              </a:rPr>
              <a:t> </a:t>
            </a:r>
          </a:p>
        </p:txBody>
      </p:sp>
    </p:spTree>
    <p:extLst>
      <p:ext uri="{BB962C8B-B14F-4D97-AF65-F5344CB8AC3E}">
        <p14:creationId xmlns:p14="http://schemas.microsoft.com/office/powerpoint/2010/main" val="3217062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Effective </a:t>
            </a:r>
            <a:r>
              <a:rPr lang="en-US" dirty="0" smtClean="0"/>
              <a:t>Use </a:t>
            </a:r>
            <a:r>
              <a:rPr lang="en-US" dirty="0"/>
              <a:t>of D</a:t>
            </a:r>
            <a:r>
              <a:rPr lang="en-US" dirty="0" smtClean="0"/>
              <a:t>ata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Programs </a:t>
            </a:r>
            <a:r>
              <a:rPr lang="en-US" sz="2800" dirty="0"/>
              <a:t>collect and analyze data in order to answer critical </a:t>
            </a:r>
            <a:r>
              <a:rPr lang="en-US" sz="2800" dirty="0" smtClean="0"/>
              <a:t>questions.</a:t>
            </a:r>
            <a:endParaRPr lang="en-US" sz="2800" dirty="0"/>
          </a:p>
          <a:p>
            <a:pPr marL="514350" indent="-514350">
              <a:buFont typeface="+mj-lt"/>
              <a:buAutoNum type="arabicPeriod"/>
            </a:pPr>
            <a:r>
              <a:rPr lang="en-US" sz="2800" dirty="0" smtClean="0"/>
              <a:t>Data </a:t>
            </a:r>
            <a:r>
              <a:rPr lang="en-US" sz="2800" dirty="0"/>
              <a:t>turnaround is </a:t>
            </a:r>
            <a:r>
              <a:rPr lang="en-US" sz="2800" dirty="0" smtClean="0"/>
              <a:t>fast.</a:t>
            </a:r>
            <a:endParaRPr lang="en-US" sz="2800" dirty="0"/>
          </a:p>
          <a:p>
            <a:pPr marL="514350" indent="-514350">
              <a:buFont typeface="+mj-lt"/>
              <a:buAutoNum type="arabicPeriod"/>
            </a:pPr>
            <a:r>
              <a:rPr lang="en-US" sz="2800" dirty="0" smtClean="0"/>
              <a:t>Information </a:t>
            </a:r>
            <a:r>
              <a:rPr lang="en-US" sz="2800" dirty="0"/>
              <a:t>is presented so that it can be used by staff, teachers, parents, governing bodies, and policy groups in real time. </a:t>
            </a: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893842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Conditions / Elements for </a:t>
            </a:r>
            <a:br>
              <a:rPr lang="en-US" dirty="0" smtClean="0"/>
            </a:br>
            <a:r>
              <a:rPr lang="en-US" dirty="0" smtClean="0"/>
              <a:t>Data-Driven Success</a:t>
            </a:r>
            <a:endParaRPr lang="en-US" dirty="0"/>
          </a:p>
        </p:txBody>
      </p:sp>
      <p:sp>
        <p:nvSpPr>
          <p:cNvPr id="3" name="Content Placeholder 2"/>
          <p:cNvSpPr>
            <a:spLocks noGrp="1"/>
          </p:cNvSpPr>
          <p:nvPr>
            <p:ph idx="1"/>
          </p:nvPr>
        </p:nvSpPr>
        <p:spPr/>
        <p:txBody>
          <a:bodyPr>
            <a:normAutofit/>
          </a:bodyPr>
          <a:lstStyle/>
          <a:p>
            <a:pPr lvl="0"/>
            <a:r>
              <a:rPr lang="en-US" sz="2800" dirty="0" smtClean="0"/>
              <a:t>Culture (leadership)</a:t>
            </a:r>
          </a:p>
          <a:p>
            <a:pPr marL="0" lvl="0" indent="0">
              <a:buNone/>
            </a:pPr>
            <a:endParaRPr lang="en-US" sz="2800" dirty="0" smtClean="0"/>
          </a:p>
          <a:p>
            <a:pPr lvl="0"/>
            <a:r>
              <a:rPr lang="en-US" sz="2800" dirty="0" smtClean="0"/>
              <a:t>Quality (data and information rich)</a:t>
            </a:r>
          </a:p>
          <a:p>
            <a:pPr marL="0" lvl="0" indent="0">
              <a:buNone/>
            </a:pPr>
            <a:endParaRPr lang="en-US" sz="2800" dirty="0" smtClean="0"/>
          </a:p>
          <a:p>
            <a:pPr lvl="0"/>
            <a:r>
              <a:rPr lang="en-US" sz="2800" dirty="0" smtClean="0"/>
              <a:t>Capacity (data team and plan/process)</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564165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14500"/>
            <a:ext cx="9144000" cy="3411166"/>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1495864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167" b="8166"/>
          <a:stretch/>
        </p:blipFill>
        <p:spPr>
          <a:xfrm>
            <a:off x="695438" y="60793"/>
            <a:ext cx="3070412" cy="6149340"/>
          </a:xfrm>
          <a:prstGeom prst="rect">
            <a:avLst/>
          </a:prstGeom>
        </p:spPr>
      </p:pic>
      <p:sp>
        <p:nvSpPr>
          <p:cNvPr id="5" name="Rectangle 4"/>
          <p:cNvSpPr/>
          <p:nvPr/>
        </p:nvSpPr>
        <p:spPr>
          <a:xfrm>
            <a:off x="295896" y="6442498"/>
            <a:ext cx="4111522" cy="369332"/>
          </a:xfrm>
          <a:prstGeom prst="rect">
            <a:avLst/>
          </a:prstGeom>
        </p:spPr>
        <p:txBody>
          <a:bodyPr wrap="none">
            <a:spAutoFit/>
          </a:bodyPr>
          <a:lstStyle/>
          <a:p>
            <a:r>
              <a:rPr lang="en-US" b="1" dirty="0"/>
              <a:t>PLANNING: Understand the Organization</a:t>
            </a:r>
            <a:endParaRPr lang="en-US" dirty="0"/>
          </a:p>
        </p:txBody>
      </p:sp>
      <p:pic>
        <p:nvPicPr>
          <p:cNvPr id="6" name="Picture 5"/>
          <p:cNvPicPr>
            <a:picLocks noChangeAspect="1"/>
          </p:cNvPicPr>
          <p:nvPr/>
        </p:nvPicPr>
        <p:blipFill rotWithShape="1">
          <a:blip r:embed="rId3"/>
          <a:srcRect t="3726" b="5371"/>
          <a:stretch/>
        </p:blipFill>
        <p:spPr>
          <a:xfrm>
            <a:off x="5189046" y="297180"/>
            <a:ext cx="3272206" cy="5486400"/>
          </a:xfrm>
          <a:prstGeom prst="rect">
            <a:avLst/>
          </a:prstGeom>
        </p:spPr>
      </p:pic>
      <p:sp>
        <p:nvSpPr>
          <p:cNvPr id="7" name="Rectangle 6"/>
          <p:cNvSpPr/>
          <p:nvPr/>
        </p:nvSpPr>
        <p:spPr>
          <a:xfrm>
            <a:off x="5365533" y="6438794"/>
            <a:ext cx="3095719" cy="369332"/>
          </a:xfrm>
          <a:prstGeom prst="rect">
            <a:avLst/>
          </a:prstGeom>
        </p:spPr>
        <p:txBody>
          <a:bodyPr wrap="none">
            <a:spAutoFit/>
          </a:bodyPr>
          <a:lstStyle/>
          <a:p>
            <a:r>
              <a:rPr lang="en-US" b="1" dirty="0"/>
              <a:t>PLANNING: Connect to Publics</a:t>
            </a:r>
            <a:r>
              <a:rPr lang="en-US" dirty="0"/>
              <a:t> </a:t>
            </a:r>
          </a:p>
        </p:txBody>
      </p:sp>
      <p:sp>
        <p:nvSpPr>
          <p:cNvPr id="8" name="Right Arrow 7"/>
          <p:cNvSpPr/>
          <p:nvPr/>
        </p:nvSpPr>
        <p:spPr>
          <a:xfrm flipV="1">
            <a:off x="3765850" y="2755939"/>
            <a:ext cx="1283136" cy="5688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0703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2779"/>
          <a:stretch/>
        </p:blipFill>
        <p:spPr>
          <a:xfrm>
            <a:off x="680307" y="34290"/>
            <a:ext cx="2888260" cy="6252210"/>
          </a:xfrm>
          <a:prstGeom prst="rect">
            <a:avLst/>
          </a:prstGeom>
        </p:spPr>
      </p:pic>
      <p:pic>
        <p:nvPicPr>
          <p:cNvPr id="4" name="Picture 3"/>
          <p:cNvPicPr>
            <a:picLocks noChangeAspect="1"/>
          </p:cNvPicPr>
          <p:nvPr/>
        </p:nvPicPr>
        <p:blipFill rotWithShape="1">
          <a:blip r:embed="rId3"/>
          <a:srcRect t="1369" b="5994"/>
          <a:stretch/>
        </p:blipFill>
        <p:spPr>
          <a:xfrm>
            <a:off x="5589615" y="68580"/>
            <a:ext cx="2917366" cy="6080760"/>
          </a:xfrm>
          <a:prstGeom prst="rect">
            <a:avLst/>
          </a:prstGeom>
        </p:spPr>
      </p:pic>
      <p:sp>
        <p:nvSpPr>
          <p:cNvPr id="5" name="Right Arrow 4"/>
          <p:cNvSpPr/>
          <p:nvPr/>
        </p:nvSpPr>
        <p:spPr>
          <a:xfrm flipV="1">
            <a:off x="3937523" y="2692312"/>
            <a:ext cx="1283136" cy="5688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155349" y="6431068"/>
            <a:ext cx="2980466" cy="369332"/>
          </a:xfrm>
          <a:prstGeom prst="rect">
            <a:avLst/>
          </a:prstGeom>
        </p:spPr>
        <p:txBody>
          <a:bodyPr wrap="none">
            <a:spAutoFit/>
          </a:bodyPr>
          <a:lstStyle/>
          <a:p>
            <a:pPr algn="ctr"/>
            <a:r>
              <a:rPr lang="en-US" b="1" dirty="0" smtClean="0"/>
              <a:t>DESIGN &amp; IMPLEMENTATION</a:t>
            </a:r>
            <a:endParaRPr lang="en-US" dirty="0"/>
          </a:p>
        </p:txBody>
      </p:sp>
    </p:spTree>
    <p:extLst>
      <p:ext uri="{BB962C8B-B14F-4D97-AF65-F5344CB8AC3E}">
        <p14:creationId xmlns:p14="http://schemas.microsoft.com/office/powerpoint/2010/main" val="2764015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904" b="5710"/>
          <a:stretch/>
        </p:blipFill>
        <p:spPr>
          <a:xfrm>
            <a:off x="5768056" y="83652"/>
            <a:ext cx="2570125" cy="6103620"/>
          </a:xfrm>
          <a:prstGeom prst="rect">
            <a:avLst/>
          </a:prstGeom>
        </p:spPr>
      </p:pic>
      <p:sp>
        <p:nvSpPr>
          <p:cNvPr id="7" name="Right Arrow 6"/>
          <p:cNvSpPr/>
          <p:nvPr/>
        </p:nvSpPr>
        <p:spPr>
          <a:xfrm flipV="1">
            <a:off x="3950357" y="2851021"/>
            <a:ext cx="1283136" cy="5688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755525" y="6442948"/>
            <a:ext cx="3672800" cy="369332"/>
          </a:xfrm>
          <a:prstGeom prst="rect">
            <a:avLst/>
          </a:prstGeom>
        </p:spPr>
        <p:txBody>
          <a:bodyPr wrap="none">
            <a:spAutoFit/>
          </a:bodyPr>
          <a:lstStyle/>
          <a:p>
            <a:r>
              <a:rPr lang="en-US" b="1" dirty="0" smtClean="0"/>
              <a:t>EVALUATION AND ACCOUNTABILITY</a:t>
            </a:r>
            <a:endParaRPr lang="en-US" dirty="0"/>
          </a:p>
        </p:txBody>
      </p:sp>
      <p:pic>
        <p:nvPicPr>
          <p:cNvPr id="2" name="Picture 1"/>
          <p:cNvPicPr>
            <a:picLocks noChangeAspect="1"/>
          </p:cNvPicPr>
          <p:nvPr/>
        </p:nvPicPr>
        <p:blipFill rotWithShape="1">
          <a:blip r:embed="rId3"/>
          <a:srcRect l="2817" t="2883" r="4308" b="2849"/>
          <a:stretch/>
        </p:blipFill>
        <p:spPr>
          <a:xfrm>
            <a:off x="914399" y="171450"/>
            <a:ext cx="2675110" cy="6126480"/>
          </a:xfrm>
          <a:prstGeom prst="rect">
            <a:avLst/>
          </a:prstGeom>
        </p:spPr>
      </p:pic>
    </p:spTree>
    <p:extLst>
      <p:ext uri="{BB962C8B-B14F-4D97-AF65-F5344CB8AC3E}">
        <p14:creationId xmlns:p14="http://schemas.microsoft.com/office/powerpoint/2010/main" val="2565348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714500"/>
            <a:ext cx="9144000" cy="3411166"/>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2557901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Matrix Evaluation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253142"/>
              </p:ext>
            </p:extLst>
          </p:nvPr>
        </p:nvGraphicFramePr>
        <p:xfrm>
          <a:off x="2901950" y="863600"/>
          <a:ext cx="5480050" cy="5308600"/>
        </p:xfrm>
        <a:graphic>
          <a:graphicData uri="http://schemas.openxmlformats.org/drawingml/2006/table">
            <a:tbl>
              <a:tblPr firstRow="1" bandRow="1">
                <a:tableStyleId>{5940675A-B579-460E-94D1-54222C63F5DA}</a:tableStyleId>
              </a:tblPr>
              <a:tblGrid>
                <a:gridCol w="2740025"/>
                <a:gridCol w="2740025"/>
              </a:tblGrid>
              <a:tr h="2683059">
                <a:tc>
                  <a:txBody>
                    <a:bodyPr/>
                    <a:lstStyle/>
                    <a:p>
                      <a:pPr algn="ctr"/>
                      <a:r>
                        <a:rPr lang="en-US" sz="3200" dirty="0" smtClean="0"/>
                        <a:t>Strength</a:t>
                      </a:r>
                    </a:p>
                    <a:p>
                      <a:pPr algn="ctr"/>
                      <a:r>
                        <a:rPr lang="en-US" dirty="0" smtClean="0">
                          <a:solidFill>
                            <a:schemeClr val="accent1">
                              <a:lumMod val="50000"/>
                            </a:schemeClr>
                          </a:solidFill>
                        </a:rPr>
                        <a:t>GOOD</a:t>
                      </a:r>
                      <a:r>
                        <a:rPr lang="en-US" baseline="0" dirty="0" smtClean="0">
                          <a:solidFill>
                            <a:schemeClr val="accent1">
                              <a:lumMod val="50000"/>
                            </a:schemeClr>
                          </a:solidFill>
                        </a:rPr>
                        <a:t> NOW</a:t>
                      </a:r>
                      <a:endParaRPr lang="en-US" dirty="0" smtClean="0">
                        <a:solidFill>
                          <a:schemeClr val="accent1">
                            <a:lumMod val="50000"/>
                          </a:schemeClr>
                        </a:solidFill>
                      </a:endParaRPr>
                    </a:p>
                    <a:p>
                      <a:pPr algn="ctr"/>
                      <a:r>
                        <a:rPr lang="en-US" dirty="0" smtClean="0"/>
                        <a:t>Maintain, Build,</a:t>
                      </a:r>
                      <a:r>
                        <a:rPr lang="en-US" baseline="0" dirty="0" smtClean="0"/>
                        <a:t> Leverage</a:t>
                      </a:r>
                      <a:endParaRPr lang="en-US" dirty="0"/>
                    </a:p>
                  </a:txBody>
                  <a:tcPr anchor="ctr"/>
                </a:tc>
                <a:tc>
                  <a:txBody>
                    <a:bodyPr/>
                    <a:lstStyle/>
                    <a:p>
                      <a:pPr algn="ctr"/>
                      <a:r>
                        <a:rPr lang="en-US" sz="3200" dirty="0" smtClean="0"/>
                        <a:t>Weakness</a:t>
                      </a:r>
                    </a:p>
                    <a:p>
                      <a:pPr algn="ctr"/>
                      <a:r>
                        <a:rPr lang="en-US" dirty="0" smtClean="0">
                          <a:solidFill>
                            <a:schemeClr val="accent1">
                              <a:lumMod val="50000"/>
                            </a:schemeClr>
                          </a:solidFill>
                        </a:rPr>
                        <a:t>BAD</a:t>
                      </a:r>
                      <a:r>
                        <a:rPr lang="en-US" baseline="0" dirty="0" smtClean="0">
                          <a:solidFill>
                            <a:schemeClr val="accent1">
                              <a:lumMod val="50000"/>
                            </a:schemeClr>
                          </a:solidFill>
                        </a:rPr>
                        <a:t> NOW</a:t>
                      </a:r>
                      <a:endParaRPr lang="en-US" dirty="0" smtClean="0">
                        <a:solidFill>
                          <a:schemeClr val="accent1">
                            <a:lumMod val="50000"/>
                          </a:schemeClr>
                        </a:solidFill>
                      </a:endParaRPr>
                    </a:p>
                    <a:p>
                      <a:pPr algn="ctr"/>
                      <a:r>
                        <a:rPr lang="en-US" dirty="0" smtClean="0"/>
                        <a:t>Remedy,</a:t>
                      </a:r>
                      <a:r>
                        <a:rPr lang="en-US" baseline="0" dirty="0" smtClean="0"/>
                        <a:t> Stop</a:t>
                      </a:r>
                      <a:endParaRPr lang="en-US" dirty="0"/>
                    </a:p>
                  </a:txBody>
                  <a:tcPr anchor="ctr"/>
                </a:tc>
              </a:tr>
              <a:tr h="2625541">
                <a:tc>
                  <a:txBody>
                    <a:bodyPr/>
                    <a:lstStyle/>
                    <a:p>
                      <a:pPr algn="ctr"/>
                      <a:r>
                        <a:rPr lang="en-US" sz="3200" dirty="0" smtClean="0"/>
                        <a:t>Opportunity </a:t>
                      </a:r>
                    </a:p>
                    <a:p>
                      <a:pPr algn="ctr"/>
                      <a:r>
                        <a:rPr lang="en-US" dirty="0" smtClean="0">
                          <a:solidFill>
                            <a:schemeClr val="accent1">
                              <a:lumMod val="50000"/>
                            </a:schemeClr>
                          </a:solidFill>
                        </a:rPr>
                        <a:t>GOOD</a:t>
                      </a:r>
                      <a:r>
                        <a:rPr lang="en-US" baseline="0" dirty="0" smtClean="0">
                          <a:solidFill>
                            <a:schemeClr val="accent1">
                              <a:lumMod val="50000"/>
                            </a:schemeClr>
                          </a:solidFill>
                        </a:rPr>
                        <a:t> FUTURE</a:t>
                      </a:r>
                    </a:p>
                    <a:p>
                      <a:pPr algn="ctr"/>
                      <a:r>
                        <a:rPr lang="en-US" baseline="0" dirty="0" smtClean="0"/>
                        <a:t>Prioritize, Optimize</a:t>
                      </a:r>
                    </a:p>
                    <a:p>
                      <a:pPr algn="ctr"/>
                      <a:endParaRPr lang="en-US" dirty="0" smtClean="0"/>
                    </a:p>
                    <a:p>
                      <a:pPr algn="ctr"/>
                      <a:endParaRPr lang="en-US" dirty="0"/>
                    </a:p>
                  </a:txBody>
                  <a:tcPr anchor="ctr"/>
                </a:tc>
                <a:tc>
                  <a:txBody>
                    <a:bodyPr/>
                    <a:lstStyle/>
                    <a:p>
                      <a:pPr algn="ctr"/>
                      <a:r>
                        <a:rPr lang="en-US" sz="3200" dirty="0" smtClean="0"/>
                        <a:t>Threat</a:t>
                      </a:r>
                    </a:p>
                    <a:p>
                      <a:pPr algn="ctr"/>
                      <a:r>
                        <a:rPr lang="en-US" dirty="0" smtClean="0">
                          <a:solidFill>
                            <a:schemeClr val="accent1">
                              <a:lumMod val="50000"/>
                            </a:schemeClr>
                          </a:solidFill>
                        </a:rPr>
                        <a:t>BAD FUTURE</a:t>
                      </a:r>
                    </a:p>
                    <a:p>
                      <a:pPr algn="ctr"/>
                      <a:r>
                        <a:rPr lang="en-US" dirty="0" smtClean="0"/>
                        <a:t>Counter</a:t>
                      </a:r>
                    </a:p>
                    <a:p>
                      <a:pPr algn="ctr"/>
                      <a:endParaRPr lang="en-US" dirty="0" smtClean="0"/>
                    </a:p>
                    <a:p>
                      <a:pPr algn="ctr"/>
                      <a:endParaRPr lang="en-US" dirty="0"/>
                    </a:p>
                  </a:txBody>
                  <a:tcPr anchor="ctr"/>
                </a:tc>
              </a:tr>
            </a:tbl>
          </a:graphicData>
        </a:graphic>
      </p:graphicFrame>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2565370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934" y="762000"/>
            <a:ext cx="5486400" cy="5257800"/>
          </a:xfrm>
        </p:spPr>
        <p:txBody>
          <a:bodyPr>
            <a:noAutofit/>
          </a:bodyPr>
          <a:lstStyle/>
          <a:p>
            <a:r>
              <a:rPr lang="en-US" sz="2800" dirty="0"/>
              <a:t>1. Logic Model </a:t>
            </a:r>
            <a:r>
              <a:rPr lang="en-US" sz="2800" i="1" dirty="0"/>
              <a:t>(situation, input, output, outcome</a:t>
            </a:r>
            <a:r>
              <a:rPr lang="en-US" sz="2800" i="1" dirty="0" smtClean="0"/>
              <a:t>)</a:t>
            </a:r>
            <a:r>
              <a:rPr lang="en-US" sz="2000" i="1" dirty="0" smtClean="0"/>
              <a:t/>
            </a:r>
            <a:br>
              <a:rPr lang="en-US" sz="2000" i="1" dirty="0" smtClean="0"/>
            </a:br>
            <a:r>
              <a:rPr lang="en-US" sz="2800" dirty="0"/>
              <a:t/>
            </a:r>
            <a:br>
              <a:rPr lang="en-US" sz="2800" dirty="0"/>
            </a:br>
            <a:r>
              <a:rPr lang="en-US" sz="2800" dirty="0"/>
              <a:t>2. Six Hats: Parallel Thinking </a:t>
            </a:r>
            <a:r>
              <a:rPr lang="en-US" sz="2400" i="1" dirty="0"/>
              <a:t>(data team approach</a:t>
            </a:r>
            <a:r>
              <a:rPr lang="en-US" sz="2400" i="1" dirty="0" smtClean="0"/>
              <a:t>)</a:t>
            </a: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endParaRPr lang="en-US" sz="20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
        <p:nvSpPr>
          <p:cNvPr id="7" name="Title 1"/>
          <p:cNvSpPr txBox="1">
            <a:spLocks/>
          </p:cNvSpPr>
          <p:nvPr/>
        </p:nvSpPr>
        <p:spPr>
          <a:xfrm>
            <a:off x="189689" y="1123838"/>
            <a:ext cx="2210612" cy="46011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400" b="0" kern="1200" spc="-100" baseline="0">
                <a:solidFill>
                  <a:schemeClr val="tx1">
                    <a:lumMod val="65000"/>
                    <a:lumOff val="35000"/>
                  </a:schemeClr>
                </a:solidFill>
                <a:latin typeface="+mj-lt"/>
                <a:ea typeface="+mj-ea"/>
                <a:cs typeface="+mj-cs"/>
              </a:defRPr>
            </a:lvl1pPr>
          </a:lstStyle>
          <a:p>
            <a:r>
              <a:rPr lang="en-US" sz="3600" dirty="0" smtClean="0">
                <a:solidFill>
                  <a:schemeClr val="bg1"/>
                </a:solidFill>
              </a:rPr>
              <a:t>Data Tools</a:t>
            </a:r>
          </a:p>
          <a:p>
            <a:endParaRPr lang="en-US" sz="3600" dirty="0">
              <a:solidFill>
                <a:schemeClr val="bg1"/>
              </a:solidFill>
            </a:endParaRPr>
          </a:p>
          <a:p>
            <a:endParaRPr lang="en-US" sz="3600" dirty="0" smtClean="0">
              <a:solidFill>
                <a:schemeClr val="bg1"/>
              </a:solidFill>
            </a:endParaRPr>
          </a:p>
          <a:p>
            <a:endParaRPr lang="en-US" sz="3600" dirty="0">
              <a:solidFill>
                <a:schemeClr val="bg1"/>
              </a:solidFill>
            </a:endParaRPr>
          </a:p>
          <a:p>
            <a:endParaRPr lang="en-US" sz="3600" dirty="0">
              <a:solidFill>
                <a:schemeClr val="bg1"/>
              </a:solidFill>
            </a:endParaRPr>
          </a:p>
        </p:txBody>
      </p:sp>
    </p:spTree>
    <p:extLst>
      <p:ext uri="{BB962C8B-B14F-4D97-AF65-F5344CB8AC3E}">
        <p14:creationId xmlns:p14="http://schemas.microsoft.com/office/powerpoint/2010/main" val="1830673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Anderson County Population</a:t>
            </a:r>
            <a:br>
              <a:rPr lang="en-US" dirty="0" smtClean="0"/>
            </a:br>
            <a:r>
              <a:rPr lang="en-US" dirty="0"/>
              <a:t/>
            </a:r>
            <a:br>
              <a:rPr lang="en-US" dirty="0"/>
            </a:br>
            <a:r>
              <a:rPr lang="en-US" dirty="0"/>
              <a:t>At A Glance</a:t>
            </a:r>
          </a:p>
        </p:txBody>
      </p:sp>
      <p:sp>
        <p:nvSpPr>
          <p:cNvPr id="6" name="Content Placeholder 5"/>
          <p:cNvSpPr>
            <a:spLocks noGrp="1"/>
          </p:cNvSpPr>
          <p:nvPr>
            <p:ph idx="1"/>
          </p:nvPr>
        </p:nvSpPr>
        <p:spPr/>
        <p:txBody>
          <a:bodyPr>
            <a:normAutofit/>
          </a:bodyPr>
          <a:lstStyle/>
          <a:p>
            <a:r>
              <a:rPr lang="en-US" sz="2400" dirty="0"/>
              <a:t>Anderson County’s population grew by 0.5 percent from 2010 to 2013, reaching a population of more than 75,500. </a:t>
            </a:r>
            <a:endParaRPr lang="en-US" sz="2400" dirty="0" smtClean="0"/>
          </a:p>
          <a:p>
            <a:r>
              <a:rPr lang="en-US" sz="2400" dirty="0" smtClean="0"/>
              <a:t>The </a:t>
            </a:r>
            <a:r>
              <a:rPr lang="en-US" sz="2400" dirty="0"/>
              <a:t>growth seen is a result of net migration of which 80 percent is domestic migration and 20 percent is international migration</a:t>
            </a:r>
            <a:r>
              <a:rPr lang="en-US" sz="2400" dirty="0" smtClean="0"/>
              <a:t>.</a:t>
            </a:r>
          </a:p>
          <a:p>
            <a:r>
              <a:rPr lang="en-US" sz="2400" dirty="0" smtClean="0"/>
              <a:t> </a:t>
            </a:r>
            <a:r>
              <a:rPr lang="en-US" sz="2400" dirty="0"/>
              <a:t>The Hispanic/Latino population is growing rapidly but remains a small percentage of the total population. </a:t>
            </a:r>
            <a:endParaRPr lang="en-US" sz="2400" dirty="0" smtClean="0"/>
          </a:p>
          <a:p>
            <a:r>
              <a:rPr lang="en-US" sz="2400" dirty="0" smtClean="0"/>
              <a:t>The </a:t>
            </a:r>
            <a:r>
              <a:rPr lang="en-US" sz="2400" dirty="0"/>
              <a:t>population of Anderson County is predominantly white (92 percent). </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1217748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Breaker</a:t>
            </a:r>
            <a:endParaRPr lang="en-US" dirty="0"/>
          </a:p>
        </p:txBody>
      </p:sp>
      <p:sp>
        <p:nvSpPr>
          <p:cNvPr id="3" name="Content Placeholder 2"/>
          <p:cNvSpPr>
            <a:spLocks noGrp="1"/>
          </p:cNvSpPr>
          <p:nvPr>
            <p:ph idx="1"/>
          </p:nvPr>
        </p:nvSpPr>
        <p:spPr>
          <a:xfrm>
            <a:off x="2819400" y="1031617"/>
            <a:ext cx="6019800" cy="5120640"/>
          </a:xfrm>
        </p:spPr>
        <p:txBody>
          <a:bodyPr>
            <a:noAutofit/>
          </a:bodyPr>
          <a:lstStyle/>
          <a:p>
            <a:pPr marL="0" indent="0">
              <a:buNone/>
            </a:pPr>
            <a:r>
              <a:rPr lang="en-US" sz="1600" dirty="0" smtClean="0">
                <a:solidFill>
                  <a:schemeClr val="tx1">
                    <a:lumMod val="95000"/>
                    <a:lumOff val="5000"/>
                  </a:schemeClr>
                </a:solidFill>
              </a:rPr>
              <a:t>1) What is the number of people </a:t>
            </a:r>
            <a:r>
              <a:rPr lang="en-US" sz="1600" dirty="0">
                <a:solidFill>
                  <a:schemeClr val="tx1">
                    <a:lumMod val="95000"/>
                    <a:lumOff val="5000"/>
                  </a:schemeClr>
                </a:solidFill>
              </a:rPr>
              <a:t>in the US </a:t>
            </a:r>
            <a:r>
              <a:rPr lang="en-US" sz="1600" dirty="0" smtClean="0">
                <a:solidFill>
                  <a:schemeClr val="tx1">
                    <a:lumMod val="95000"/>
                    <a:lumOff val="5000"/>
                  </a:schemeClr>
                </a:solidFill>
              </a:rPr>
              <a:t>below </a:t>
            </a:r>
            <a:r>
              <a:rPr lang="en-US" sz="1600" dirty="0">
                <a:solidFill>
                  <a:schemeClr val="tx1">
                    <a:lumMod val="95000"/>
                    <a:lumOff val="5000"/>
                  </a:schemeClr>
                </a:solidFill>
              </a:rPr>
              <a:t>poverty </a:t>
            </a:r>
            <a:r>
              <a:rPr lang="en-US" sz="1600" dirty="0" smtClean="0">
                <a:solidFill>
                  <a:schemeClr val="tx1">
                    <a:lumMod val="95000"/>
                    <a:lumOff val="5000"/>
                  </a:schemeClr>
                </a:solidFill>
              </a:rPr>
              <a:t>level in 2013</a:t>
            </a:r>
            <a:r>
              <a:rPr lang="en-US" sz="1600" dirty="0">
                <a:solidFill>
                  <a:schemeClr val="tx1">
                    <a:lumMod val="95000"/>
                    <a:lumOff val="5000"/>
                  </a:schemeClr>
                </a:solidFill>
              </a:rPr>
              <a:t>?</a:t>
            </a:r>
            <a:endParaRPr lang="en-US" sz="1600" dirty="0" smtClean="0">
              <a:solidFill>
                <a:schemeClr val="tx1">
                  <a:lumMod val="95000"/>
                  <a:lumOff val="5000"/>
                </a:schemeClr>
              </a:solidFill>
            </a:endParaRPr>
          </a:p>
          <a:p>
            <a:pPr marL="502920" lvl="1" indent="0">
              <a:buNone/>
            </a:pPr>
            <a:r>
              <a:rPr lang="en-US" sz="1600" dirty="0" smtClean="0">
                <a:solidFill>
                  <a:schemeClr val="tx1">
                    <a:lumMod val="95000"/>
                    <a:lumOff val="5000"/>
                  </a:schemeClr>
                </a:solidFill>
                <a:ea typeface="Lucida Grande"/>
                <a:cs typeface="Lucida Grande"/>
              </a:rPr>
              <a:t>48,810,868 (15.8 percent)</a:t>
            </a:r>
          </a:p>
          <a:p>
            <a:pPr marL="0" indent="0">
              <a:buNone/>
            </a:pPr>
            <a:r>
              <a:rPr lang="en-US" sz="1600" dirty="0" smtClean="0">
                <a:solidFill>
                  <a:schemeClr val="tx1">
                    <a:lumMod val="95000"/>
                    <a:lumOff val="5000"/>
                  </a:schemeClr>
                </a:solidFill>
              </a:rPr>
              <a:t>2) What is the number of people </a:t>
            </a:r>
            <a:r>
              <a:rPr lang="en-US" sz="1600" dirty="0">
                <a:solidFill>
                  <a:schemeClr val="tx1">
                    <a:lumMod val="95000"/>
                    <a:lumOff val="5000"/>
                  </a:schemeClr>
                </a:solidFill>
              </a:rPr>
              <a:t>in </a:t>
            </a:r>
            <a:r>
              <a:rPr lang="en-US" sz="1600" dirty="0" smtClean="0">
                <a:solidFill>
                  <a:schemeClr val="tx1">
                    <a:lumMod val="95000"/>
                    <a:lumOff val="5000"/>
                  </a:schemeClr>
                </a:solidFill>
              </a:rPr>
              <a:t>Anderson County below </a:t>
            </a:r>
            <a:r>
              <a:rPr lang="en-US" sz="1600" dirty="0">
                <a:solidFill>
                  <a:schemeClr val="tx1">
                    <a:lumMod val="95000"/>
                    <a:lumOff val="5000"/>
                  </a:schemeClr>
                </a:solidFill>
              </a:rPr>
              <a:t>poverty </a:t>
            </a:r>
            <a:r>
              <a:rPr lang="en-US" sz="1600" dirty="0" smtClean="0">
                <a:solidFill>
                  <a:schemeClr val="tx1">
                    <a:lumMod val="95000"/>
                    <a:lumOff val="5000"/>
                  </a:schemeClr>
                </a:solidFill>
              </a:rPr>
              <a:t>level in 2013?</a:t>
            </a:r>
            <a:endParaRPr lang="en-US" sz="1600" dirty="0">
              <a:solidFill>
                <a:schemeClr val="tx1">
                  <a:lumMod val="95000"/>
                  <a:lumOff val="5000"/>
                </a:schemeClr>
              </a:solidFill>
            </a:endParaRPr>
          </a:p>
          <a:p>
            <a:pPr marL="502920" lvl="1" indent="0">
              <a:buNone/>
            </a:pPr>
            <a:r>
              <a:rPr lang="en-US" sz="1600" dirty="0">
                <a:solidFill>
                  <a:schemeClr val="tx1"/>
                </a:solidFill>
              </a:rPr>
              <a:t>14,600 residents living in poverty, a rate of 19.7 </a:t>
            </a:r>
            <a:endParaRPr lang="en-US" sz="1600" dirty="0" smtClean="0">
              <a:solidFill>
                <a:schemeClr val="tx1"/>
              </a:solidFill>
            </a:endParaRPr>
          </a:p>
          <a:p>
            <a:pPr marL="0" indent="0">
              <a:buNone/>
            </a:pPr>
            <a:r>
              <a:rPr lang="en-US" sz="1600" dirty="0" smtClean="0">
                <a:solidFill>
                  <a:schemeClr val="tx1">
                    <a:lumMod val="95000"/>
                    <a:lumOff val="5000"/>
                  </a:schemeClr>
                </a:solidFill>
              </a:rPr>
              <a:t>3) </a:t>
            </a:r>
            <a:r>
              <a:rPr lang="en-US" sz="1600" dirty="0" smtClean="0">
                <a:solidFill>
                  <a:schemeClr val="tx1">
                    <a:lumMod val="95000"/>
                    <a:lumOff val="5000"/>
                  </a:schemeClr>
                </a:solidFill>
              </a:rPr>
              <a:t>What is the Estimated Number of Children 0-4 living in poverty in Anderson County?</a:t>
            </a:r>
          </a:p>
          <a:p>
            <a:pPr marL="502920" lvl="1" indent="0">
              <a:buNone/>
            </a:pPr>
            <a:r>
              <a:rPr lang="en-US" sz="1600" dirty="0">
                <a:solidFill>
                  <a:srgbClr val="000000"/>
                </a:solidFill>
              </a:rPr>
              <a:t>1,359 </a:t>
            </a:r>
            <a:r>
              <a:rPr lang="en-US" sz="1600" dirty="0" smtClean="0">
                <a:solidFill>
                  <a:srgbClr val="000000"/>
                </a:solidFill>
              </a:rPr>
              <a:t>children</a:t>
            </a:r>
            <a:r>
              <a:rPr lang="en-US" sz="1600" dirty="0"/>
              <a:t>	</a:t>
            </a:r>
          </a:p>
          <a:p>
            <a:pPr marL="0" indent="0">
              <a:buNone/>
            </a:pPr>
            <a:r>
              <a:rPr lang="en-US" sz="1600" dirty="0">
                <a:solidFill>
                  <a:schemeClr val="tx1">
                    <a:lumMod val="95000"/>
                    <a:lumOff val="5000"/>
                  </a:schemeClr>
                </a:solidFill>
              </a:rPr>
              <a:t>4</a:t>
            </a:r>
            <a:r>
              <a:rPr lang="en-US" sz="1600" dirty="0" smtClean="0">
                <a:solidFill>
                  <a:schemeClr val="tx1">
                    <a:lumMod val="95000"/>
                    <a:lumOff val="5000"/>
                  </a:schemeClr>
                </a:solidFill>
              </a:rPr>
              <a:t>) </a:t>
            </a:r>
            <a:r>
              <a:rPr lang="en-US" sz="1600" dirty="0" smtClean="0">
                <a:solidFill>
                  <a:schemeClr val="tx1">
                    <a:lumMod val="95000"/>
                    <a:lumOff val="5000"/>
                  </a:schemeClr>
                </a:solidFill>
              </a:rPr>
              <a:t>What is the percentage</a:t>
            </a:r>
            <a:r>
              <a:rPr lang="en-US" sz="1600" dirty="0" smtClean="0">
                <a:solidFill>
                  <a:schemeClr val="tx1">
                    <a:lumMod val="95000"/>
                    <a:lumOff val="5000"/>
                  </a:schemeClr>
                </a:solidFill>
                <a:ea typeface="Arial"/>
                <a:cs typeface="Arial"/>
              </a:rPr>
              <a:t> </a:t>
            </a:r>
            <a:r>
              <a:rPr lang="en-US" sz="1600" dirty="0">
                <a:solidFill>
                  <a:schemeClr val="tx1">
                    <a:lumMod val="95000"/>
                    <a:lumOff val="5000"/>
                  </a:schemeClr>
                </a:solidFill>
                <a:ea typeface="Arial"/>
                <a:cs typeface="Arial"/>
              </a:rPr>
              <a:t>of total </a:t>
            </a:r>
            <a:r>
              <a:rPr lang="en-US" sz="1600" dirty="0" smtClean="0">
                <a:solidFill>
                  <a:schemeClr val="tx1">
                    <a:lumMod val="95000"/>
                    <a:lumOff val="5000"/>
                  </a:schemeClr>
                </a:solidFill>
                <a:ea typeface="Arial"/>
                <a:cs typeface="Arial"/>
              </a:rPr>
              <a:t>households in </a:t>
            </a:r>
            <a:r>
              <a:rPr lang="en-US" sz="1600" dirty="0" smtClean="0">
                <a:solidFill>
                  <a:schemeClr val="tx1">
                    <a:lumMod val="95000"/>
                    <a:lumOff val="5000"/>
                  </a:schemeClr>
                </a:solidFill>
                <a:ea typeface="Arial"/>
                <a:cs typeface="Arial"/>
              </a:rPr>
              <a:t>Anderson County, TN </a:t>
            </a:r>
            <a:r>
              <a:rPr lang="en-US" sz="1600" dirty="0">
                <a:solidFill>
                  <a:schemeClr val="tx1">
                    <a:lumMod val="95000"/>
                    <a:lumOff val="5000"/>
                  </a:schemeClr>
                </a:solidFill>
                <a:ea typeface="Arial"/>
                <a:cs typeface="Arial"/>
              </a:rPr>
              <a:t>that are renters (2008-2012</a:t>
            </a:r>
            <a:r>
              <a:rPr lang="en-US" sz="1600" dirty="0" smtClean="0">
                <a:solidFill>
                  <a:schemeClr val="tx1">
                    <a:lumMod val="95000"/>
                    <a:lumOff val="5000"/>
                  </a:schemeClr>
                </a:solidFill>
                <a:ea typeface="Arial"/>
                <a:cs typeface="Arial"/>
              </a:rPr>
              <a:t>)? </a:t>
            </a:r>
          </a:p>
          <a:p>
            <a:pPr marL="502920" lvl="1" indent="0">
              <a:buNone/>
            </a:pPr>
            <a:r>
              <a:rPr lang="en-US" sz="1600" dirty="0">
                <a:solidFill>
                  <a:srgbClr val="000000"/>
                </a:solidFill>
              </a:rPr>
              <a:t>In Anderson County, 31 percent of households are renters. </a:t>
            </a:r>
            <a:endParaRPr lang="en-US" sz="1600" dirty="0" smtClean="0">
              <a:solidFill>
                <a:srgbClr val="000000"/>
              </a:solidFill>
            </a:endParaRPr>
          </a:p>
          <a:p>
            <a:pPr marL="0" indent="0">
              <a:buNone/>
            </a:pPr>
            <a:r>
              <a:rPr lang="en-US" sz="1600" dirty="0">
                <a:solidFill>
                  <a:schemeClr val="tx1">
                    <a:lumMod val="95000"/>
                    <a:lumOff val="5000"/>
                  </a:schemeClr>
                </a:solidFill>
                <a:ea typeface="Arial"/>
                <a:cs typeface="Arial"/>
              </a:rPr>
              <a:t>5</a:t>
            </a:r>
            <a:r>
              <a:rPr lang="en-US" sz="1600" dirty="0" smtClean="0">
                <a:solidFill>
                  <a:schemeClr val="tx1">
                    <a:lumMod val="95000"/>
                    <a:lumOff val="5000"/>
                  </a:schemeClr>
                </a:solidFill>
                <a:ea typeface="Arial"/>
                <a:cs typeface="Arial"/>
              </a:rPr>
              <a:t>) </a:t>
            </a:r>
            <a:r>
              <a:rPr lang="en-US" sz="1600" dirty="0" smtClean="0">
                <a:solidFill>
                  <a:schemeClr val="tx1">
                    <a:lumMod val="95000"/>
                    <a:lumOff val="5000"/>
                  </a:schemeClr>
                </a:solidFill>
                <a:ea typeface="Arial"/>
                <a:cs typeface="Arial"/>
              </a:rPr>
              <a:t>What is the FMV of a two bedroom home in Anderson County?</a:t>
            </a:r>
          </a:p>
          <a:p>
            <a:pPr marL="502920" lvl="1" indent="0">
              <a:buNone/>
            </a:pPr>
            <a:r>
              <a:rPr lang="en-US" sz="1600" dirty="0">
                <a:solidFill>
                  <a:srgbClr val="000000"/>
                </a:solidFill>
              </a:rPr>
              <a:t> The </a:t>
            </a:r>
            <a:r>
              <a:rPr lang="en-US" sz="1600" dirty="0" smtClean="0">
                <a:solidFill>
                  <a:srgbClr val="000000"/>
                </a:solidFill>
              </a:rPr>
              <a:t>fair </a:t>
            </a:r>
            <a:r>
              <a:rPr lang="en-US" sz="1600" dirty="0">
                <a:solidFill>
                  <a:srgbClr val="000000"/>
                </a:solidFill>
              </a:rPr>
              <a:t>market value of a two-bedroom </a:t>
            </a:r>
            <a:r>
              <a:rPr lang="en-US" sz="1600" dirty="0" smtClean="0">
                <a:solidFill>
                  <a:srgbClr val="000000"/>
                </a:solidFill>
              </a:rPr>
              <a:t>home is </a:t>
            </a:r>
            <a:r>
              <a:rPr lang="en-US" sz="1600" dirty="0">
                <a:solidFill>
                  <a:srgbClr val="000000"/>
                </a:solidFill>
              </a:rPr>
              <a:t>$</a:t>
            </a:r>
            <a:r>
              <a:rPr lang="en-US" sz="1600" dirty="0" smtClean="0">
                <a:solidFill>
                  <a:srgbClr val="000000"/>
                </a:solidFill>
              </a:rPr>
              <a:t>774</a:t>
            </a:r>
            <a:endParaRPr lang="en-US" sz="1600" dirty="0" smtClean="0">
              <a:solidFill>
                <a:srgbClr val="000000"/>
              </a:solidFill>
              <a:ea typeface="Arial"/>
              <a:cs typeface="Arial"/>
            </a:endParaRPr>
          </a:p>
          <a:p>
            <a:pPr marL="0" indent="0">
              <a:buNone/>
            </a:pPr>
            <a:r>
              <a:rPr lang="en-US" sz="1600" dirty="0">
                <a:solidFill>
                  <a:schemeClr val="tx1">
                    <a:lumMod val="95000"/>
                    <a:lumOff val="5000"/>
                  </a:schemeClr>
                </a:solidFill>
                <a:ea typeface="Arial"/>
                <a:cs typeface="Arial"/>
              </a:rPr>
              <a:t>6</a:t>
            </a:r>
            <a:r>
              <a:rPr lang="en-US" sz="1600" dirty="0" smtClean="0">
                <a:solidFill>
                  <a:schemeClr val="tx1">
                    <a:lumMod val="95000"/>
                    <a:lumOff val="5000"/>
                  </a:schemeClr>
                </a:solidFill>
                <a:ea typeface="Arial"/>
                <a:cs typeface="Arial"/>
              </a:rPr>
              <a:t>) </a:t>
            </a:r>
            <a:r>
              <a:rPr lang="en-US" sz="1600" dirty="0" smtClean="0">
                <a:solidFill>
                  <a:schemeClr val="tx1">
                    <a:lumMod val="95000"/>
                    <a:lumOff val="5000"/>
                  </a:schemeClr>
                </a:solidFill>
              </a:rPr>
              <a:t>How many hours per week does a minimum wage worker must work to afford a 2-bedroom home at fair market value?</a:t>
            </a:r>
          </a:p>
          <a:p>
            <a:pPr marL="502920" lvl="1" indent="0">
              <a:buNone/>
            </a:pPr>
            <a:r>
              <a:rPr lang="en-US" sz="1600" dirty="0" smtClean="0">
                <a:solidFill>
                  <a:srgbClr val="000000"/>
                </a:solidFill>
              </a:rPr>
              <a:t>In Anderson County those earning minimum wage ($7.25/hour) have to work more than two fulltime jobs to afford a 2-bedroom home at fair market rental value, or work 82 hours per week. </a:t>
            </a:r>
            <a:endParaRPr lang="en-US" sz="1600" dirty="0">
              <a:solidFill>
                <a:srgbClr val="00000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196382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linds(horizontal)">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linds(horizontal)">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blinds(horizontal)">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blinds(horizontal)">
                                      <p:cBhvr>
                                        <p:cTn id="60" dur="500"/>
                                        <p:tgtEl>
                                          <p:spTgt spid="3">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blinds(horizontal)">
                                      <p:cBhvr>
                                        <p:cTn id="6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Anderson County Poverty</a:t>
            </a:r>
            <a:br>
              <a:rPr lang="en-US" dirty="0" smtClean="0"/>
            </a:br>
            <a:r>
              <a:rPr lang="en-US" dirty="0"/>
              <a:t/>
            </a:r>
            <a:br>
              <a:rPr lang="en-US" dirty="0"/>
            </a:br>
            <a:r>
              <a:rPr lang="en-US" dirty="0"/>
              <a:t>At A Glance</a:t>
            </a:r>
          </a:p>
        </p:txBody>
      </p:sp>
      <p:sp>
        <p:nvSpPr>
          <p:cNvPr id="3" name="Content Placeholder 2"/>
          <p:cNvSpPr>
            <a:spLocks noGrp="1"/>
          </p:cNvSpPr>
          <p:nvPr>
            <p:ph idx="1"/>
          </p:nvPr>
        </p:nvSpPr>
        <p:spPr/>
        <p:txBody>
          <a:bodyPr>
            <a:normAutofit/>
          </a:bodyPr>
          <a:lstStyle/>
          <a:p>
            <a:r>
              <a:rPr lang="en-US" sz="2400" dirty="0"/>
              <a:t>Based on 2013 Small Area Income and Poverty Estimates (SAIPE), Tennessee’s poverty rate has increased to 17.8 percent in 2013, up from 15.5 percent only five years earlier in 2008. </a:t>
            </a:r>
            <a:endParaRPr lang="en-US" sz="2400" dirty="0" smtClean="0"/>
          </a:p>
          <a:p>
            <a:r>
              <a:rPr lang="en-US" sz="2400" dirty="0" smtClean="0"/>
              <a:t>Anderson </a:t>
            </a:r>
            <a:r>
              <a:rPr lang="en-US" sz="2400" dirty="0"/>
              <a:t>County has more than 14,600 residents living in poverty, a rate of 19.7 percent and more than 4,600 children under the age of 18 living in poverty, a rate of 29.8 percent. </a:t>
            </a:r>
            <a:endParaRPr lang="en-US" sz="2400" dirty="0" smtClean="0"/>
          </a:p>
          <a:p>
            <a:r>
              <a:rPr lang="en-US" sz="2400" dirty="0" smtClean="0"/>
              <a:t>Based </a:t>
            </a:r>
            <a:r>
              <a:rPr lang="en-US" sz="2400" dirty="0"/>
              <a:t>on 5-year estimates from the US Census Bureau, there are more than 1,300 children ages 0-4 living in poverty in Anderson County. </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865980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Anderson County Economy</a:t>
            </a:r>
            <a:br>
              <a:rPr lang="en-US" dirty="0" smtClean="0"/>
            </a:br>
            <a:r>
              <a:rPr lang="en-US" dirty="0"/>
              <a:t/>
            </a:r>
            <a:br>
              <a:rPr lang="en-US" dirty="0"/>
            </a:br>
            <a:r>
              <a:rPr lang="en-US" dirty="0"/>
              <a:t>At A Glance</a:t>
            </a:r>
          </a:p>
        </p:txBody>
      </p:sp>
      <p:sp>
        <p:nvSpPr>
          <p:cNvPr id="3" name="Content Placeholder 2"/>
          <p:cNvSpPr>
            <a:spLocks noGrp="1"/>
          </p:cNvSpPr>
          <p:nvPr>
            <p:ph idx="1"/>
          </p:nvPr>
        </p:nvSpPr>
        <p:spPr/>
        <p:txBody>
          <a:bodyPr>
            <a:noAutofit/>
          </a:bodyPr>
          <a:lstStyle/>
          <a:p>
            <a:r>
              <a:rPr lang="en-US" sz="2000" dirty="0"/>
              <a:t>The State of Tennessee has long relied on manufacturing as its primary source of economic development. </a:t>
            </a:r>
            <a:endParaRPr lang="en-US" sz="2000" dirty="0" smtClean="0"/>
          </a:p>
          <a:p>
            <a:r>
              <a:rPr lang="en-US" sz="2000" dirty="0" smtClean="0"/>
              <a:t>Manufacturing </a:t>
            </a:r>
            <a:r>
              <a:rPr lang="en-US" sz="2000" dirty="0"/>
              <a:t>jobs generally paid well and often provided workers and their families with important benefits like health insurance. But Tennessee, and the rest of the country, has seen its manufacturing employment base </a:t>
            </a:r>
            <a:r>
              <a:rPr lang="en-US" sz="2000" dirty="0" smtClean="0"/>
              <a:t>weakening</a:t>
            </a:r>
          </a:p>
          <a:p>
            <a:r>
              <a:rPr lang="en-US" sz="2000" dirty="0" smtClean="0"/>
              <a:t>According </a:t>
            </a:r>
            <a:r>
              <a:rPr lang="en-US" sz="2000" dirty="0"/>
              <a:t>to the Tennessee Department of Labor &amp; Workforce, the 2014 Anderson’s County labor force was 34,710 of with 32,560 are employed and 2,150 unemployed (6.2 percent, December 2014). </a:t>
            </a:r>
            <a:endParaRPr lang="en-US" sz="2000" dirty="0" smtClean="0"/>
          </a:p>
          <a:p>
            <a:r>
              <a:rPr lang="en-US" sz="2000" dirty="0" smtClean="0"/>
              <a:t>The </a:t>
            </a:r>
            <a:r>
              <a:rPr lang="en-US" sz="2000" dirty="0"/>
              <a:t>per capita income for Anderson County based on 2013 estimates was $25,758 and the household income was $47,785. </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2734067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Anderson County Housing</a:t>
            </a:r>
            <a:br>
              <a:rPr lang="en-US" dirty="0" smtClean="0"/>
            </a:br>
            <a:r>
              <a:rPr lang="en-US" dirty="0"/>
              <a:t/>
            </a:r>
            <a:br>
              <a:rPr lang="en-US" dirty="0"/>
            </a:br>
            <a:r>
              <a:rPr lang="en-US" dirty="0" smtClean="0"/>
              <a:t>At A Glance</a:t>
            </a:r>
            <a:endParaRPr lang="en-US" dirty="0"/>
          </a:p>
        </p:txBody>
      </p:sp>
      <p:sp>
        <p:nvSpPr>
          <p:cNvPr id="3" name="Content Placeholder 2"/>
          <p:cNvSpPr>
            <a:spLocks noGrp="1"/>
          </p:cNvSpPr>
          <p:nvPr>
            <p:ph idx="1"/>
          </p:nvPr>
        </p:nvSpPr>
        <p:spPr/>
        <p:txBody>
          <a:bodyPr>
            <a:noAutofit/>
          </a:bodyPr>
          <a:lstStyle/>
          <a:p>
            <a:r>
              <a:rPr lang="en-US" sz="2000" dirty="0"/>
              <a:t>In Anderson County, 31 percent of households are renters. The rent affordable by a household classified as “extremely low income” is no more than $454 per month, $320 less than the fair market value of a two-bedroom home, which is $774. </a:t>
            </a:r>
            <a:endParaRPr lang="en-US" sz="2000" dirty="0" smtClean="0"/>
          </a:p>
          <a:p>
            <a:r>
              <a:rPr lang="en-US" sz="2000" dirty="0" smtClean="0"/>
              <a:t>For </a:t>
            </a:r>
            <a:r>
              <a:rPr lang="en-US" sz="2000" dirty="0"/>
              <a:t>those working a full time job and earning minimum wage, the rent that is affordable is not more than $377--approximately </a:t>
            </a:r>
            <a:r>
              <a:rPr lang="en-US" sz="2000" i="1" dirty="0"/>
              <a:t>$400 less </a:t>
            </a:r>
            <a:r>
              <a:rPr lang="en-US" sz="2000" dirty="0"/>
              <a:t>than the fair market value of a two-bedroom home. </a:t>
            </a:r>
            <a:endParaRPr lang="en-US" sz="2000" dirty="0" smtClean="0"/>
          </a:p>
          <a:p>
            <a:r>
              <a:rPr lang="en-US" sz="2000" dirty="0" smtClean="0"/>
              <a:t>In </a:t>
            </a:r>
            <a:r>
              <a:rPr lang="en-US" sz="2000" dirty="0"/>
              <a:t>Anderson County those earning minimum wage ($7.25/hour) have to work more than </a:t>
            </a:r>
            <a:r>
              <a:rPr lang="en-US" sz="2000" u="sng" dirty="0"/>
              <a:t>two fulltime jobs</a:t>
            </a:r>
            <a:r>
              <a:rPr lang="en-US" sz="2000" dirty="0"/>
              <a:t> to afford a 2-bedroom home at fair market rental value, or work 82 hours per week. </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3394638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Model</a:t>
            </a:r>
            <a:endParaRPr lang="en-US" dirty="0"/>
          </a:p>
        </p:txBody>
      </p:sp>
      <p:sp>
        <p:nvSpPr>
          <p:cNvPr id="3" name="Content Placeholder 2"/>
          <p:cNvSpPr>
            <a:spLocks noGrp="1"/>
          </p:cNvSpPr>
          <p:nvPr>
            <p:ph idx="1"/>
          </p:nvPr>
        </p:nvSpPr>
        <p:spPr>
          <a:xfrm>
            <a:off x="2901951" y="864108"/>
            <a:ext cx="5486400" cy="5231892"/>
          </a:xfrm>
        </p:spPr>
        <p:txBody>
          <a:bodyPr>
            <a:normAutofit fontScale="77500" lnSpcReduction="20000"/>
          </a:bodyPr>
          <a:lstStyle/>
          <a:p>
            <a:pPr algn="just">
              <a:lnSpc>
                <a:spcPct val="120000"/>
              </a:lnSpc>
            </a:pPr>
            <a:r>
              <a:rPr lang="en-US" sz="2800" dirty="0" smtClean="0"/>
              <a:t>A </a:t>
            </a:r>
            <a:r>
              <a:rPr lang="en-US" sz="2800" b="1" dirty="0" smtClean="0"/>
              <a:t>logic model</a:t>
            </a:r>
            <a:r>
              <a:rPr lang="en-US" sz="2800" dirty="0" smtClean="0"/>
              <a:t> or program matrix is a tool to evaluate the effectiveness of a program. </a:t>
            </a:r>
          </a:p>
          <a:p>
            <a:pPr algn="just">
              <a:lnSpc>
                <a:spcPct val="120000"/>
              </a:lnSpc>
            </a:pPr>
            <a:r>
              <a:rPr lang="en-US" sz="2800" dirty="0" smtClean="0"/>
              <a:t>A graphical depiction of the logical relationships between the resources, activities, outputs and outcomes of a program.</a:t>
            </a:r>
            <a:r>
              <a:rPr lang="en-US" sz="2800" baseline="30000" dirty="0" smtClean="0"/>
              <a:t> </a:t>
            </a:r>
          </a:p>
          <a:p>
            <a:pPr algn="just">
              <a:lnSpc>
                <a:spcPct val="120000"/>
              </a:lnSpc>
            </a:pPr>
            <a:r>
              <a:rPr lang="en-US" sz="2800" dirty="0" smtClean="0"/>
              <a:t>A logic model is to assess the "if-then" (causal) relationships between the elements of the program; if the resources are available for a program, then the activities can be implemented, if the activities are implemented successfully then certain outputs and outcomes can be expected. </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381398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Thinking backwards to move forward</a:t>
            </a:r>
            <a:endParaRPr lang="en-US" dirty="0"/>
          </a:p>
        </p:txBody>
      </p:sp>
      <p:sp>
        <p:nvSpPr>
          <p:cNvPr id="3" name="Content Placeholder 2"/>
          <p:cNvSpPr>
            <a:spLocks noGrp="1"/>
          </p:cNvSpPr>
          <p:nvPr>
            <p:ph idx="1"/>
          </p:nvPr>
        </p:nvSpPr>
        <p:spPr/>
        <p:txBody>
          <a:bodyPr>
            <a:normAutofit/>
          </a:bodyPr>
          <a:lstStyle/>
          <a:p>
            <a:pPr lvl="0"/>
            <a:r>
              <a:rPr lang="en-US" sz="2400" dirty="0" smtClean="0"/>
              <a:t>What is the current</a:t>
            </a:r>
            <a:r>
              <a:rPr lang="en-US" sz="2400" b="1" dirty="0" smtClean="0"/>
              <a:t> situation </a:t>
            </a:r>
            <a:r>
              <a:rPr lang="en-US" sz="2400" dirty="0" smtClean="0"/>
              <a:t>that we intend to impact?</a:t>
            </a:r>
          </a:p>
          <a:p>
            <a:pPr lvl="0"/>
            <a:r>
              <a:rPr lang="en-US" sz="2400" dirty="0" smtClean="0"/>
              <a:t>What will it look like when we achieve the desired situation or outcome?</a:t>
            </a:r>
          </a:p>
          <a:p>
            <a:pPr lvl="0"/>
            <a:r>
              <a:rPr lang="en-US" sz="2400" dirty="0" smtClean="0"/>
              <a:t>What behaviors need to change for that </a:t>
            </a:r>
            <a:r>
              <a:rPr lang="en-US" sz="2400" b="1" dirty="0" smtClean="0"/>
              <a:t>outcome </a:t>
            </a:r>
            <a:r>
              <a:rPr lang="en-US" sz="2400" dirty="0" smtClean="0"/>
              <a:t>to be achieved?</a:t>
            </a:r>
          </a:p>
          <a:p>
            <a:pPr lvl="0"/>
            <a:r>
              <a:rPr lang="en-US" sz="2400" dirty="0" smtClean="0"/>
              <a:t>What knowledge or skills do people need before the behavior will change?</a:t>
            </a:r>
          </a:p>
          <a:p>
            <a:pPr lvl="0"/>
            <a:r>
              <a:rPr lang="en-US" sz="2400" dirty="0" smtClean="0"/>
              <a:t>What activities need to be performed to cause the necessary learning?</a:t>
            </a:r>
          </a:p>
          <a:p>
            <a:pPr lvl="0"/>
            <a:r>
              <a:rPr lang="en-US" sz="2400" dirty="0" smtClean="0"/>
              <a:t>What resources will be required to achieve the </a:t>
            </a:r>
            <a:r>
              <a:rPr lang="en-US" sz="2400" b="1" dirty="0" smtClean="0"/>
              <a:t>desired outcome</a:t>
            </a:r>
            <a:r>
              <a:rPr lang="en-US" sz="2400" dirty="0" smtClean="0"/>
              <a:t>?</a:t>
            </a:r>
            <a:endParaRPr lang="en-US" sz="2400"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3412640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 </a:t>
            </a:r>
            <a:r>
              <a:rPr lang="en-US" dirty="0" smtClean="0"/>
              <a:t>Model: </a:t>
            </a:r>
            <a:r>
              <a:rPr lang="en-US" dirty="0"/>
              <a:t>5 </a:t>
            </a:r>
            <a:r>
              <a:rPr lang="en-US" dirty="0" smtClean="0"/>
              <a:t>Core </a:t>
            </a:r>
            <a:r>
              <a:rPr lang="en-US" dirty="0"/>
              <a:t>C</a:t>
            </a:r>
            <a:r>
              <a:rPr lang="en-US" dirty="0" smtClean="0"/>
              <a:t>omponents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a:t>It displays the sequence of actions that describe what the program is and will </a:t>
            </a:r>
            <a:r>
              <a:rPr lang="en-US" dirty="0" smtClean="0"/>
              <a:t>do</a:t>
            </a:r>
          </a:p>
          <a:p>
            <a:pPr marL="0" indent="0">
              <a:buNone/>
            </a:pPr>
            <a:r>
              <a:rPr lang="en-US" dirty="0" smtClean="0"/>
              <a:t>how </a:t>
            </a:r>
            <a:r>
              <a:rPr lang="en-US" dirty="0"/>
              <a:t>investments link to results. </a:t>
            </a:r>
            <a:endParaRPr lang="en-US" dirty="0" smtClean="0"/>
          </a:p>
          <a:p>
            <a:pPr lvl="0"/>
            <a:r>
              <a:rPr lang="en-US" dirty="0" smtClean="0">
                <a:solidFill>
                  <a:srgbClr val="0000FF"/>
                </a:solidFill>
              </a:rPr>
              <a:t>Inputs: </a:t>
            </a:r>
            <a:r>
              <a:rPr lang="en-US" dirty="0"/>
              <a:t>resources, contributions, investments that go into the program</a:t>
            </a:r>
          </a:p>
          <a:p>
            <a:pPr lvl="0"/>
            <a:r>
              <a:rPr lang="en-US" dirty="0" smtClean="0">
                <a:solidFill>
                  <a:srgbClr val="0000FF"/>
                </a:solidFill>
              </a:rPr>
              <a:t>Outputs</a:t>
            </a:r>
            <a:r>
              <a:rPr lang="en-US" dirty="0" smtClean="0"/>
              <a:t>: </a:t>
            </a:r>
            <a:r>
              <a:rPr lang="en-US" dirty="0"/>
              <a:t>activities, services, events and products that reach people who participate or who are targeted</a:t>
            </a:r>
          </a:p>
          <a:p>
            <a:pPr lvl="0"/>
            <a:r>
              <a:rPr lang="en-US" dirty="0" smtClean="0">
                <a:solidFill>
                  <a:srgbClr val="0000FF"/>
                </a:solidFill>
              </a:rPr>
              <a:t>Outcomes</a:t>
            </a:r>
            <a:r>
              <a:rPr lang="en-US" dirty="0" smtClean="0"/>
              <a:t>: </a:t>
            </a:r>
            <a:r>
              <a:rPr lang="en-US" dirty="0"/>
              <a:t>results or changes for individuals, groups, communities, organizations, communities, or systems</a:t>
            </a:r>
          </a:p>
          <a:p>
            <a:pPr lvl="0"/>
            <a:r>
              <a:rPr lang="en-US" dirty="0" smtClean="0">
                <a:solidFill>
                  <a:srgbClr val="0000FF"/>
                </a:solidFill>
              </a:rPr>
              <a:t>Assumptions</a:t>
            </a:r>
            <a:r>
              <a:rPr lang="en-US" dirty="0" smtClean="0"/>
              <a:t>: </a:t>
            </a:r>
            <a:r>
              <a:rPr lang="en-US" dirty="0"/>
              <a:t>the beliefs we have about the program, the people involved, and the context and the way we think the program will work</a:t>
            </a:r>
          </a:p>
          <a:p>
            <a:pPr lvl="0"/>
            <a:r>
              <a:rPr lang="en-US" dirty="0" smtClean="0">
                <a:solidFill>
                  <a:srgbClr val="0000FF"/>
                </a:solidFill>
              </a:rPr>
              <a:t>External Factors</a:t>
            </a:r>
            <a:r>
              <a:rPr lang="en-US" dirty="0" smtClean="0"/>
              <a:t>: </a:t>
            </a:r>
            <a:r>
              <a:rPr lang="en-US" dirty="0"/>
              <a:t>the environment in which the program exists includes a variety of external factors that interact with and influence the program action</a:t>
            </a:r>
            <a:r>
              <a:rPr lang="en-US" dirty="0" smtClean="0"/>
              <a:t>.</a:t>
            </a: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3287900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0" y="152400"/>
            <a:ext cx="7793038" cy="1143000"/>
          </a:xfrm>
        </p:spPr>
        <p:txBody>
          <a:bodyPr>
            <a:normAutofit fontScale="90000"/>
          </a:bodyPr>
          <a:lstStyle/>
          <a:p>
            <a:r>
              <a:rPr lang="en-US" sz="3600" dirty="0"/>
              <a:t/>
            </a:r>
            <a:br>
              <a:rPr lang="en-US" sz="3600" dirty="0"/>
            </a:br>
            <a:r>
              <a:rPr lang="en-US" sz="3600" dirty="0"/>
              <a:t/>
            </a:r>
            <a:br>
              <a:rPr lang="en-US" sz="3600" dirty="0"/>
            </a:br>
            <a:r>
              <a:rPr lang="en-US" sz="3600" dirty="0"/>
              <a:t/>
            </a:r>
            <a:br>
              <a:rPr lang="en-US" sz="3600" dirty="0"/>
            </a:br>
            <a:r>
              <a:rPr lang="en-US" sz="3600" dirty="0" smtClean="0"/>
              <a:t>               </a:t>
            </a:r>
            <a:r>
              <a:rPr lang="en-US" sz="3600" dirty="0" smtClean="0">
                <a:solidFill>
                  <a:schemeClr val="accent1"/>
                </a:solidFill>
              </a:rPr>
              <a:t>Program </a:t>
            </a:r>
            <a:r>
              <a:rPr lang="en-US" sz="3600" dirty="0">
                <a:solidFill>
                  <a:schemeClr val="accent1"/>
                </a:solidFill>
              </a:rPr>
              <a:t>Action: </a:t>
            </a:r>
            <a:r>
              <a:rPr lang="en-US" sz="3600" i="1" dirty="0">
                <a:solidFill>
                  <a:schemeClr val="accent1"/>
                </a:solidFill>
              </a:rPr>
              <a:t>Logic Model</a:t>
            </a:r>
          </a:p>
        </p:txBody>
      </p:sp>
      <p:sp>
        <p:nvSpPr>
          <p:cNvPr id="97283" name="Rectangle 3"/>
          <p:cNvSpPr>
            <a:spLocks noChangeArrowheads="1"/>
          </p:cNvSpPr>
          <p:nvPr/>
        </p:nvSpPr>
        <p:spPr bwMode="auto">
          <a:xfrm>
            <a:off x="228600" y="3444875"/>
            <a:ext cx="13716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r>
              <a:rPr lang="en-US" sz="2000">
                <a:latin typeface="Tahoma" pitchFamily="-1" charset="0"/>
              </a:rPr>
              <a:t>Identify </a:t>
            </a:r>
          </a:p>
          <a:p>
            <a:pPr algn="ctr" eaLnBrk="1" hangingPunct="1"/>
            <a:r>
              <a:rPr lang="en-US" sz="2000">
                <a:latin typeface="Tahoma" pitchFamily="-1" charset="0"/>
              </a:rPr>
              <a:t>Problem </a:t>
            </a:r>
          </a:p>
          <a:p>
            <a:pPr algn="ctr" eaLnBrk="1" hangingPunct="1"/>
            <a:r>
              <a:rPr lang="en-US" sz="2000">
                <a:latin typeface="Tahoma" pitchFamily="-1" charset="0"/>
              </a:rPr>
              <a:t>or Need</a:t>
            </a:r>
          </a:p>
        </p:txBody>
      </p:sp>
      <p:sp>
        <p:nvSpPr>
          <p:cNvPr id="97284" name="Rectangle 4"/>
          <p:cNvSpPr>
            <a:spLocks noChangeArrowheads="1"/>
          </p:cNvSpPr>
          <p:nvPr/>
        </p:nvSpPr>
        <p:spPr bwMode="auto">
          <a:xfrm>
            <a:off x="1905000" y="3444875"/>
            <a:ext cx="14478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r>
              <a:rPr lang="en-US" sz="2000">
                <a:latin typeface="Tahoma" pitchFamily="-1" charset="0"/>
              </a:rPr>
              <a:t>Invest</a:t>
            </a:r>
          </a:p>
          <a:p>
            <a:pPr algn="ctr" eaLnBrk="1" hangingPunct="1"/>
            <a:r>
              <a:rPr lang="en-US" sz="2000">
                <a:latin typeface="Tahoma" pitchFamily="-1" charset="0"/>
              </a:rPr>
              <a:t>Staff, </a:t>
            </a:r>
          </a:p>
          <a:p>
            <a:pPr algn="ctr" eaLnBrk="1" hangingPunct="1"/>
            <a:r>
              <a:rPr lang="en-US" sz="2000">
                <a:latin typeface="Tahoma" pitchFamily="-1" charset="0"/>
              </a:rPr>
              <a:t>Volunteers, </a:t>
            </a:r>
          </a:p>
          <a:p>
            <a:pPr algn="ctr" eaLnBrk="1" hangingPunct="1"/>
            <a:r>
              <a:rPr lang="en-US" sz="2000">
                <a:latin typeface="Tahoma" pitchFamily="-1" charset="0"/>
              </a:rPr>
              <a:t>Money, </a:t>
            </a:r>
          </a:p>
          <a:p>
            <a:pPr algn="ctr" eaLnBrk="1" hangingPunct="1"/>
            <a:r>
              <a:rPr lang="en-US" sz="2000">
                <a:latin typeface="Tahoma" pitchFamily="-1" charset="0"/>
              </a:rPr>
              <a:t>Materials</a:t>
            </a:r>
          </a:p>
        </p:txBody>
      </p:sp>
      <p:sp>
        <p:nvSpPr>
          <p:cNvPr id="97285" name="Rectangle 5"/>
          <p:cNvSpPr>
            <a:spLocks noChangeArrowheads="1"/>
          </p:cNvSpPr>
          <p:nvPr/>
        </p:nvSpPr>
        <p:spPr bwMode="auto">
          <a:xfrm>
            <a:off x="3657600" y="3444875"/>
            <a:ext cx="14478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endParaRPr lang="en-US" sz="2000">
              <a:latin typeface="Tahoma" pitchFamily="-1" charset="0"/>
            </a:endParaRPr>
          </a:p>
          <a:p>
            <a:pPr algn="ctr" eaLnBrk="1" hangingPunct="1"/>
            <a:r>
              <a:rPr lang="en-US" sz="2000">
                <a:latin typeface="Tahoma" pitchFamily="-1" charset="0"/>
              </a:rPr>
              <a:t>Deliver</a:t>
            </a:r>
          </a:p>
          <a:p>
            <a:pPr algn="ctr" eaLnBrk="1" hangingPunct="1"/>
            <a:r>
              <a:rPr lang="en-US" sz="2000">
                <a:latin typeface="Tahoma" pitchFamily="-1" charset="0"/>
              </a:rPr>
              <a:t>Products </a:t>
            </a:r>
          </a:p>
          <a:p>
            <a:pPr algn="ctr" eaLnBrk="1" hangingPunct="1"/>
            <a:r>
              <a:rPr lang="en-US" sz="2000">
                <a:latin typeface="Tahoma" pitchFamily="-1" charset="0"/>
              </a:rPr>
              <a:t>or </a:t>
            </a:r>
          </a:p>
          <a:p>
            <a:pPr algn="ctr" eaLnBrk="1" hangingPunct="1"/>
            <a:r>
              <a:rPr lang="en-US" sz="2000">
                <a:latin typeface="Tahoma" pitchFamily="-1" charset="0"/>
              </a:rPr>
              <a:t>Services </a:t>
            </a:r>
          </a:p>
          <a:p>
            <a:pPr algn="ctr" eaLnBrk="1" hangingPunct="1"/>
            <a:endParaRPr lang="en-US" sz="2000">
              <a:latin typeface="Tahoma" pitchFamily="-1" charset="0"/>
            </a:endParaRPr>
          </a:p>
        </p:txBody>
      </p:sp>
      <p:sp>
        <p:nvSpPr>
          <p:cNvPr id="97286" name="Rectangle 6"/>
          <p:cNvSpPr>
            <a:spLocks noChangeArrowheads="1"/>
          </p:cNvSpPr>
          <p:nvPr/>
        </p:nvSpPr>
        <p:spPr bwMode="auto">
          <a:xfrm>
            <a:off x="5638800" y="3444875"/>
            <a:ext cx="16002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endParaRPr lang="en-US" sz="800">
              <a:latin typeface="Tahoma" pitchFamily="-1" charset="0"/>
            </a:endParaRPr>
          </a:p>
          <a:p>
            <a:pPr algn="ctr" eaLnBrk="1" hangingPunct="1"/>
            <a:r>
              <a:rPr lang="en-US" sz="2000">
                <a:latin typeface="Tahoma" pitchFamily="-1" charset="0"/>
              </a:rPr>
              <a:t>Change in</a:t>
            </a:r>
          </a:p>
          <a:p>
            <a:pPr algn="ctr" eaLnBrk="1" hangingPunct="1"/>
            <a:r>
              <a:rPr lang="en-US" sz="2000">
                <a:latin typeface="Tahoma" pitchFamily="-1" charset="0"/>
              </a:rPr>
              <a:t>Program </a:t>
            </a:r>
          </a:p>
          <a:p>
            <a:pPr algn="ctr" eaLnBrk="1" hangingPunct="1"/>
            <a:r>
              <a:rPr lang="en-US" sz="2000">
                <a:latin typeface="Tahoma" pitchFamily="-1" charset="0"/>
              </a:rPr>
              <a:t>Participants</a:t>
            </a:r>
          </a:p>
          <a:p>
            <a:pPr algn="ctr" eaLnBrk="1" hangingPunct="1"/>
            <a:endParaRPr lang="en-US" sz="2000">
              <a:latin typeface="Tahoma" pitchFamily="-1" charset="0"/>
            </a:endParaRPr>
          </a:p>
        </p:txBody>
      </p:sp>
      <p:sp>
        <p:nvSpPr>
          <p:cNvPr id="97287" name="Rectangle 7"/>
          <p:cNvSpPr>
            <a:spLocks noChangeArrowheads="1"/>
          </p:cNvSpPr>
          <p:nvPr/>
        </p:nvSpPr>
        <p:spPr bwMode="auto">
          <a:xfrm>
            <a:off x="7543800" y="3444875"/>
            <a:ext cx="1447800" cy="2743200"/>
          </a:xfrm>
          <a:prstGeom prst="rect">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pPr algn="ctr" eaLnBrk="1" hangingPunct="1"/>
            <a:r>
              <a:rPr lang="en-US" sz="2000">
                <a:latin typeface="Tahoma" pitchFamily="-1" charset="0"/>
              </a:rPr>
              <a:t>Change to </a:t>
            </a:r>
          </a:p>
          <a:p>
            <a:pPr algn="ctr" eaLnBrk="1" hangingPunct="1"/>
            <a:r>
              <a:rPr lang="en-US" sz="2000">
                <a:latin typeface="Tahoma" pitchFamily="-1" charset="0"/>
              </a:rPr>
              <a:t>P</a:t>
            </a:r>
            <a:r>
              <a:rPr lang="en-US" sz="2000"/>
              <a:t>opulation </a:t>
            </a:r>
          </a:p>
          <a:p>
            <a:pPr algn="ctr"/>
            <a:r>
              <a:rPr lang="en-US" sz="2000"/>
              <a:t>or Area</a:t>
            </a:r>
          </a:p>
          <a:p>
            <a:pPr algn="ctr"/>
            <a:endParaRPr lang="en-US" sz="2000" b="1">
              <a:latin typeface="Tahoma" pitchFamily="-1" charset="0"/>
            </a:endParaRPr>
          </a:p>
        </p:txBody>
      </p:sp>
      <p:sp>
        <p:nvSpPr>
          <p:cNvPr id="97290" name="Text Box 10"/>
          <p:cNvSpPr txBox="1">
            <a:spLocks noChangeArrowheads="1"/>
          </p:cNvSpPr>
          <p:nvPr/>
        </p:nvSpPr>
        <p:spPr bwMode="auto">
          <a:xfrm>
            <a:off x="2133600" y="2819400"/>
            <a:ext cx="1044575"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latin typeface="Tahoma" pitchFamily="-1" charset="0"/>
              </a:rPr>
              <a:t>Inputs</a:t>
            </a:r>
          </a:p>
        </p:txBody>
      </p:sp>
      <p:sp>
        <p:nvSpPr>
          <p:cNvPr id="97291" name="Text Box 11"/>
          <p:cNvSpPr txBox="1">
            <a:spLocks noChangeArrowheads="1"/>
          </p:cNvSpPr>
          <p:nvPr/>
        </p:nvSpPr>
        <p:spPr bwMode="auto">
          <a:xfrm>
            <a:off x="3733800" y="2514600"/>
            <a:ext cx="1524000" cy="822325"/>
          </a:xfrm>
          <a:prstGeom prst="rect">
            <a:avLst/>
          </a:prstGeom>
          <a:noFill/>
          <a:ln w="9525">
            <a:noFill/>
            <a:miter lim="800000"/>
            <a:headEnd/>
            <a:tailEnd/>
          </a:ln>
          <a:effectLst/>
        </p:spPr>
        <p:txBody>
          <a:bodyPr>
            <a:prstTxWarp prst="textNoShape">
              <a:avLst/>
            </a:prstTxWarp>
            <a:spAutoFit/>
          </a:bodyPr>
          <a:lstStyle/>
          <a:p>
            <a:pPr eaLnBrk="1" hangingPunct="1"/>
            <a:r>
              <a:rPr lang="en-US" sz="2400">
                <a:latin typeface="Tahoma" pitchFamily="-1" charset="0"/>
              </a:rPr>
              <a:t>Activities/ Outputs</a:t>
            </a:r>
          </a:p>
        </p:txBody>
      </p:sp>
      <p:sp>
        <p:nvSpPr>
          <p:cNvPr id="97292" name="Text Box 12"/>
          <p:cNvSpPr txBox="1">
            <a:spLocks noChangeArrowheads="1"/>
          </p:cNvSpPr>
          <p:nvPr/>
        </p:nvSpPr>
        <p:spPr bwMode="auto">
          <a:xfrm>
            <a:off x="5562600" y="2057400"/>
            <a:ext cx="3276600" cy="466725"/>
          </a:xfrm>
          <a:prstGeom prst="rect">
            <a:avLst/>
          </a:prstGeom>
          <a:solidFill>
            <a:srgbClr val="FFFF99"/>
          </a:solidFill>
          <a:ln w="9525">
            <a:solidFill>
              <a:schemeClr val="tx1"/>
            </a:solidFill>
            <a:miter lim="800000"/>
            <a:headEnd/>
            <a:tailEnd/>
          </a:ln>
          <a:effectLst/>
        </p:spPr>
        <p:txBody>
          <a:bodyPr>
            <a:prstTxWarp prst="textNoShape">
              <a:avLst/>
            </a:prstTxWarp>
            <a:spAutoFit/>
          </a:bodyPr>
          <a:lstStyle/>
          <a:p>
            <a:pPr algn="ctr" eaLnBrk="1" hangingPunct="1"/>
            <a:r>
              <a:rPr lang="en-US" sz="2400">
                <a:latin typeface="Tahoma" pitchFamily="-1" charset="0"/>
              </a:rPr>
              <a:t>Outcomes</a:t>
            </a:r>
          </a:p>
        </p:txBody>
      </p:sp>
      <p:sp>
        <p:nvSpPr>
          <p:cNvPr id="97293" name="Text Box 13"/>
          <p:cNvSpPr txBox="1">
            <a:spLocks noChangeArrowheads="1"/>
          </p:cNvSpPr>
          <p:nvPr/>
        </p:nvSpPr>
        <p:spPr bwMode="auto">
          <a:xfrm>
            <a:off x="7772400" y="2895600"/>
            <a:ext cx="1081088" cy="396875"/>
          </a:xfrm>
          <a:prstGeom prst="rect">
            <a:avLst/>
          </a:prstGeom>
          <a:noFill/>
          <a:ln w="9525">
            <a:noFill/>
            <a:miter lim="800000"/>
            <a:headEnd/>
            <a:tailEnd/>
          </a:ln>
          <a:effectLst/>
        </p:spPr>
        <p:txBody>
          <a:bodyPr wrap="none">
            <a:prstTxWarp prst="textNoShape">
              <a:avLst/>
            </a:prstTxWarp>
            <a:spAutoFit/>
          </a:bodyPr>
          <a:lstStyle/>
          <a:p>
            <a:pPr eaLnBrk="1" hangingPunct="1"/>
            <a:r>
              <a:rPr lang="en-US" sz="2000">
                <a:latin typeface="Tahoma" pitchFamily="-1" charset="0"/>
              </a:rPr>
              <a:t>Impacts</a:t>
            </a:r>
          </a:p>
        </p:txBody>
      </p:sp>
      <p:sp>
        <p:nvSpPr>
          <p:cNvPr id="97301" name="Text Box 21"/>
          <p:cNvSpPr txBox="1">
            <a:spLocks noChangeArrowheads="1"/>
          </p:cNvSpPr>
          <p:nvPr/>
        </p:nvSpPr>
        <p:spPr bwMode="auto">
          <a:xfrm>
            <a:off x="152400" y="2819400"/>
            <a:ext cx="1362075" cy="457200"/>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latin typeface="Tahoma" pitchFamily="-1" charset="0"/>
              </a:rPr>
              <a:t>Situation</a:t>
            </a:r>
          </a:p>
        </p:txBody>
      </p:sp>
      <p:sp>
        <p:nvSpPr>
          <p:cNvPr id="97302" name="Text Box 22"/>
          <p:cNvSpPr txBox="1">
            <a:spLocks noChangeArrowheads="1"/>
          </p:cNvSpPr>
          <p:nvPr/>
        </p:nvSpPr>
        <p:spPr bwMode="auto">
          <a:xfrm>
            <a:off x="5715000" y="2743200"/>
            <a:ext cx="15240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latin typeface="Tahoma" pitchFamily="-1" charset="0"/>
              </a:rPr>
              <a:t>Knowledge &amp; Behavior</a:t>
            </a:r>
          </a:p>
        </p:txBody>
      </p:sp>
      <p:sp>
        <p:nvSpPr>
          <p:cNvPr id="97303" name="AutoShape 23"/>
          <p:cNvSpPr>
            <a:spLocks noChangeArrowheads="1"/>
          </p:cNvSpPr>
          <p:nvPr/>
        </p:nvSpPr>
        <p:spPr bwMode="auto">
          <a:xfrm>
            <a:off x="15240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97304" name="AutoShape 24"/>
          <p:cNvSpPr>
            <a:spLocks noChangeArrowheads="1"/>
          </p:cNvSpPr>
          <p:nvPr/>
        </p:nvSpPr>
        <p:spPr bwMode="auto">
          <a:xfrm>
            <a:off x="32004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97305" name="AutoShape 25"/>
          <p:cNvSpPr>
            <a:spLocks noChangeArrowheads="1"/>
          </p:cNvSpPr>
          <p:nvPr/>
        </p:nvSpPr>
        <p:spPr bwMode="auto">
          <a:xfrm>
            <a:off x="51054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
        <p:nvSpPr>
          <p:cNvPr id="97306" name="AutoShape 26"/>
          <p:cNvSpPr>
            <a:spLocks noChangeArrowheads="1"/>
          </p:cNvSpPr>
          <p:nvPr/>
        </p:nvSpPr>
        <p:spPr bwMode="auto">
          <a:xfrm>
            <a:off x="7162800" y="2971800"/>
            <a:ext cx="533400" cy="304800"/>
          </a:xfrm>
          <a:prstGeom prst="rightArrow">
            <a:avLst>
              <a:gd name="adj1" fmla="val 50000"/>
              <a:gd name="adj2" fmla="val 43750"/>
            </a:avLst>
          </a:prstGeom>
          <a:solidFill>
            <a:srgbClr val="CCFFFF">
              <a:alpha val="50000"/>
            </a:srgbClr>
          </a:solidFill>
          <a:ln w="9525">
            <a:solidFill>
              <a:schemeClr val="tx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516720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686800" cy="535366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943600"/>
            <a:ext cx="3829050" cy="381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220490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ea typeface="ＭＳ Ｐゴシック" pitchFamily="-1" charset="-128"/>
              </a:rPr>
              <a:t>“Idea Killers”</a:t>
            </a:r>
          </a:p>
        </p:txBody>
      </p:sp>
      <p:sp>
        <p:nvSpPr>
          <p:cNvPr id="58371" name="Rectangle 3"/>
          <p:cNvSpPr>
            <a:spLocks noGrp="1" noChangeArrowheads="1"/>
          </p:cNvSpPr>
          <p:nvPr>
            <p:ph idx="1"/>
          </p:nvPr>
        </p:nvSpPr>
        <p:spPr>
          <a:xfrm>
            <a:off x="2743200" y="762000"/>
            <a:ext cx="5486400" cy="5334000"/>
          </a:xfrm>
        </p:spPr>
        <p:txBody>
          <a:bodyPr/>
          <a:lstStyle/>
          <a:p>
            <a:pPr>
              <a:lnSpc>
                <a:spcPct val="100000"/>
              </a:lnSpc>
              <a:buFontTx/>
              <a:buNone/>
            </a:pPr>
            <a:r>
              <a:rPr lang="en-US" sz="2400" dirty="0" smtClean="0">
                <a:ea typeface="ＭＳ Ｐゴシック" pitchFamily="-1" charset="-128"/>
              </a:rPr>
              <a:t>Good idea, but:</a:t>
            </a:r>
          </a:p>
          <a:p>
            <a:pPr lvl="1">
              <a:lnSpc>
                <a:spcPct val="100000"/>
              </a:lnSpc>
            </a:pPr>
            <a:r>
              <a:rPr lang="en-US" sz="2400" dirty="0" smtClean="0">
                <a:ea typeface="ＭＳ Ｐゴシック" pitchFamily="-1" charset="-128"/>
              </a:rPr>
              <a:t>Oh, that is the same as…</a:t>
            </a:r>
          </a:p>
          <a:p>
            <a:pPr lvl="1">
              <a:lnSpc>
                <a:spcPct val="100000"/>
              </a:lnSpc>
            </a:pPr>
            <a:r>
              <a:rPr lang="en-US" sz="2400" dirty="0" smtClean="0">
                <a:ea typeface="ＭＳ Ｐゴシック" pitchFamily="-1" charset="-128"/>
              </a:rPr>
              <a:t>We tried that before.</a:t>
            </a:r>
          </a:p>
          <a:p>
            <a:pPr lvl="1">
              <a:lnSpc>
                <a:spcPct val="100000"/>
              </a:lnSpc>
            </a:pPr>
            <a:r>
              <a:rPr lang="en-US" sz="2400" dirty="0" smtClean="0">
                <a:ea typeface="ＭＳ Ｐゴシック" pitchFamily="-1" charset="-128"/>
              </a:rPr>
              <a:t>That’s not how we do it here.</a:t>
            </a:r>
          </a:p>
          <a:p>
            <a:pPr lvl="1">
              <a:lnSpc>
                <a:spcPct val="100000"/>
              </a:lnSpc>
            </a:pPr>
            <a:r>
              <a:rPr lang="en-US" sz="2400" dirty="0" smtClean="0">
                <a:ea typeface="ＭＳ Ｐゴシック" pitchFamily="-1" charset="-128"/>
              </a:rPr>
              <a:t>Who will pay for that?</a:t>
            </a:r>
          </a:p>
          <a:p>
            <a:pPr lvl="1">
              <a:lnSpc>
                <a:spcPct val="100000"/>
              </a:lnSpc>
            </a:pPr>
            <a:r>
              <a:rPr lang="en-US" sz="2400" dirty="0" smtClean="0">
                <a:ea typeface="ＭＳ Ｐゴシック" pitchFamily="-1" charset="-128"/>
              </a:rPr>
              <a:t>Management will never go for it.</a:t>
            </a:r>
          </a:p>
          <a:p>
            <a:pPr marL="502920" lvl="1" indent="0">
              <a:buNone/>
            </a:pPr>
            <a:endParaRPr lang="en-US" sz="2400" dirty="0">
              <a:ea typeface="ＭＳ Ｐゴシック" pitchFamily="-1" charset="-128"/>
            </a:endParaRPr>
          </a:p>
          <a:p>
            <a:pPr>
              <a:buFontTx/>
              <a:buNone/>
            </a:pPr>
            <a:r>
              <a:rPr lang="en-US" sz="2400" b="1" dirty="0" smtClean="0">
                <a:ea typeface="ＭＳ Ｐゴシック" pitchFamily="-1" charset="-128"/>
              </a:rPr>
              <a:t>Solution</a:t>
            </a:r>
            <a:r>
              <a:rPr lang="en-US" sz="2400" dirty="0" smtClean="0">
                <a:ea typeface="ＭＳ Ｐゴシック" pitchFamily="-1" charset="-128"/>
              </a:rPr>
              <a:t>: Six Thinking Hats</a:t>
            </a:r>
          </a:p>
          <a:p>
            <a:pPr>
              <a:buFontTx/>
              <a:buNone/>
            </a:pPr>
            <a:endParaRPr lang="en-US" dirty="0" smtClean="0">
              <a:ea typeface="ＭＳ Ｐゴシック" pitchFamily="-1" charset="-128"/>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1865044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674628" y="185738"/>
            <a:ext cx="7053263" cy="806450"/>
          </a:xfrm>
        </p:spPr>
        <p:txBody>
          <a:bodyPr>
            <a:normAutofit/>
          </a:bodyPr>
          <a:lstStyle/>
          <a:p>
            <a:pPr>
              <a:defRPr/>
            </a:pPr>
            <a:r>
              <a:rPr lang="en-US" sz="4000" dirty="0">
                <a:solidFill>
                  <a:schemeClr val="tx1"/>
                </a:solidFill>
              </a:rPr>
              <a:t>Six Thinking </a:t>
            </a:r>
            <a:r>
              <a:rPr lang="en-US" sz="4000" dirty="0" smtClean="0">
                <a:solidFill>
                  <a:schemeClr val="tx1"/>
                </a:solidFill>
              </a:rPr>
              <a:t>Hats</a:t>
            </a:r>
            <a:endParaRPr lang="en-US" sz="2000" dirty="0"/>
          </a:p>
        </p:txBody>
      </p:sp>
      <p:sp>
        <p:nvSpPr>
          <p:cNvPr id="43011" name="Rectangle 3"/>
          <p:cNvSpPr>
            <a:spLocks noGrp="1" noChangeArrowheads="1"/>
          </p:cNvSpPr>
          <p:nvPr>
            <p:ph idx="4294967295"/>
          </p:nvPr>
        </p:nvSpPr>
        <p:spPr>
          <a:xfrm>
            <a:off x="2129708" y="1183710"/>
            <a:ext cx="4791075" cy="4495800"/>
          </a:xfrm>
        </p:spPr>
        <p:txBody>
          <a:bodyPr/>
          <a:lstStyle/>
          <a:p>
            <a:pPr algn="ctr">
              <a:buFontTx/>
              <a:buNone/>
            </a:pPr>
            <a:r>
              <a:rPr lang="en-US" dirty="0" smtClean="0">
                <a:ea typeface="ＭＳ Ｐゴシック" pitchFamily="-1" charset="-128"/>
              </a:rPr>
              <a:t>Adversarial Thinking</a:t>
            </a:r>
          </a:p>
          <a:p>
            <a:pPr algn="ctr">
              <a:buFontTx/>
              <a:buNone/>
            </a:pPr>
            <a:r>
              <a:rPr lang="en-US" dirty="0" smtClean="0">
                <a:ea typeface="ＭＳ Ｐゴシック" pitchFamily="-1" charset="-128"/>
              </a:rPr>
              <a:t>A            B</a:t>
            </a:r>
          </a:p>
          <a:p>
            <a:pPr algn="ctr">
              <a:buFontTx/>
              <a:buNone/>
            </a:pPr>
            <a:endParaRPr lang="en-US" dirty="0" smtClean="0">
              <a:ea typeface="ＭＳ Ｐゴシック" pitchFamily="-1" charset="-128"/>
            </a:endParaRPr>
          </a:p>
          <a:p>
            <a:pPr algn="ctr">
              <a:buFontTx/>
              <a:buNone/>
            </a:pPr>
            <a:endParaRPr lang="en-US" dirty="0" smtClean="0">
              <a:ea typeface="ＭＳ Ｐゴシック" pitchFamily="-1" charset="-128"/>
            </a:endParaRPr>
          </a:p>
          <a:p>
            <a:pPr algn="ctr">
              <a:buFontTx/>
              <a:buNone/>
            </a:pPr>
            <a:endParaRPr lang="en-US" dirty="0" smtClean="0">
              <a:ea typeface="ＭＳ Ｐゴシック" pitchFamily="-1" charset="-128"/>
            </a:endParaRPr>
          </a:p>
          <a:p>
            <a:pPr algn="ctr">
              <a:buFontTx/>
              <a:buNone/>
            </a:pPr>
            <a:r>
              <a:rPr lang="en-US" dirty="0" smtClean="0">
                <a:ea typeface="ＭＳ Ｐゴシック" pitchFamily="-1" charset="-128"/>
              </a:rPr>
              <a:t>Parallel Thinking</a:t>
            </a:r>
          </a:p>
          <a:p>
            <a:pPr algn="ctr">
              <a:buFontTx/>
              <a:buNone/>
            </a:pPr>
            <a:r>
              <a:rPr lang="en-US" dirty="0" smtClean="0">
                <a:ea typeface="ＭＳ Ｐゴシック" pitchFamily="-1" charset="-128"/>
              </a:rPr>
              <a:t>A</a:t>
            </a:r>
          </a:p>
          <a:p>
            <a:pPr algn="ctr">
              <a:buFontTx/>
              <a:buNone/>
            </a:pPr>
            <a:endParaRPr lang="en-US" dirty="0" smtClean="0">
              <a:ea typeface="ＭＳ Ｐゴシック" pitchFamily="-1" charset="-128"/>
            </a:endParaRPr>
          </a:p>
          <a:p>
            <a:pPr algn="ctr">
              <a:buFontTx/>
              <a:buNone/>
            </a:pPr>
            <a:r>
              <a:rPr lang="en-US" dirty="0" smtClean="0">
                <a:ea typeface="ＭＳ Ｐゴシック" pitchFamily="-1" charset="-128"/>
              </a:rPr>
              <a:t>B</a:t>
            </a:r>
          </a:p>
        </p:txBody>
      </p:sp>
      <p:sp>
        <p:nvSpPr>
          <p:cNvPr id="43012" name="AutoShape 5"/>
          <p:cNvSpPr>
            <a:spLocks noChangeArrowheads="1"/>
          </p:cNvSpPr>
          <p:nvPr/>
        </p:nvSpPr>
        <p:spPr bwMode="auto">
          <a:xfrm>
            <a:off x="2914650" y="2296560"/>
            <a:ext cx="1600200" cy="609600"/>
          </a:xfrm>
          <a:prstGeom prst="rightArrow">
            <a:avLst>
              <a:gd name="adj1" fmla="val 50000"/>
              <a:gd name="adj2" fmla="val 87500"/>
            </a:avLst>
          </a:prstGeom>
          <a:solidFill>
            <a:srgbClr val="FC7690"/>
          </a:solidFill>
          <a:ln w="9525">
            <a:solidFill>
              <a:schemeClr val="tx1"/>
            </a:solidFill>
            <a:miter lim="800000"/>
            <a:headEnd/>
            <a:tailEnd/>
          </a:ln>
        </p:spPr>
        <p:txBody>
          <a:bodyPr wrap="none" anchor="ctr"/>
          <a:lstStyle/>
          <a:p>
            <a:endParaRPr lang="en-US" dirty="0"/>
          </a:p>
        </p:txBody>
      </p:sp>
      <p:sp>
        <p:nvSpPr>
          <p:cNvPr id="43013" name="AutoShape 6"/>
          <p:cNvSpPr>
            <a:spLocks noChangeArrowheads="1"/>
          </p:cNvSpPr>
          <p:nvPr/>
        </p:nvSpPr>
        <p:spPr bwMode="auto">
          <a:xfrm rot="10800000">
            <a:off x="4629150" y="2296560"/>
            <a:ext cx="16002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dirty="0"/>
          </a:p>
        </p:txBody>
      </p:sp>
      <p:sp>
        <p:nvSpPr>
          <p:cNvPr id="43014" name="AutoShape 8"/>
          <p:cNvSpPr>
            <a:spLocks noChangeArrowheads="1"/>
          </p:cNvSpPr>
          <p:nvPr/>
        </p:nvSpPr>
        <p:spPr bwMode="auto">
          <a:xfrm>
            <a:off x="3543300" y="4201560"/>
            <a:ext cx="16002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dirty="0"/>
          </a:p>
        </p:txBody>
      </p:sp>
      <p:sp>
        <p:nvSpPr>
          <p:cNvPr id="43015" name="AutoShape 9"/>
          <p:cNvSpPr>
            <a:spLocks noChangeArrowheads="1"/>
          </p:cNvSpPr>
          <p:nvPr/>
        </p:nvSpPr>
        <p:spPr bwMode="auto">
          <a:xfrm>
            <a:off x="3543300" y="5192160"/>
            <a:ext cx="1600200" cy="609600"/>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dirty="0"/>
          </a:p>
        </p:txBody>
      </p:sp>
      <p:sp>
        <p:nvSpPr>
          <p:cNvPr id="43016" name="Rectangle 10"/>
          <p:cNvSpPr>
            <a:spLocks noChangeArrowheads="1"/>
          </p:cNvSpPr>
          <p:nvPr/>
        </p:nvSpPr>
        <p:spPr bwMode="auto">
          <a:xfrm>
            <a:off x="2000250" y="1153560"/>
            <a:ext cx="5143500" cy="1905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43017" name="Rectangle 11"/>
          <p:cNvSpPr>
            <a:spLocks noChangeArrowheads="1"/>
          </p:cNvSpPr>
          <p:nvPr/>
        </p:nvSpPr>
        <p:spPr bwMode="auto">
          <a:xfrm>
            <a:off x="2000250" y="3210960"/>
            <a:ext cx="5143500" cy="2819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pic>
        <p:nvPicPr>
          <p:cNvPr id="12" name="Picture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3288152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893512" y="914400"/>
            <a:ext cx="5486400" cy="5120640"/>
          </a:xfrm>
        </p:spPr>
        <p:txBody>
          <a:bodyPr>
            <a:normAutofit/>
          </a:bodyPr>
          <a:lstStyle/>
          <a:p>
            <a:pPr lvl="0"/>
            <a:r>
              <a:rPr lang="en-US" dirty="0" smtClean="0"/>
              <a:t>Welcome </a:t>
            </a:r>
            <a:r>
              <a:rPr lang="en-US" dirty="0"/>
              <a:t>and Introductions</a:t>
            </a:r>
          </a:p>
          <a:p>
            <a:pPr lvl="0"/>
            <a:r>
              <a:rPr lang="en-US" dirty="0"/>
              <a:t>Group Activity</a:t>
            </a:r>
          </a:p>
          <a:p>
            <a:pPr lvl="0"/>
            <a:r>
              <a:rPr lang="en-US" dirty="0"/>
              <a:t>Training Background, Objectives and Expectations</a:t>
            </a:r>
          </a:p>
          <a:p>
            <a:pPr lvl="0"/>
            <a:r>
              <a:rPr lang="en-US" dirty="0"/>
              <a:t>Data-Driven Decisions, What and Why?</a:t>
            </a:r>
          </a:p>
          <a:p>
            <a:pPr lvl="0"/>
            <a:r>
              <a:rPr lang="en-US" dirty="0"/>
              <a:t>Approach to an Effective Community Assessment (Prezi Presentation)</a:t>
            </a:r>
          </a:p>
          <a:p>
            <a:pPr lvl="0"/>
            <a:r>
              <a:rPr lang="en-US" dirty="0"/>
              <a:t>Data Findings and Implications: What do we have to say and how do we tell the story of our community?</a:t>
            </a:r>
          </a:p>
          <a:p>
            <a:pPr lvl="0"/>
            <a:r>
              <a:rPr lang="en-US" dirty="0"/>
              <a:t>Data Team Tools: Parallel Thinking and Logic Model</a:t>
            </a:r>
          </a:p>
          <a:p>
            <a:pPr lvl="0"/>
            <a:r>
              <a:rPr lang="en-US" dirty="0"/>
              <a:t>Program Planning Process: Mission, Vision and Program Goals</a:t>
            </a:r>
          </a:p>
          <a:p>
            <a:pPr lvl="0"/>
            <a:r>
              <a:rPr lang="en-US" dirty="0"/>
              <a:t>Program Goal Setting Process</a:t>
            </a:r>
          </a:p>
          <a:p>
            <a:pPr lvl="0"/>
            <a:r>
              <a:rPr lang="en-US" dirty="0"/>
              <a:t>Q &amp; A and Wrap </a:t>
            </a:r>
            <a:r>
              <a:rPr lang="en-US" dirty="0" smtClean="0"/>
              <a:t>Up</a:t>
            </a:r>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24119934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2667001" y="914400"/>
            <a:ext cx="5867400" cy="4906963"/>
          </a:xfrm>
        </p:spPr>
        <p:txBody>
          <a:bodyPr>
            <a:normAutofit fontScale="85000" lnSpcReduction="20000"/>
          </a:bodyPr>
          <a:lstStyle/>
          <a:p>
            <a:pPr>
              <a:lnSpc>
                <a:spcPct val="120000"/>
              </a:lnSpc>
            </a:pPr>
            <a:r>
              <a:rPr lang="en-US" sz="2400" dirty="0" smtClean="0">
                <a:ea typeface="ＭＳ Ｐゴシック" pitchFamily="-1" charset="-128"/>
              </a:rPr>
              <a:t>Confusion is the biggest enemy of good thinking</a:t>
            </a:r>
          </a:p>
          <a:p>
            <a:pPr>
              <a:lnSpc>
                <a:spcPct val="120000"/>
              </a:lnSpc>
            </a:pPr>
            <a:r>
              <a:rPr lang="en-US" sz="2400" dirty="0" smtClean="0">
                <a:ea typeface="ＭＳ Ｐゴシック" pitchFamily="-1" charset="-128"/>
              </a:rPr>
              <a:t>We try to do too many things at a time</a:t>
            </a:r>
          </a:p>
          <a:p>
            <a:pPr lvl="1">
              <a:lnSpc>
                <a:spcPct val="120000"/>
              </a:lnSpc>
            </a:pPr>
            <a:r>
              <a:rPr lang="en-US" sz="2600" dirty="0">
                <a:ea typeface="ＭＳ Ｐゴシック" pitchFamily="-1" charset="-128"/>
              </a:rPr>
              <a:t>Juggling with six balls at a time is rather difficult</a:t>
            </a:r>
          </a:p>
          <a:p>
            <a:pPr lvl="1">
              <a:lnSpc>
                <a:spcPct val="120000"/>
              </a:lnSpc>
            </a:pPr>
            <a:r>
              <a:rPr lang="en-US" sz="2600" dirty="0">
                <a:ea typeface="ＭＳ Ｐゴシック" pitchFamily="-1" charset="-128"/>
              </a:rPr>
              <a:t>Tossing up one ball at a time is much </a:t>
            </a:r>
            <a:r>
              <a:rPr lang="en-US" sz="2600" dirty="0" smtClean="0">
                <a:ea typeface="ＭＳ Ｐゴシック" pitchFamily="-1" charset="-128"/>
              </a:rPr>
              <a:t>easier</a:t>
            </a:r>
          </a:p>
          <a:p>
            <a:pPr lvl="1">
              <a:lnSpc>
                <a:spcPct val="120000"/>
              </a:lnSpc>
            </a:pPr>
            <a:r>
              <a:rPr lang="en-US" sz="2600" dirty="0" smtClean="0">
                <a:ea typeface="ＭＳ Ｐゴシック" pitchFamily="-1" charset="-128"/>
              </a:rPr>
              <a:t>Six </a:t>
            </a:r>
            <a:r>
              <a:rPr lang="en-US" sz="2600" dirty="0">
                <a:ea typeface="ＭＳ Ｐゴシック" pitchFamily="-1" charset="-128"/>
              </a:rPr>
              <a:t>Hat Thinking  does one thing at a time and in the end the full picture </a:t>
            </a:r>
            <a:r>
              <a:rPr lang="en-US" sz="2600" dirty="0" smtClean="0">
                <a:ea typeface="ＭＳ Ｐゴシック" pitchFamily="-1" charset="-128"/>
              </a:rPr>
              <a:t>emerges</a:t>
            </a:r>
          </a:p>
          <a:p>
            <a:pPr>
              <a:lnSpc>
                <a:spcPct val="120000"/>
              </a:lnSpc>
            </a:pPr>
            <a:r>
              <a:rPr lang="en-US" sz="2400" dirty="0">
                <a:ea typeface="ＭＳ Ｐゴシック" pitchFamily="-1" charset="-128"/>
              </a:rPr>
              <a:t>Encourages parallel thinking</a:t>
            </a:r>
          </a:p>
          <a:p>
            <a:pPr>
              <a:lnSpc>
                <a:spcPct val="120000"/>
              </a:lnSpc>
            </a:pPr>
            <a:r>
              <a:rPr lang="en-US" sz="2400" dirty="0" smtClean="0">
                <a:ea typeface="ＭＳ Ｐゴシック" pitchFamily="-1" charset="-128"/>
              </a:rPr>
              <a:t>Explores </a:t>
            </a:r>
            <a:r>
              <a:rPr lang="en-US" sz="2400" dirty="0">
                <a:ea typeface="ＭＳ Ｐゴシック" pitchFamily="-1" charset="-128"/>
              </a:rPr>
              <a:t>a subject more thoroughly</a:t>
            </a:r>
          </a:p>
          <a:p>
            <a:pPr>
              <a:lnSpc>
                <a:spcPct val="120000"/>
              </a:lnSpc>
            </a:pPr>
            <a:r>
              <a:rPr lang="en-US" sz="2400" dirty="0">
                <a:ea typeface="ＭＳ Ｐゴシック" pitchFamily="-1" charset="-128"/>
              </a:rPr>
              <a:t>Makes specific time and space for creative thinking</a:t>
            </a:r>
          </a:p>
          <a:p>
            <a:pPr>
              <a:lnSpc>
                <a:spcPct val="120000"/>
              </a:lnSpc>
            </a:pPr>
            <a:r>
              <a:rPr lang="en-US" sz="2400" b="1" dirty="0">
                <a:ea typeface="ＭＳ Ｐゴシック" pitchFamily="-1" charset="-128"/>
              </a:rPr>
              <a:t>Separates ego from </a:t>
            </a:r>
            <a:r>
              <a:rPr lang="en-US" sz="2400" b="1" dirty="0" smtClean="0">
                <a:ea typeface="ＭＳ Ｐゴシック" pitchFamily="-1" charset="-128"/>
              </a:rPr>
              <a:t>performance</a:t>
            </a:r>
            <a:endParaRPr lang="en-US" sz="2400" dirty="0" smtClean="0">
              <a:ea typeface="ＭＳ Ｐゴシック" pitchFamily="-1" charset="-128"/>
            </a:endParaRPr>
          </a:p>
          <a:p>
            <a:pPr lvl="1"/>
            <a:endParaRPr lang="en-US" dirty="0" smtClean="0">
              <a:latin typeface="Comic Sans MS" pitchFamily="-1" charset="0"/>
              <a:ea typeface="ＭＳ Ｐゴシック" pitchFamily="-1" charset="-128"/>
            </a:endParaRPr>
          </a:p>
        </p:txBody>
      </p:sp>
      <p:sp>
        <p:nvSpPr>
          <p:cNvPr id="3" name="Title 2"/>
          <p:cNvSpPr>
            <a:spLocks noGrp="1"/>
          </p:cNvSpPr>
          <p:nvPr>
            <p:ph type="title"/>
          </p:nvPr>
        </p:nvSpPr>
        <p:spPr/>
        <p:txBody>
          <a:bodyPr/>
          <a:lstStyle/>
          <a:p>
            <a:r>
              <a:rPr lang="en-US" sz="3200" dirty="0">
                <a:solidFill>
                  <a:schemeClr val="bg1"/>
                </a:solidFill>
              </a:rPr>
              <a:t>Six Thinking Hats</a:t>
            </a:r>
            <a:endParaRPr lang="en-US" dirty="0">
              <a:solidFill>
                <a:schemeClr val="bg1"/>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1650178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WHY SIX </a:t>
            </a:r>
            <a:r>
              <a:rPr lang="en-GB" b="1" dirty="0"/>
              <a:t>THINKING </a:t>
            </a:r>
            <a:r>
              <a:rPr lang="en-GB" b="1" dirty="0" smtClean="0"/>
              <a:t>HATS</a:t>
            </a:r>
            <a:endParaRPr lang="en-US" dirty="0"/>
          </a:p>
        </p:txBody>
      </p:sp>
      <p:sp>
        <p:nvSpPr>
          <p:cNvPr id="5" name="Content Placeholder 4"/>
          <p:cNvSpPr>
            <a:spLocks noGrp="1"/>
          </p:cNvSpPr>
          <p:nvPr>
            <p:ph idx="1"/>
          </p:nvPr>
        </p:nvSpPr>
        <p:spPr/>
        <p:txBody>
          <a:bodyPr>
            <a:normAutofit fontScale="62500" lnSpcReduction="20000"/>
          </a:bodyPr>
          <a:lstStyle/>
          <a:p>
            <a:pPr>
              <a:lnSpc>
                <a:spcPct val="120000"/>
              </a:lnSpc>
            </a:pPr>
            <a:r>
              <a:rPr lang="en-US" sz="3600" dirty="0"/>
              <a:t>The six hats approach to problem solving encourages thinking about data and/or planning in a creative, non-traditional </a:t>
            </a:r>
            <a:r>
              <a:rPr lang="en-US" sz="3600" dirty="0" smtClean="0"/>
              <a:t>manner</a:t>
            </a:r>
          </a:p>
          <a:p>
            <a:pPr>
              <a:lnSpc>
                <a:spcPct val="120000"/>
              </a:lnSpc>
            </a:pPr>
            <a:r>
              <a:rPr lang="en-US" sz="3600" dirty="0" smtClean="0"/>
              <a:t>The </a:t>
            </a:r>
            <a:r>
              <a:rPr lang="en-US" sz="3600" dirty="0"/>
              <a:t>hats, which are represented by different colors, can be thought of as imaginary thinking caps</a:t>
            </a:r>
            <a:r>
              <a:rPr lang="en-US" sz="3600" dirty="0" smtClean="0"/>
              <a:t>.</a:t>
            </a:r>
            <a:endParaRPr lang="en-US" sz="3600" dirty="0"/>
          </a:p>
          <a:p>
            <a:pPr>
              <a:lnSpc>
                <a:spcPct val="120000"/>
              </a:lnSpc>
            </a:pPr>
            <a:r>
              <a:rPr lang="en-US" sz="3600" dirty="0" smtClean="0"/>
              <a:t>The </a:t>
            </a:r>
            <a:r>
              <a:rPr lang="en-US" sz="3600" dirty="0"/>
              <a:t>hats focus the discussion and limit the risk of wasting time with off-topic discussions, arguing and wheel spinning, because one of the goals of six thinking hats is to use meeting time productively, it can be a very useful tool</a:t>
            </a:r>
            <a:r>
              <a:rPr lang="en-US" sz="3600" dirty="0" smtClean="0"/>
              <a:t>.</a:t>
            </a:r>
            <a:endParaRPr lang="en-GB" sz="3600" dirty="0" smtClean="0"/>
          </a:p>
          <a:p>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1842171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SIX THINKING </a:t>
            </a:r>
            <a:r>
              <a:rPr lang="en-GB" b="1" dirty="0" smtClean="0"/>
              <a:t>HATS:</a:t>
            </a:r>
            <a:br>
              <a:rPr lang="en-GB" b="1" dirty="0" smtClean="0"/>
            </a:br>
            <a:r>
              <a:rPr lang="en-GB" b="1" dirty="0"/>
              <a:t>i</a:t>
            </a:r>
            <a:r>
              <a:rPr lang="en-GB" b="1" dirty="0" smtClean="0"/>
              <a:t>nstructions and steps</a:t>
            </a:r>
            <a:r>
              <a:rPr lang="en-US" dirty="0"/>
              <a:t/>
            </a:r>
            <a:br>
              <a:rPr lang="en-US" dirty="0"/>
            </a:br>
            <a:endParaRPr lang="en-US" dirty="0"/>
          </a:p>
        </p:txBody>
      </p:sp>
      <p:sp>
        <p:nvSpPr>
          <p:cNvPr id="5" name="Content Placeholder 4"/>
          <p:cNvSpPr>
            <a:spLocks noGrp="1"/>
          </p:cNvSpPr>
          <p:nvPr>
            <p:ph idx="1"/>
          </p:nvPr>
        </p:nvSpPr>
        <p:spPr/>
        <p:txBody>
          <a:bodyPr>
            <a:normAutofit/>
          </a:bodyPr>
          <a:lstStyle/>
          <a:p>
            <a:pPr>
              <a:lnSpc>
                <a:spcPct val="100000"/>
              </a:lnSpc>
            </a:pPr>
            <a:r>
              <a:rPr lang="en-GB" sz="2000" b="1" dirty="0" smtClean="0"/>
              <a:t>Steps of the process</a:t>
            </a:r>
            <a:r>
              <a:rPr lang="en-GB" sz="2000" dirty="0" smtClean="0"/>
              <a:t>: Share a situation, question, idea, problem or a data finding that you </a:t>
            </a:r>
            <a:r>
              <a:rPr lang="en-GB" sz="2000" dirty="0"/>
              <a:t>want </a:t>
            </a:r>
            <a:r>
              <a:rPr lang="en-GB" sz="2000" dirty="0" smtClean="0"/>
              <a:t>the team to think </a:t>
            </a:r>
            <a:r>
              <a:rPr lang="en-GB" sz="2000" dirty="0"/>
              <a:t>about </a:t>
            </a:r>
            <a:r>
              <a:rPr lang="en-GB" sz="2000" dirty="0" smtClean="0"/>
              <a:t>and/or strategize in the planning process.</a:t>
            </a:r>
          </a:p>
          <a:p>
            <a:pPr>
              <a:lnSpc>
                <a:spcPct val="100000"/>
              </a:lnSpc>
            </a:pPr>
            <a:r>
              <a:rPr lang="en-GB" sz="2000" dirty="0" smtClean="0"/>
              <a:t>The team members </a:t>
            </a:r>
            <a:r>
              <a:rPr lang="en-GB" sz="2000" dirty="0"/>
              <a:t>will </a:t>
            </a:r>
            <a:r>
              <a:rPr lang="en-GB" sz="2000" dirty="0" smtClean="0"/>
              <a:t>discuss data and/or </a:t>
            </a:r>
            <a:r>
              <a:rPr lang="en-GB" sz="2000" dirty="0"/>
              <a:t>the </a:t>
            </a:r>
            <a:r>
              <a:rPr lang="en-GB" sz="2000" dirty="0" smtClean="0"/>
              <a:t>topics  in 10 minutes intervals under a specific hat.</a:t>
            </a:r>
          </a:p>
          <a:p>
            <a:pPr marL="182880" lvl="1">
              <a:lnSpc>
                <a:spcPct val="100000"/>
              </a:lnSpc>
              <a:spcBef>
                <a:spcPts val="1200"/>
              </a:spcBef>
              <a:spcAft>
                <a:spcPts val="0"/>
              </a:spcAft>
            </a:pPr>
            <a:r>
              <a:rPr lang="en-GB" sz="2000" dirty="0" smtClean="0"/>
              <a:t>Have one person collect the data ideas provided or use a Post It Easel Pad to </a:t>
            </a:r>
            <a:r>
              <a:rPr lang="en-US" sz="2000" dirty="0"/>
              <a:t>easily jot down information in a way that's visible to a whole </a:t>
            </a:r>
            <a:r>
              <a:rPr lang="en-US" sz="2000" dirty="0" smtClean="0"/>
              <a:t>room</a:t>
            </a:r>
            <a:r>
              <a:rPr lang="en-US" sz="2000" dirty="0"/>
              <a:t>.</a:t>
            </a:r>
            <a:r>
              <a:rPr lang="en-GB" sz="2000" dirty="0" smtClean="0"/>
              <a:t> </a:t>
            </a:r>
          </a:p>
          <a:p>
            <a:pPr>
              <a:lnSpc>
                <a:spcPct val="100000"/>
              </a:lnSpc>
            </a:pPr>
            <a:r>
              <a:rPr lang="en-GB" sz="2000" dirty="0" smtClean="0"/>
              <a:t>After 10 </a:t>
            </a:r>
            <a:r>
              <a:rPr lang="en-GB" sz="2000" dirty="0"/>
              <a:t>minutes make the participants change the </a:t>
            </a:r>
            <a:r>
              <a:rPr lang="en-GB" sz="2000" dirty="0" smtClean="0"/>
              <a:t>hat. </a:t>
            </a:r>
            <a:r>
              <a:rPr lang="en-GB" sz="2000" dirty="0"/>
              <a:t>Alternatively at this point you can have a brief summary session of the discussion </a:t>
            </a:r>
            <a:r>
              <a:rPr lang="en-GB" sz="2000" dirty="0" smtClean="0"/>
              <a:t>before changing </a:t>
            </a:r>
            <a:r>
              <a:rPr lang="en-GB" sz="2000" dirty="0"/>
              <a:t>hats</a:t>
            </a:r>
            <a:r>
              <a:rPr lang="en-GB" sz="2000" dirty="0" smtClean="0"/>
              <a:t>.</a:t>
            </a:r>
            <a:endParaRPr lang="en-US" sz="2000"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452187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246140" y="152613"/>
            <a:ext cx="7383510" cy="1143000"/>
          </a:xfrm>
        </p:spPr>
        <p:txBody>
          <a:bodyPr>
            <a:normAutofit fontScale="90000"/>
          </a:bodyPr>
          <a:lstStyle/>
          <a:p>
            <a:pPr>
              <a:defRPr/>
            </a:pPr>
            <a:r>
              <a:rPr lang="en-US" sz="4000" dirty="0">
                <a:solidFill>
                  <a:schemeClr val="tx1"/>
                </a:solidFill>
              </a:rPr>
              <a:t>Six Thinking </a:t>
            </a:r>
            <a:r>
              <a:rPr lang="en-US" sz="4000" dirty="0" smtClean="0">
                <a:solidFill>
                  <a:schemeClr val="tx1"/>
                </a:solidFill>
              </a:rPr>
              <a:t>Hats – Data Team Process</a:t>
            </a:r>
            <a:endParaRPr lang="en-US" sz="2800" dirty="0">
              <a:latin typeface="Comic Sans MS" pitchFamily="-1" charset="0"/>
              <a:ea typeface="ＭＳ Ｐゴシック" pitchFamily="-1" charset="-128"/>
            </a:endParaRPr>
          </a:p>
        </p:txBody>
      </p:sp>
      <p:sp>
        <p:nvSpPr>
          <p:cNvPr id="61443" name="Rectangle 3"/>
          <p:cNvSpPr>
            <a:spLocks noGrp="1" noChangeArrowheads="1"/>
          </p:cNvSpPr>
          <p:nvPr>
            <p:ph type="body" sz="half" idx="4294967295"/>
          </p:nvPr>
        </p:nvSpPr>
        <p:spPr>
          <a:xfrm>
            <a:off x="2096671" y="1592935"/>
            <a:ext cx="5987714" cy="4525963"/>
          </a:xfrm>
        </p:spPr>
        <p:txBody>
          <a:bodyPr>
            <a:normAutofit fontScale="92500" lnSpcReduction="20000"/>
          </a:bodyPr>
          <a:lstStyle/>
          <a:p>
            <a:pPr>
              <a:lnSpc>
                <a:spcPct val="80000"/>
              </a:lnSpc>
            </a:pPr>
            <a:r>
              <a:rPr lang="en-US" sz="1800" b="1" i="1" u="sng" dirty="0">
                <a:ea typeface="ＭＳ Ｐゴシック" pitchFamily="-1" charset="-128"/>
              </a:rPr>
              <a:t>White Hat:</a:t>
            </a:r>
            <a:r>
              <a:rPr lang="en-US" sz="1800" i="1" dirty="0">
                <a:ea typeface="ＭＳ Ｐゴシック" pitchFamily="-1" charset="-128"/>
              </a:rPr>
              <a:t> </a:t>
            </a:r>
            <a:r>
              <a:rPr lang="en-US" sz="1800" dirty="0">
                <a:ea typeface="ＭＳ Ｐゴシック" pitchFamily="-1" charset="-128"/>
              </a:rPr>
              <a:t>Looks objectively at data and information. Is neutral and concerned with facts and figures</a:t>
            </a:r>
            <a:r>
              <a:rPr lang="en-US" sz="1800" dirty="0" smtClean="0">
                <a:ea typeface="ＭＳ Ｐゴシック" pitchFamily="-1" charset="-128"/>
              </a:rPr>
              <a:t>.</a:t>
            </a:r>
            <a:endParaRPr lang="en-US" sz="1800" dirty="0">
              <a:ea typeface="ＭＳ Ｐゴシック" pitchFamily="-1" charset="-128"/>
            </a:endParaRPr>
          </a:p>
          <a:p>
            <a:pPr>
              <a:lnSpc>
                <a:spcPct val="80000"/>
              </a:lnSpc>
            </a:pPr>
            <a:endParaRPr lang="en-US" sz="1800" dirty="0">
              <a:ea typeface="ＭＳ Ｐゴシック" pitchFamily="-1" charset="-128"/>
            </a:endParaRPr>
          </a:p>
          <a:p>
            <a:pPr>
              <a:lnSpc>
                <a:spcPct val="80000"/>
              </a:lnSpc>
            </a:pPr>
            <a:r>
              <a:rPr lang="en-US" sz="1800" b="1" i="1" u="sng" dirty="0">
                <a:ea typeface="ＭＳ Ｐゴシック" pitchFamily="-1" charset="-128"/>
              </a:rPr>
              <a:t>Red Hat:</a:t>
            </a:r>
            <a:r>
              <a:rPr lang="en-US" sz="1800" i="1" dirty="0">
                <a:ea typeface="ＭＳ Ｐゴシック" pitchFamily="-1" charset="-128"/>
              </a:rPr>
              <a:t> </a:t>
            </a:r>
            <a:r>
              <a:rPr lang="en-US" sz="1800" dirty="0">
                <a:ea typeface="ＭＳ Ｐゴシック" pitchFamily="-1" charset="-128"/>
              </a:rPr>
              <a:t>Legitimizes feelings and gives an emotional view, hunches, and intuition.</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Yellow Hat:</a:t>
            </a:r>
            <a:r>
              <a:rPr lang="en-US" sz="1800" i="1" dirty="0">
                <a:ea typeface="ＭＳ Ｐゴシック" pitchFamily="-1" charset="-128"/>
              </a:rPr>
              <a:t> </a:t>
            </a:r>
            <a:r>
              <a:rPr lang="en-US" sz="1800" dirty="0">
                <a:ea typeface="ＭＳ Ｐゴシック" pitchFamily="-1" charset="-128"/>
              </a:rPr>
              <a:t>Is positive and constructive. The yellow color symbolizes sunshine, brightness and optimism.</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Black Hat:</a:t>
            </a:r>
            <a:r>
              <a:rPr lang="en-US" sz="1800" i="1" dirty="0">
                <a:ea typeface="ＭＳ Ｐゴシック" pitchFamily="-1" charset="-128"/>
              </a:rPr>
              <a:t> </a:t>
            </a:r>
            <a:r>
              <a:rPr lang="en-US" sz="1800" dirty="0">
                <a:ea typeface="ＭＳ Ｐゴシック" pitchFamily="-1" charset="-128"/>
              </a:rPr>
              <a:t>Is logical, negative, judgmental, and cautious. Is gloomy, suggests why it cannot be done.</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Green Hat:</a:t>
            </a:r>
            <a:r>
              <a:rPr lang="en-US" sz="1800" i="1" dirty="0">
                <a:ea typeface="ＭＳ Ｐゴシック" pitchFamily="-1" charset="-128"/>
              </a:rPr>
              <a:t> </a:t>
            </a:r>
            <a:r>
              <a:rPr lang="en-US" sz="1800" dirty="0">
                <a:ea typeface="ＭＳ Ｐゴシック" pitchFamily="-1" charset="-128"/>
              </a:rPr>
              <a:t>Is about new ideas and creative thinking.</a:t>
            </a:r>
          </a:p>
          <a:p>
            <a:pPr>
              <a:lnSpc>
                <a:spcPct val="80000"/>
              </a:lnSpc>
            </a:pPr>
            <a:endParaRPr lang="en-US" sz="1800" b="1" i="1" u="sng" dirty="0">
              <a:ea typeface="ＭＳ Ｐゴシック" pitchFamily="-1" charset="-128"/>
            </a:endParaRPr>
          </a:p>
          <a:p>
            <a:pPr>
              <a:lnSpc>
                <a:spcPct val="80000"/>
              </a:lnSpc>
            </a:pPr>
            <a:r>
              <a:rPr lang="en-US" sz="1800" b="1" i="1" u="sng" dirty="0">
                <a:ea typeface="ＭＳ Ｐゴシック" pitchFamily="-1" charset="-128"/>
              </a:rPr>
              <a:t>Blue Hat:</a:t>
            </a:r>
            <a:r>
              <a:rPr lang="en-US" sz="1800" i="1" dirty="0">
                <a:ea typeface="ＭＳ Ｐゴシック" pitchFamily="-1" charset="-128"/>
              </a:rPr>
              <a:t> </a:t>
            </a:r>
            <a:r>
              <a:rPr lang="en-US" sz="1800" dirty="0">
                <a:ea typeface="ＭＳ Ｐゴシック" pitchFamily="-1" charset="-128"/>
              </a:rPr>
              <a:t>Controls the thinking process.  The blue hat is concerned with control and the organization of the thinking process.</a:t>
            </a:r>
          </a:p>
        </p:txBody>
      </p:sp>
      <p:pic>
        <p:nvPicPr>
          <p:cNvPr id="12" name="Picture 7" descr="WHITEHAT"/>
          <p:cNvPicPr>
            <a:picLocks noChangeAspect="1" noChangeArrowheads="1"/>
          </p:cNvPicPr>
          <p:nvPr/>
        </p:nvPicPr>
        <p:blipFill>
          <a:blip r:embed="rId2"/>
          <a:srcRect/>
          <a:stretch>
            <a:fillRect/>
          </a:stretch>
        </p:blipFill>
        <p:spPr bwMode="auto">
          <a:xfrm>
            <a:off x="1455179" y="1408674"/>
            <a:ext cx="571500" cy="59057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1" descr="BLUEHA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785" y="5415049"/>
            <a:ext cx="582627" cy="717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6" descr="GREEN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38" y="4587286"/>
            <a:ext cx="574833" cy="729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0" descr="REDHA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62365" y="2115153"/>
            <a:ext cx="562941" cy="63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5" descr="BLACKHA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5366" y="3717406"/>
            <a:ext cx="569189" cy="758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8" descr="YELLOWH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58753" y="2904120"/>
            <a:ext cx="576163" cy="672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39135885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9396" name="Text Box 6"/>
          <p:cNvSpPr txBox="1">
            <a:spLocks noChangeArrowheads="1"/>
          </p:cNvSpPr>
          <p:nvPr/>
        </p:nvSpPr>
        <p:spPr bwMode="auto">
          <a:xfrm>
            <a:off x="3276600" y="1066800"/>
            <a:ext cx="3505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dirty="0">
                <a:solidFill>
                  <a:srgbClr val="0000FF"/>
                </a:solidFill>
                <a:latin typeface="Helvetica" pitchFamily="-1" charset="0"/>
              </a:rPr>
              <a:t>blue hat</a:t>
            </a:r>
          </a:p>
        </p:txBody>
      </p:sp>
      <p:sp>
        <p:nvSpPr>
          <p:cNvPr id="59397" name="Text Box 7"/>
          <p:cNvSpPr txBox="1">
            <a:spLocks noChangeArrowheads="1"/>
          </p:cNvSpPr>
          <p:nvPr/>
        </p:nvSpPr>
        <p:spPr bwMode="auto">
          <a:xfrm>
            <a:off x="1981200" y="2057400"/>
            <a:ext cx="6172200" cy="423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dirty="0">
                <a:latin typeface="Helvetica" pitchFamily="-1" charset="0"/>
              </a:rPr>
              <a:t> </a:t>
            </a:r>
            <a:r>
              <a:rPr lang="en-US" sz="3200" dirty="0">
                <a:latin typeface="Helvetica" pitchFamily="-1" charset="0"/>
              </a:rPr>
              <a:t>Where should we start?</a:t>
            </a:r>
          </a:p>
          <a:p>
            <a:pPr>
              <a:spcBef>
                <a:spcPct val="50000"/>
              </a:spcBef>
            </a:pPr>
            <a:r>
              <a:rPr lang="en-US" sz="3200" dirty="0">
                <a:latin typeface="Helvetica" pitchFamily="-1" charset="0"/>
              </a:rPr>
              <a:t> What is the agenda?</a:t>
            </a:r>
          </a:p>
          <a:p>
            <a:pPr>
              <a:spcBef>
                <a:spcPct val="50000"/>
              </a:spcBef>
            </a:pPr>
            <a:r>
              <a:rPr lang="en-US" sz="3200" dirty="0">
                <a:latin typeface="Helvetica" pitchFamily="-1" charset="0"/>
              </a:rPr>
              <a:t> What are the objectives?</a:t>
            </a:r>
          </a:p>
          <a:p>
            <a:pPr>
              <a:spcBef>
                <a:spcPct val="50000"/>
              </a:spcBef>
            </a:pPr>
            <a:r>
              <a:rPr lang="en-US" sz="3200" dirty="0">
                <a:latin typeface="Helvetica" pitchFamily="-1" charset="0"/>
              </a:rPr>
              <a:t> Which hats should we use?</a:t>
            </a:r>
          </a:p>
          <a:p>
            <a:pPr>
              <a:spcBef>
                <a:spcPct val="50000"/>
              </a:spcBef>
            </a:pPr>
            <a:r>
              <a:rPr lang="en-US" sz="3200" dirty="0">
                <a:latin typeface="Helvetica" pitchFamily="-1" charset="0"/>
              </a:rPr>
              <a:t> How can we summarize?</a:t>
            </a:r>
          </a:p>
          <a:p>
            <a:pPr>
              <a:spcBef>
                <a:spcPct val="50000"/>
              </a:spcBef>
            </a:pPr>
            <a:r>
              <a:rPr lang="en-US" sz="3200" dirty="0">
                <a:latin typeface="Helvetica" pitchFamily="-1" charset="0"/>
              </a:rPr>
              <a:t> What should we do next?</a:t>
            </a:r>
          </a:p>
        </p:txBody>
      </p:sp>
      <p:pic>
        <p:nvPicPr>
          <p:cNvPr id="79879" name="Picture 8" descr="BLUEHAT3"/>
          <p:cNvPicPr>
            <a:picLocks noChangeAspect="1" noChangeArrowheads="1"/>
          </p:cNvPicPr>
          <p:nvPr/>
        </p:nvPicPr>
        <p:blipFill>
          <a:blip r:embed="rId2"/>
          <a:srcRect/>
          <a:stretch>
            <a:fillRect/>
          </a:stretch>
        </p:blipFill>
        <p:spPr bwMode="auto">
          <a:xfrm>
            <a:off x="1866900" y="762000"/>
            <a:ext cx="1219200"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399" name="Picture 9" descr="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438400"/>
            <a:ext cx="1371600" cy="80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41135577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2228" name="Text Box 6"/>
          <p:cNvSpPr txBox="1">
            <a:spLocks noChangeArrowheads="1"/>
          </p:cNvSpPr>
          <p:nvPr/>
        </p:nvSpPr>
        <p:spPr bwMode="auto">
          <a:xfrm>
            <a:off x="3467100" y="996950"/>
            <a:ext cx="3276600" cy="82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800" b="1">
                <a:latin typeface="Helvetica" pitchFamily="-1" charset="0"/>
              </a:rPr>
              <a:t>white hat</a:t>
            </a:r>
            <a:endParaRPr lang="en-US" sz="5400" b="1">
              <a:latin typeface="Helvetica" pitchFamily="-1" charset="0"/>
            </a:endParaRPr>
          </a:p>
        </p:txBody>
      </p:sp>
      <p:pic>
        <p:nvPicPr>
          <p:cNvPr id="72710" name="Picture 7" descr="WHITEHAT"/>
          <p:cNvPicPr>
            <a:picLocks noChangeAspect="1" noChangeArrowheads="1"/>
          </p:cNvPicPr>
          <p:nvPr/>
        </p:nvPicPr>
        <p:blipFill>
          <a:blip r:embed="rId2"/>
          <a:srcRect/>
          <a:stretch>
            <a:fillRect/>
          </a:stretch>
        </p:blipFill>
        <p:spPr bwMode="auto">
          <a:xfrm>
            <a:off x="1905000" y="838200"/>
            <a:ext cx="1474788"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30" name="Picture 8" descr="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95800"/>
            <a:ext cx="1778462"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31" name="Text Box 10"/>
          <p:cNvSpPr txBox="1">
            <a:spLocks noChangeArrowheads="1"/>
          </p:cNvSpPr>
          <p:nvPr/>
        </p:nvSpPr>
        <p:spPr bwMode="auto">
          <a:xfrm>
            <a:off x="1219200" y="2163763"/>
            <a:ext cx="7315200"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3200" dirty="0">
                <a:latin typeface="Helvetica" pitchFamily="-1" charset="0"/>
              </a:rPr>
              <a:t> What information is available?</a:t>
            </a:r>
          </a:p>
          <a:p>
            <a:pPr>
              <a:spcBef>
                <a:spcPct val="50000"/>
              </a:spcBef>
            </a:pPr>
            <a:r>
              <a:rPr lang="en-US" sz="3200" dirty="0">
                <a:latin typeface="Helvetica" pitchFamily="-1" charset="0"/>
              </a:rPr>
              <a:t> What information do we need?</a:t>
            </a:r>
          </a:p>
          <a:p>
            <a:pPr>
              <a:spcBef>
                <a:spcPct val="50000"/>
              </a:spcBef>
            </a:pPr>
            <a:r>
              <a:rPr lang="en-US" sz="3200" dirty="0">
                <a:latin typeface="Helvetica" pitchFamily="-1" charset="0"/>
              </a:rPr>
              <a:t> How are we going to get the missing</a:t>
            </a:r>
            <a:br>
              <a:rPr lang="en-US" sz="3200" dirty="0">
                <a:latin typeface="Helvetica" pitchFamily="-1" charset="0"/>
              </a:rPr>
            </a:br>
            <a:r>
              <a:rPr lang="en-US" sz="3200" dirty="0">
                <a:latin typeface="Helvetica" pitchFamily="-1" charset="0"/>
              </a:rPr>
              <a:t>    information?</a:t>
            </a:r>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907743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3252" name="Text Box 5"/>
          <p:cNvSpPr txBox="1">
            <a:spLocks noChangeArrowheads="1"/>
          </p:cNvSpPr>
          <p:nvPr/>
        </p:nvSpPr>
        <p:spPr bwMode="auto">
          <a:xfrm>
            <a:off x="3429000" y="1301750"/>
            <a:ext cx="2895600" cy="823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800" b="1">
                <a:solidFill>
                  <a:srgbClr val="CC0000"/>
                </a:solidFill>
                <a:latin typeface="Helvetica" pitchFamily="-1" charset="0"/>
              </a:rPr>
              <a:t>red hat</a:t>
            </a:r>
          </a:p>
        </p:txBody>
      </p:sp>
      <p:pic>
        <p:nvPicPr>
          <p:cNvPr id="73734" name="Picture 6" descr="REDHAT3-"/>
          <p:cNvPicPr>
            <a:picLocks noChangeAspect="1" noChangeArrowheads="1"/>
          </p:cNvPicPr>
          <p:nvPr/>
        </p:nvPicPr>
        <p:blipFill>
          <a:blip r:embed="rId2"/>
          <a:srcRect/>
          <a:stretch>
            <a:fillRect/>
          </a:stretch>
        </p:blipFill>
        <p:spPr bwMode="auto">
          <a:xfrm>
            <a:off x="1866900" y="990600"/>
            <a:ext cx="1447800"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4" name="Text Box 8"/>
          <p:cNvSpPr txBox="1">
            <a:spLocks noChangeArrowheads="1"/>
          </p:cNvSpPr>
          <p:nvPr/>
        </p:nvSpPr>
        <p:spPr bwMode="auto">
          <a:xfrm>
            <a:off x="1409700" y="2743200"/>
            <a:ext cx="6324600" cy="2043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800">
                <a:latin typeface="Helvetica" pitchFamily="-1" charset="0"/>
              </a:rPr>
              <a:t> </a:t>
            </a:r>
            <a:r>
              <a:rPr lang="en-US" sz="3200">
                <a:latin typeface="Helvetica" pitchFamily="-1" charset="0"/>
              </a:rPr>
              <a:t>What are my feelings right now?</a:t>
            </a:r>
          </a:p>
          <a:p>
            <a:pPr>
              <a:spcBef>
                <a:spcPct val="50000"/>
              </a:spcBef>
            </a:pPr>
            <a:r>
              <a:rPr lang="en-US" sz="3200">
                <a:latin typeface="Helvetica" pitchFamily="-1" charset="0"/>
              </a:rPr>
              <a:t> What does my intuition tell me?</a:t>
            </a:r>
          </a:p>
          <a:p>
            <a:pPr>
              <a:spcBef>
                <a:spcPct val="50000"/>
              </a:spcBef>
            </a:pPr>
            <a:r>
              <a:rPr lang="en-US" sz="3200">
                <a:latin typeface="Helvetica" pitchFamily="-1" charset="0"/>
              </a:rPr>
              <a:t> What is my gut reaction?</a:t>
            </a:r>
            <a:endParaRPr lang="en-US" sz="3200"/>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365933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4276" name="Text Box 5"/>
          <p:cNvSpPr txBox="1">
            <a:spLocks noChangeArrowheads="1"/>
          </p:cNvSpPr>
          <p:nvPr/>
        </p:nvSpPr>
        <p:spPr bwMode="auto">
          <a:xfrm>
            <a:off x="3352800" y="1219200"/>
            <a:ext cx="3505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dirty="0">
                <a:latin typeface="Helvetica" pitchFamily="-1" charset="0"/>
              </a:rPr>
              <a:t>black hat</a:t>
            </a:r>
          </a:p>
        </p:txBody>
      </p:sp>
      <p:pic>
        <p:nvPicPr>
          <p:cNvPr id="74758" name="Picture 6" descr="BLACKHAT"/>
          <p:cNvPicPr>
            <a:picLocks noChangeAspect="1" noChangeArrowheads="1"/>
          </p:cNvPicPr>
          <p:nvPr/>
        </p:nvPicPr>
        <p:blipFill>
          <a:blip r:embed="rId2"/>
          <a:srcRect/>
          <a:stretch>
            <a:fillRect/>
          </a:stretch>
        </p:blipFill>
        <p:spPr bwMode="auto">
          <a:xfrm>
            <a:off x="1771650" y="914400"/>
            <a:ext cx="1371600" cy="13716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8" name="Text Box 7"/>
          <p:cNvSpPr txBox="1">
            <a:spLocks noChangeArrowheads="1"/>
          </p:cNvSpPr>
          <p:nvPr/>
        </p:nvSpPr>
        <p:spPr bwMode="auto">
          <a:xfrm>
            <a:off x="838200" y="2863850"/>
            <a:ext cx="7162800" cy="277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800" dirty="0">
                <a:latin typeface="Helvetica" pitchFamily="-1" charset="0"/>
              </a:rPr>
              <a:t> </a:t>
            </a:r>
            <a:r>
              <a:rPr lang="en-US" sz="3200" dirty="0">
                <a:latin typeface="Helvetica" pitchFamily="-1" charset="0"/>
              </a:rPr>
              <a:t>What are some possible problems?</a:t>
            </a:r>
          </a:p>
          <a:p>
            <a:pPr>
              <a:spcBef>
                <a:spcPct val="50000"/>
              </a:spcBef>
            </a:pPr>
            <a:r>
              <a:rPr lang="en-US" sz="3200" dirty="0">
                <a:latin typeface="Helvetica" pitchFamily="-1" charset="0"/>
              </a:rPr>
              <a:t> What difficulties could we encounter?</a:t>
            </a:r>
          </a:p>
          <a:p>
            <a:pPr>
              <a:spcBef>
                <a:spcPct val="50000"/>
              </a:spcBef>
            </a:pPr>
            <a:r>
              <a:rPr lang="en-US" sz="3200" dirty="0">
                <a:latin typeface="Helvetica" pitchFamily="-1" charset="0"/>
              </a:rPr>
              <a:t> What are points for caution?</a:t>
            </a:r>
          </a:p>
          <a:p>
            <a:pPr>
              <a:spcBef>
                <a:spcPct val="50000"/>
              </a:spcBef>
            </a:pPr>
            <a:r>
              <a:rPr lang="en-US" sz="3200" dirty="0">
                <a:latin typeface="Helvetica" pitchFamily="-1" charset="0"/>
              </a:rPr>
              <a:t> What are the risks?</a:t>
            </a:r>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8235864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5300" name="Text Box 5"/>
          <p:cNvSpPr txBox="1">
            <a:spLocks noChangeArrowheads="1"/>
          </p:cNvSpPr>
          <p:nvPr/>
        </p:nvSpPr>
        <p:spPr bwMode="auto">
          <a:xfrm>
            <a:off x="3379788" y="1155700"/>
            <a:ext cx="3657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a:solidFill>
                  <a:srgbClr val="F5D90B"/>
                </a:solidFill>
                <a:latin typeface="Helvetica" pitchFamily="-1" charset="0"/>
              </a:rPr>
              <a:t>yellow hat</a:t>
            </a:r>
          </a:p>
        </p:txBody>
      </p:sp>
      <p:pic>
        <p:nvPicPr>
          <p:cNvPr id="75782" name="Picture 6" descr="YELLOWHA"/>
          <p:cNvPicPr>
            <a:picLocks noChangeAspect="1" noChangeArrowheads="1"/>
          </p:cNvPicPr>
          <p:nvPr/>
        </p:nvPicPr>
        <p:blipFill>
          <a:blip r:embed="rId2"/>
          <a:srcRect/>
          <a:stretch>
            <a:fillRect/>
          </a:stretch>
        </p:blipFill>
        <p:spPr bwMode="auto">
          <a:xfrm>
            <a:off x="1830388" y="889000"/>
            <a:ext cx="1295400"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02" name="Picture 7" descr="S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6241" y="2514600"/>
            <a:ext cx="2422293"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303" name="Text Box 8"/>
          <p:cNvSpPr txBox="1">
            <a:spLocks noChangeArrowheads="1"/>
          </p:cNvSpPr>
          <p:nvPr/>
        </p:nvSpPr>
        <p:spPr bwMode="auto">
          <a:xfrm>
            <a:off x="609600" y="2743200"/>
            <a:ext cx="5181600" cy="277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2800">
                <a:latin typeface="Helvetica" pitchFamily="-1" charset="0"/>
              </a:rPr>
              <a:t> </a:t>
            </a:r>
            <a:r>
              <a:rPr lang="en-US" sz="3200">
                <a:latin typeface="Helvetica" pitchFamily="-1" charset="0"/>
              </a:rPr>
              <a:t>What are the benefits? </a:t>
            </a:r>
          </a:p>
          <a:p>
            <a:pPr>
              <a:spcBef>
                <a:spcPct val="50000"/>
              </a:spcBef>
            </a:pPr>
            <a:r>
              <a:rPr lang="en-US" sz="3200">
                <a:latin typeface="Helvetica" pitchFamily="-1" charset="0"/>
              </a:rPr>
              <a:t> What are the positives?</a:t>
            </a:r>
          </a:p>
          <a:p>
            <a:pPr>
              <a:spcBef>
                <a:spcPct val="50000"/>
              </a:spcBef>
            </a:pPr>
            <a:r>
              <a:rPr lang="en-US" sz="3200">
                <a:latin typeface="Helvetica" pitchFamily="-1" charset="0"/>
              </a:rPr>
              <a:t> What are the values?</a:t>
            </a:r>
          </a:p>
          <a:p>
            <a:pPr>
              <a:spcBef>
                <a:spcPct val="50000"/>
              </a:spcBef>
            </a:pPr>
            <a:r>
              <a:rPr lang="en-US" sz="3200">
                <a:latin typeface="Helvetica" pitchFamily="-1" charset="0"/>
              </a:rPr>
              <a:t> Can this be made to work?</a:t>
            </a:r>
            <a:endParaRPr lang="en-US" sz="3200"/>
          </a:p>
        </p:txBody>
      </p:sp>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2435201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ChangeArrowheads="1"/>
          </p:cNvSpPr>
          <p:nvPr/>
        </p:nvSpPr>
        <p:spPr bwMode="auto">
          <a:xfrm>
            <a:off x="304800" y="457200"/>
            <a:ext cx="8534400" cy="5943600"/>
          </a:xfrm>
          <a:prstGeom prst="roundRect">
            <a:avLst>
              <a:gd name="adj" fmla="val 16667"/>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6324" name="Text Box 5"/>
          <p:cNvSpPr txBox="1">
            <a:spLocks noChangeArrowheads="1"/>
          </p:cNvSpPr>
          <p:nvPr/>
        </p:nvSpPr>
        <p:spPr bwMode="auto">
          <a:xfrm>
            <a:off x="3429000" y="1143000"/>
            <a:ext cx="35052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4400" b="1" dirty="0">
                <a:solidFill>
                  <a:srgbClr val="00AF00"/>
                </a:solidFill>
                <a:latin typeface="Helvetica" pitchFamily="-1" charset="0"/>
              </a:rPr>
              <a:t>green hat</a:t>
            </a:r>
          </a:p>
        </p:txBody>
      </p:sp>
      <p:pic>
        <p:nvPicPr>
          <p:cNvPr id="76806" name="Picture 6" descr="GREENHAT"/>
          <p:cNvPicPr>
            <a:picLocks noChangeAspect="1" noChangeArrowheads="1"/>
          </p:cNvPicPr>
          <p:nvPr/>
        </p:nvPicPr>
        <p:blipFill>
          <a:blip r:embed="rId2"/>
          <a:srcRect/>
          <a:stretch>
            <a:fillRect/>
          </a:stretch>
        </p:blipFill>
        <p:spPr bwMode="auto">
          <a:xfrm>
            <a:off x="1752600" y="762000"/>
            <a:ext cx="1447800" cy="1447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6" name="Text Box 7"/>
          <p:cNvSpPr txBox="1">
            <a:spLocks noChangeArrowheads="1"/>
          </p:cNvSpPr>
          <p:nvPr/>
        </p:nvSpPr>
        <p:spPr bwMode="auto">
          <a:xfrm>
            <a:off x="1447800" y="2590800"/>
            <a:ext cx="6400800" cy="253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 charset="-128"/>
              </a:defRPr>
            </a:lvl1pPr>
            <a:lvl2pPr marL="742950" indent="-285750" eaLnBrk="0" hangingPunct="0">
              <a:defRPr>
                <a:solidFill>
                  <a:schemeClr val="tx1"/>
                </a:solidFill>
                <a:latin typeface="Arial" charset="0"/>
                <a:ea typeface="ＭＳ Ｐゴシック" pitchFamily="-1" charset="-128"/>
              </a:defRPr>
            </a:lvl2pPr>
            <a:lvl3pPr marL="1143000" indent="-228600" eaLnBrk="0" hangingPunct="0">
              <a:defRPr>
                <a:solidFill>
                  <a:schemeClr val="tx1"/>
                </a:solidFill>
                <a:latin typeface="Arial" charset="0"/>
                <a:ea typeface="ＭＳ Ｐゴシック" pitchFamily="-1" charset="-128"/>
              </a:defRPr>
            </a:lvl3pPr>
            <a:lvl4pPr marL="1600200" indent="-228600" eaLnBrk="0" hangingPunct="0">
              <a:defRPr>
                <a:solidFill>
                  <a:schemeClr val="tx1"/>
                </a:solidFill>
                <a:latin typeface="Arial" charset="0"/>
                <a:ea typeface="ＭＳ Ｐゴシック" pitchFamily="-1" charset="-128"/>
              </a:defRPr>
            </a:lvl4pPr>
            <a:lvl5pPr marL="2057400" indent="-228600" eaLnBrk="0" hangingPunct="0">
              <a:defRPr>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 charset="-128"/>
              </a:defRPr>
            </a:lvl9pPr>
          </a:lstStyle>
          <a:p>
            <a:pPr>
              <a:spcBef>
                <a:spcPct val="50000"/>
              </a:spcBef>
            </a:pPr>
            <a:r>
              <a:rPr lang="en-US" sz="3200">
                <a:latin typeface="Helvetica" pitchFamily="-1" charset="0"/>
              </a:rPr>
              <a:t>What creative ideas do we have?</a:t>
            </a:r>
          </a:p>
          <a:p>
            <a:pPr>
              <a:spcBef>
                <a:spcPct val="50000"/>
              </a:spcBef>
            </a:pPr>
            <a:r>
              <a:rPr lang="en-US" sz="3200">
                <a:latin typeface="Helvetica" pitchFamily="-1" charset="0"/>
              </a:rPr>
              <a:t>What are the alternatives?</a:t>
            </a:r>
          </a:p>
          <a:p>
            <a:pPr>
              <a:spcBef>
                <a:spcPct val="50000"/>
              </a:spcBef>
            </a:pPr>
            <a:r>
              <a:rPr lang="en-US" sz="3200">
                <a:latin typeface="Helvetica" pitchFamily="-1" charset="0"/>
              </a:rPr>
              <a:t>How can we overcome the black hat difficulties?</a:t>
            </a:r>
          </a:p>
        </p:txBody>
      </p:sp>
      <p:pic>
        <p:nvPicPr>
          <p:cNvPr id="56327" name="Picture 8" descr="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800600"/>
            <a:ext cx="14287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867231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br>
              <a:rPr lang="en-US" dirty="0" smtClean="0"/>
            </a:br>
            <a:r>
              <a:rPr lang="en-US" dirty="0" smtClean="0"/>
              <a:t> Session </a:t>
            </a:r>
            <a:br>
              <a:rPr lang="en-US" dirty="0" smtClean="0"/>
            </a:br>
            <a:r>
              <a:rPr lang="en-US" dirty="0" smtClean="0"/>
              <a:t>Objectives </a:t>
            </a:r>
            <a:endParaRPr lang="en-US" dirty="0"/>
          </a:p>
        </p:txBody>
      </p:sp>
      <p:sp>
        <p:nvSpPr>
          <p:cNvPr id="3" name="Content Placeholder 2"/>
          <p:cNvSpPr>
            <a:spLocks noGrp="1"/>
          </p:cNvSpPr>
          <p:nvPr>
            <p:ph idx="1"/>
          </p:nvPr>
        </p:nvSpPr>
        <p:spPr/>
        <p:txBody>
          <a:bodyPr>
            <a:noAutofit/>
          </a:bodyPr>
          <a:lstStyle/>
          <a:p>
            <a:pPr marL="457200" lvl="0" indent="-457200">
              <a:buFont typeface="+mj-lt"/>
              <a:buAutoNum type="arabicPeriod"/>
            </a:pPr>
            <a:r>
              <a:rPr lang="en-US" sz="2400" dirty="0">
                <a:cs typeface="Arial"/>
              </a:rPr>
              <a:t>To gain skills in collecting actionable </a:t>
            </a:r>
            <a:r>
              <a:rPr lang="en-US" sz="2400" dirty="0" smtClean="0">
                <a:cs typeface="Arial"/>
              </a:rPr>
              <a:t>data </a:t>
            </a:r>
            <a:endParaRPr lang="en-US" sz="2400" dirty="0">
              <a:cs typeface="Arial"/>
            </a:endParaRPr>
          </a:p>
          <a:p>
            <a:pPr marL="457200" lvl="0" indent="-457200">
              <a:buFont typeface="+mj-lt"/>
              <a:buAutoNum type="arabicPeriod"/>
            </a:pPr>
            <a:r>
              <a:rPr lang="en-US" sz="2400" dirty="0">
                <a:cs typeface="Arial"/>
              </a:rPr>
              <a:t>To understand all the community assessment components important to Head </a:t>
            </a:r>
            <a:r>
              <a:rPr lang="en-US" sz="2400" dirty="0" smtClean="0">
                <a:cs typeface="Arial"/>
              </a:rPr>
              <a:t>Start </a:t>
            </a:r>
            <a:endParaRPr lang="en-US" sz="2400" dirty="0">
              <a:cs typeface="Arial"/>
            </a:endParaRPr>
          </a:p>
          <a:p>
            <a:pPr marL="457200" lvl="0" indent="-457200">
              <a:buFont typeface="+mj-lt"/>
              <a:buAutoNum type="arabicPeriod"/>
            </a:pPr>
            <a:r>
              <a:rPr lang="en-US" sz="2400" dirty="0">
                <a:cs typeface="Arial"/>
              </a:rPr>
              <a:t>To effectively link PIR data results to strategic plans of the </a:t>
            </a:r>
            <a:r>
              <a:rPr lang="en-US" sz="2400" dirty="0" smtClean="0">
                <a:cs typeface="Arial"/>
              </a:rPr>
              <a:t>program </a:t>
            </a:r>
            <a:endParaRPr lang="en-US" sz="2400" dirty="0">
              <a:cs typeface="Arial"/>
            </a:endParaRPr>
          </a:p>
          <a:p>
            <a:pPr marL="457200" lvl="0" indent="-457200">
              <a:buFont typeface="+mj-lt"/>
              <a:buAutoNum type="arabicPeriod"/>
            </a:pPr>
            <a:r>
              <a:rPr lang="en-US" sz="2400" dirty="0">
                <a:cs typeface="Arial"/>
              </a:rPr>
              <a:t>To become familiar with the implications of data </a:t>
            </a:r>
            <a:r>
              <a:rPr lang="en-US" sz="2400" dirty="0" smtClean="0">
                <a:cs typeface="Arial"/>
              </a:rPr>
              <a:t>findings </a:t>
            </a:r>
            <a:endParaRPr lang="en-US" sz="2400" dirty="0">
              <a:cs typeface="Arial"/>
            </a:endParaRPr>
          </a:p>
          <a:p>
            <a:pPr marL="457200" lvl="0" indent="-457200">
              <a:buFont typeface="+mj-lt"/>
              <a:buAutoNum type="arabicPeriod"/>
            </a:pPr>
            <a:r>
              <a:rPr lang="en-US" sz="2400" dirty="0">
                <a:cs typeface="Arial"/>
              </a:rPr>
              <a:t>To help Head Start administrators improve their ability to use community assessment data to improve program marketing plans and relationships with key </a:t>
            </a:r>
            <a:r>
              <a:rPr lang="en-US" sz="2400" dirty="0" smtClean="0">
                <a:cs typeface="Arial"/>
              </a:rPr>
              <a:t>stakeholders </a:t>
            </a:r>
            <a:endParaRPr lang="en-US" sz="2400" dirty="0">
              <a:cs typeface="Aria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4203933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t>
            </a:r>
            <a:r>
              <a:rPr lang="en-US" dirty="0" smtClean="0"/>
              <a:t>rogram Goals</a:t>
            </a:r>
            <a:br>
              <a:rPr lang="en-US" dirty="0" smtClean="0"/>
            </a:b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37923940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setting	</a:t>
            </a:r>
            <a:endParaRPr lang="en-US" dirty="0"/>
          </a:p>
        </p:txBody>
      </p:sp>
      <p:sp>
        <p:nvSpPr>
          <p:cNvPr id="3" name="Content Placeholder 2"/>
          <p:cNvSpPr>
            <a:spLocks noGrp="1"/>
          </p:cNvSpPr>
          <p:nvPr>
            <p:ph idx="1"/>
          </p:nvPr>
        </p:nvSpPr>
        <p:spPr/>
        <p:txBody>
          <a:bodyPr>
            <a:normAutofit lnSpcReduction="10000"/>
          </a:bodyPr>
          <a:lstStyle/>
          <a:p>
            <a:r>
              <a:rPr lang="en-US" b="1" dirty="0"/>
              <a:t>Broad goals based on data from community assessment, Self-Assessment, and ongoing monitoring </a:t>
            </a:r>
          </a:p>
          <a:p>
            <a:r>
              <a:rPr lang="en-US" b="1" dirty="0"/>
              <a:t>Overarching goals (such as developing an attendance campaign or a healthy living initiative) that, to be achieved, require contributions from all parts of the program </a:t>
            </a:r>
          </a:p>
          <a:p>
            <a:r>
              <a:rPr lang="en-US" dirty="0" smtClean="0"/>
              <a:t>Program </a:t>
            </a:r>
            <a:r>
              <a:rPr lang="en-US" dirty="0"/>
              <a:t>goals related to family outcomes</a:t>
            </a:r>
            <a:br>
              <a:rPr lang="en-US" dirty="0"/>
            </a:br>
            <a:r>
              <a:rPr lang="en-US" dirty="0"/>
              <a:t>are broad statements that describe what a program intends to accomplish in its work with (and in support of) families</a:t>
            </a:r>
            <a:r>
              <a:rPr lang="en-US" dirty="0" smtClean="0"/>
              <a:t>.</a:t>
            </a:r>
          </a:p>
          <a:p>
            <a:r>
              <a:rPr lang="en-US" dirty="0" smtClean="0"/>
              <a:t> </a:t>
            </a:r>
            <a:r>
              <a:rPr lang="en-US" b="1" dirty="0"/>
              <a:t>An objective is an element of a goal</a:t>
            </a:r>
            <a:r>
              <a:rPr lang="en-US" dirty="0"/>
              <a:t>. It describes, in a </a:t>
            </a:r>
            <a:r>
              <a:rPr lang="en-US" b="1" dirty="0"/>
              <a:t>SMART </a:t>
            </a:r>
            <a:r>
              <a:rPr lang="en-US" dirty="0"/>
              <a:t>way (</a:t>
            </a:r>
            <a:r>
              <a:rPr lang="en-US" b="1" dirty="0"/>
              <a:t>S</a:t>
            </a:r>
            <a:r>
              <a:rPr lang="en-US" dirty="0"/>
              <a:t>pecific, </a:t>
            </a:r>
            <a:r>
              <a:rPr lang="en-US" b="1" dirty="0"/>
              <a:t>M</a:t>
            </a:r>
            <a:r>
              <a:rPr lang="en-US" dirty="0"/>
              <a:t>easurable, </a:t>
            </a:r>
            <a:r>
              <a:rPr lang="en-US" b="1" dirty="0"/>
              <a:t>A</a:t>
            </a:r>
            <a:r>
              <a:rPr lang="en-US" dirty="0"/>
              <a:t>ttainable, </a:t>
            </a:r>
            <a:r>
              <a:rPr lang="en-US" b="1" dirty="0"/>
              <a:t>R</a:t>
            </a:r>
            <a:r>
              <a:rPr lang="en-US" dirty="0"/>
              <a:t>ealistic, and </a:t>
            </a:r>
            <a:r>
              <a:rPr lang="en-US" b="1" dirty="0"/>
              <a:t>T</a:t>
            </a:r>
            <a:r>
              <a:rPr lang="en-US" dirty="0"/>
              <a:t>imely), what the program is intending to do to reach the goal. </a:t>
            </a:r>
            <a:endParaRPr lang="en-US" dirty="0" smtClean="0"/>
          </a:p>
          <a:p>
            <a:r>
              <a:rPr lang="en-US" dirty="0"/>
              <a:t>S</a:t>
            </a:r>
            <a:r>
              <a:rPr lang="en-US" dirty="0" smtClean="0"/>
              <a:t>etting </a:t>
            </a:r>
            <a:r>
              <a:rPr lang="en-US" b="1" dirty="0"/>
              <a:t>BROAD </a:t>
            </a:r>
            <a:r>
              <a:rPr lang="en-US" dirty="0"/>
              <a:t>goals (</a:t>
            </a:r>
            <a:r>
              <a:rPr lang="en-US" b="1" dirty="0"/>
              <a:t>B</a:t>
            </a:r>
            <a:r>
              <a:rPr lang="en-US" dirty="0"/>
              <a:t>old—</a:t>
            </a:r>
            <a:r>
              <a:rPr lang="en-US" b="1" dirty="0"/>
              <a:t>B</a:t>
            </a:r>
            <a:r>
              <a:rPr lang="en-US" dirty="0"/>
              <a:t>eyond expectations, </a:t>
            </a:r>
            <a:r>
              <a:rPr lang="en-US" b="1" dirty="0"/>
              <a:t>R</a:t>
            </a:r>
            <a:r>
              <a:rPr lang="en-US" dirty="0"/>
              <a:t>esponsive, </a:t>
            </a:r>
            <a:r>
              <a:rPr lang="en-US" b="1" dirty="0"/>
              <a:t>O</a:t>
            </a:r>
            <a:r>
              <a:rPr lang="en-US" dirty="0"/>
              <a:t>rganization-wide, </a:t>
            </a:r>
            <a:r>
              <a:rPr lang="en-US" b="1" dirty="0"/>
              <a:t>A</a:t>
            </a:r>
            <a:r>
              <a:rPr lang="en-US" dirty="0"/>
              <a:t>spirational, and </a:t>
            </a:r>
            <a:r>
              <a:rPr lang="en-US" b="1" dirty="0"/>
              <a:t>D</a:t>
            </a:r>
            <a:r>
              <a:rPr lang="en-US" dirty="0"/>
              <a:t>ynamic) and </a:t>
            </a:r>
            <a:r>
              <a:rPr lang="en-US" b="1" dirty="0"/>
              <a:t>SMART </a:t>
            </a:r>
            <a:r>
              <a:rPr lang="en-US" dirty="0"/>
              <a:t>objectives. </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33765683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73100"/>
            <a:ext cx="9144000" cy="5495088"/>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33906753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Questions to set up strong Program Goals	</a:t>
            </a:r>
          </a:p>
        </p:txBody>
      </p:sp>
      <p:sp>
        <p:nvSpPr>
          <p:cNvPr id="3" name="Content Placeholder 2"/>
          <p:cNvSpPr>
            <a:spLocks noGrp="1"/>
          </p:cNvSpPr>
          <p:nvPr>
            <p:ph idx="1"/>
          </p:nvPr>
        </p:nvSpPr>
        <p:spPr/>
        <p:txBody>
          <a:bodyPr>
            <a:normAutofit fontScale="85000" lnSpcReduction="20000"/>
          </a:bodyPr>
          <a:lstStyle/>
          <a:p>
            <a:r>
              <a:rPr lang="en-US" sz="2400" dirty="0" smtClean="0"/>
              <a:t>Do program </a:t>
            </a:r>
            <a:r>
              <a:rPr lang="en-US" sz="2400" dirty="0"/>
              <a:t>goals </a:t>
            </a:r>
            <a:r>
              <a:rPr lang="en-US" sz="2400" dirty="0" smtClean="0"/>
              <a:t>give </a:t>
            </a:r>
            <a:r>
              <a:rPr lang="en-US" sz="2400" dirty="0"/>
              <a:t>voice to the shared vision within your program and help </a:t>
            </a:r>
            <a:r>
              <a:rPr lang="en-US" sz="2400" dirty="0" smtClean="0"/>
              <a:t>everyone?</a:t>
            </a:r>
          </a:p>
          <a:p>
            <a:r>
              <a:rPr lang="en-US" sz="2400" dirty="0" smtClean="0"/>
              <a:t>Does it goes beyond current expectations?</a:t>
            </a:r>
          </a:p>
          <a:p>
            <a:r>
              <a:rPr lang="en-US" sz="2400" dirty="0" smtClean="0"/>
              <a:t>Is it Organization-wide?</a:t>
            </a:r>
          </a:p>
          <a:p>
            <a:r>
              <a:rPr lang="en-US" sz="2400" dirty="0" smtClean="0"/>
              <a:t>Is it supported or based </a:t>
            </a:r>
            <a:r>
              <a:rPr lang="en-US" sz="2400" dirty="0"/>
              <a:t>on a </a:t>
            </a:r>
            <a:r>
              <a:rPr lang="en-US" sz="2400" dirty="0" smtClean="0"/>
              <a:t>current Community Assessment</a:t>
            </a:r>
            <a:r>
              <a:rPr lang="en-US" sz="2400" dirty="0"/>
              <a:t> </a:t>
            </a:r>
            <a:r>
              <a:rPr lang="en-US" sz="2400" dirty="0" smtClean="0"/>
              <a:t>and </a:t>
            </a:r>
            <a:r>
              <a:rPr lang="en-US" sz="2400" dirty="0"/>
              <a:t>Self-</a:t>
            </a:r>
            <a:r>
              <a:rPr lang="en-US" sz="2400" dirty="0" smtClean="0"/>
              <a:t>Assessment data?</a:t>
            </a:r>
          </a:p>
          <a:p>
            <a:r>
              <a:rPr lang="en-US" sz="2400" dirty="0" smtClean="0"/>
              <a:t>Does it reflect where the program wants to be 5 years from now?</a:t>
            </a:r>
          </a:p>
          <a:p>
            <a:r>
              <a:rPr lang="en-US" sz="2400" dirty="0" smtClean="0"/>
              <a:t>Does it address legacy expectations </a:t>
            </a:r>
            <a:r>
              <a:rPr lang="en-US" sz="2400" dirty="0"/>
              <a:t>to the children, families, and </a:t>
            </a:r>
            <a:r>
              <a:rPr lang="en-US" sz="2400" dirty="0" smtClean="0"/>
              <a:t>the communities </a:t>
            </a:r>
            <a:r>
              <a:rPr lang="en-US" sz="2400" dirty="0"/>
              <a:t>you serve</a:t>
            </a:r>
            <a:r>
              <a:rPr lang="en-US" sz="2400" dirty="0" smtClean="0"/>
              <a:t>?</a:t>
            </a:r>
          </a:p>
          <a:p>
            <a:r>
              <a:rPr lang="en-US" sz="2400" dirty="0" smtClean="0"/>
              <a:t>Does it include “</a:t>
            </a:r>
            <a:r>
              <a:rPr lang="en-US" sz="2400" dirty="0"/>
              <a:t>innovation” in addition to “compliance</a:t>
            </a:r>
            <a:r>
              <a:rPr lang="en-US" sz="2400" dirty="0" smtClean="0"/>
              <a:t>”?</a:t>
            </a:r>
          </a:p>
          <a:p>
            <a:r>
              <a:rPr lang="en-US" sz="2400" dirty="0" smtClean="0"/>
              <a:t>Does not </a:t>
            </a:r>
            <a:r>
              <a:rPr lang="en-US" sz="2400" dirty="0"/>
              <a:t>only meet the Head Start Program Performance Standards but </a:t>
            </a:r>
            <a:r>
              <a:rPr lang="en-US" sz="2400" dirty="0" smtClean="0"/>
              <a:t>strengthen services </a:t>
            </a:r>
            <a:r>
              <a:rPr lang="en-US" sz="2400" dirty="0"/>
              <a:t>for children and </a:t>
            </a:r>
            <a:r>
              <a:rPr lang="en-US" sz="2400" dirty="0" smtClean="0"/>
              <a:t>families?</a:t>
            </a:r>
          </a:p>
          <a:p>
            <a:r>
              <a:rPr lang="en-US" sz="2400" dirty="0" smtClean="0"/>
              <a:t>Does it motivate </a:t>
            </a:r>
            <a:r>
              <a:rPr lang="en-US" sz="2400" dirty="0"/>
              <a:t>by engaging </a:t>
            </a:r>
            <a:r>
              <a:rPr lang="en-US" sz="2400" dirty="0" smtClean="0"/>
              <a:t>emotions? </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37757588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  OF A PROGRAM GOAL </a:t>
            </a:r>
            <a:endParaRPr lang="en-US" dirty="0"/>
          </a:p>
        </p:txBody>
      </p:sp>
      <p:sp>
        <p:nvSpPr>
          <p:cNvPr id="3" name="Content Placeholder 2"/>
          <p:cNvSpPr>
            <a:spLocks noGrp="1"/>
          </p:cNvSpPr>
          <p:nvPr>
            <p:ph idx="1"/>
          </p:nvPr>
        </p:nvSpPr>
        <p:spPr/>
        <p:txBody>
          <a:bodyPr>
            <a:noAutofit/>
          </a:bodyPr>
          <a:lstStyle/>
          <a:p>
            <a:r>
              <a:rPr lang="en-US" sz="2000" b="1" dirty="0" smtClean="0">
                <a:solidFill>
                  <a:srgbClr val="0000FF"/>
                </a:solidFill>
              </a:rPr>
              <a:t>Program </a:t>
            </a:r>
            <a:r>
              <a:rPr lang="en-US" sz="2000" b="1" dirty="0">
                <a:solidFill>
                  <a:srgbClr val="0000FF"/>
                </a:solidFill>
              </a:rPr>
              <a:t>Goal</a:t>
            </a:r>
            <a:r>
              <a:rPr lang="en-US" sz="2000" dirty="0">
                <a:solidFill>
                  <a:srgbClr val="0000FF"/>
                </a:solidFill>
              </a:rPr>
              <a:t>: “Name” Head Start Program will raise awareness and support the implementation of “attendance matters culture” </a:t>
            </a:r>
            <a:r>
              <a:rPr lang="en-US" sz="2000" dirty="0" smtClean="0">
                <a:solidFill>
                  <a:srgbClr val="0000FF"/>
                </a:solidFill>
              </a:rPr>
              <a:t>and </a:t>
            </a:r>
            <a:r>
              <a:rPr lang="en-US" sz="2000" dirty="0">
                <a:solidFill>
                  <a:srgbClr val="0000FF"/>
                </a:solidFill>
              </a:rPr>
              <a:t>engage </a:t>
            </a:r>
            <a:r>
              <a:rPr lang="en-US" sz="2000" dirty="0" smtClean="0">
                <a:solidFill>
                  <a:srgbClr val="0000FF"/>
                </a:solidFill>
              </a:rPr>
              <a:t>children, </a:t>
            </a:r>
            <a:r>
              <a:rPr lang="en-US" sz="2000" dirty="0">
                <a:solidFill>
                  <a:srgbClr val="0000FF"/>
                </a:solidFill>
              </a:rPr>
              <a:t>families, schools, and the entire community</a:t>
            </a:r>
            <a:r>
              <a:rPr lang="en-US" sz="2000" dirty="0" smtClean="0">
                <a:solidFill>
                  <a:srgbClr val="0000FF"/>
                </a:solidFill>
              </a:rPr>
              <a:t>.</a:t>
            </a:r>
            <a:endParaRPr lang="en-US" sz="2000" dirty="0">
              <a:solidFill>
                <a:srgbClr val="0000FF"/>
              </a:solidFill>
            </a:endParaRPr>
          </a:p>
          <a:p>
            <a:r>
              <a:rPr lang="en-US" sz="2000" b="1" dirty="0">
                <a:solidFill>
                  <a:srgbClr val="0000FF"/>
                </a:solidFill>
              </a:rPr>
              <a:t>Objectives: </a:t>
            </a:r>
            <a:r>
              <a:rPr lang="en-US" sz="2000" dirty="0">
                <a:solidFill>
                  <a:srgbClr val="0000FF"/>
                </a:solidFill>
              </a:rPr>
              <a:t>“Name” Head Start Program will monitor attendance data </a:t>
            </a:r>
            <a:r>
              <a:rPr lang="en-US" sz="2000" dirty="0" smtClean="0">
                <a:solidFill>
                  <a:srgbClr val="0000FF"/>
                </a:solidFill>
              </a:rPr>
              <a:t>regularly [weekly] </a:t>
            </a:r>
            <a:r>
              <a:rPr lang="en-US" sz="2000" dirty="0">
                <a:solidFill>
                  <a:srgbClr val="0000FF"/>
                </a:solidFill>
              </a:rPr>
              <a:t>to identify students who are absent 10 percent of the time, and provide </a:t>
            </a:r>
            <a:r>
              <a:rPr lang="en-US" sz="2000" dirty="0" smtClean="0">
                <a:solidFill>
                  <a:srgbClr val="0000FF"/>
                </a:solidFill>
              </a:rPr>
              <a:t>the </a:t>
            </a:r>
            <a:r>
              <a:rPr lang="en-US" sz="2000" dirty="0">
                <a:solidFill>
                  <a:srgbClr val="0000FF"/>
                </a:solidFill>
              </a:rPr>
              <a:t>families early intervention and increase parental awareness about the importance of school attendance, arriving on-time, and the resources/supports available. </a:t>
            </a:r>
          </a:p>
          <a:p>
            <a:r>
              <a:rPr lang="en-US" sz="2000" b="1" dirty="0" smtClean="0">
                <a:solidFill>
                  <a:srgbClr val="0000FF"/>
                </a:solidFill>
              </a:rPr>
              <a:t>Outcome: </a:t>
            </a:r>
            <a:r>
              <a:rPr lang="en-US" sz="2000" dirty="0" smtClean="0">
                <a:solidFill>
                  <a:srgbClr val="0000FF"/>
                </a:solidFill>
              </a:rPr>
              <a:t>Create a positive center climate, increase engagement with children and families through family involvement; create a culturally responsive environment; educate parents about the risk factors of absenteeism, and support school readiness.</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5622328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2  </a:t>
            </a:r>
            <a:r>
              <a:rPr lang="en-US" dirty="0"/>
              <a:t>OF A PROGRAM GOAL </a:t>
            </a:r>
          </a:p>
        </p:txBody>
      </p:sp>
      <p:sp>
        <p:nvSpPr>
          <p:cNvPr id="3" name="Content Placeholder 2"/>
          <p:cNvSpPr>
            <a:spLocks noGrp="1"/>
          </p:cNvSpPr>
          <p:nvPr>
            <p:ph idx="1"/>
          </p:nvPr>
        </p:nvSpPr>
        <p:spPr/>
        <p:txBody>
          <a:bodyPr>
            <a:normAutofit/>
          </a:bodyPr>
          <a:lstStyle/>
          <a:p>
            <a:r>
              <a:rPr lang="en-US" sz="2000" b="1" dirty="0">
                <a:solidFill>
                  <a:srgbClr val="0000FF"/>
                </a:solidFill>
              </a:rPr>
              <a:t>Program Goal: </a:t>
            </a:r>
            <a:r>
              <a:rPr lang="en-US" sz="2000" dirty="0" smtClean="0">
                <a:solidFill>
                  <a:srgbClr val="0000FF"/>
                </a:solidFill>
              </a:rPr>
              <a:t>ABC Head Start will </a:t>
            </a:r>
            <a:r>
              <a:rPr lang="en-US" sz="2000" dirty="0">
                <a:solidFill>
                  <a:srgbClr val="0000FF"/>
                </a:solidFill>
              </a:rPr>
              <a:t>r</a:t>
            </a:r>
            <a:r>
              <a:rPr lang="en-US" sz="2000" dirty="0" smtClean="0">
                <a:solidFill>
                  <a:srgbClr val="0000FF"/>
                </a:solidFill>
              </a:rPr>
              <a:t>un </a:t>
            </a:r>
            <a:r>
              <a:rPr lang="en-US" sz="2000" dirty="0">
                <a:solidFill>
                  <a:srgbClr val="0000FF"/>
                </a:solidFill>
              </a:rPr>
              <a:t>a state of the art technology system with networks that give access to information and applications that are appropriate for an </a:t>
            </a:r>
            <a:r>
              <a:rPr lang="en-US" sz="2000" dirty="0" smtClean="0">
                <a:solidFill>
                  <a:srgbClr val="0000FF"/>
                </a:solidFill>
              </a:rPr>
              <a:t>organization </a:t>
            </a:r>
            <a:r>
              <a:rPr lang="en-US" sz="2000" dirty="0">
                <a:solidFill>
                  <a:srgbClr val="0000FF"/>
                </a:solidFill>
              </a:rPr>
              <a:t>with a mission to empower individual and improve communities.</a:t>
            </a:r>
          </a:p>
          <a:p>
            <a:r>
              <a:rPr lang="en-US" sz="2000" b="1" dirty="0">
                <a:solidFill>
                  <a:srgbClr val="0000FF"/>
                </a:solidFill>
              </a:rPr>
              <a:t>Objective:  </a:t>
            </a:r>
            <a:r>
              <a:rPr lang="en-US" sz="2000" dirty="0">
                <a:solidFill>
                  <a:srgbClr val="0000FF"/>
                </a:solidFill>
              </a:rPr>
              <a:t>ABC Head Start </a:t>
            </a:r>
            <a:r>
              <a:rPr lang="en-US" sz="2000" dirty="0" smtClean="0">
                <a:solidFill>
                  <a:srgbClr val="0000FF"/>
                </a:solidFill>
              </a:rPr>
              <a:t>will install high-speed </a:t>
            </a:r>
            <a:r>
              <a:rPr lang="en-US" sz="2000" dirty="0">
                <a:solidFill>
                  <a:srgbClr val="0000FF"/>
                </a:solidFill>
              </a:rPr>
              <a:t>Internet at all centers, upgrade telephone communication </a:t>
            </a:r>
            <a:r>
              <a:rPr lang="en-US" sz="2000" dirty="0" smtClean="0">
                <a:solidFill>
                  <a:srgbClr val="0000FF"/>
                </a:solidFill>
              </a:rPr>
              <a:t>systems and </a:t>
            </a:r>
            <a:r>
              <a:rPr lang="en-US" sz="2000" dirty="0">
                <a:solidFill>
                  <a:srgbClr val="0000FF"/>
                </a:solidFill>
              </a:rPr>
              <a:t>provide teachers with communication training and tools </a:t>
            </a:r>
            <a:r>
              <a:rPr lang="en-US" sz="2000" dirty="0" smtClean="0">
                <a:solidFill>
                  <a:srgbClr val="0000FF"/>
                </a:solidFill>
              </a:rPr>
              <a:t>to </a:t>
            </a:r>
            <a:r>
              <a:rPr lang="en-US" sz="2000" dirty="0">
                <a:solidFill>
                  <a:srgbClr val="0000FF"/>
                </a:solidFill>
              </a:rPr>
              <a:t>enhance their ability to </a:t>
            </a:r>
            <a:r>
              <a:rPr lang="en-US" sz="2000" dirty="0" smtClean="0">
                <a:solidFill>
                  <a:srgbClr val="0000FF"/>
                </a:solidFill>
              </a:rPr>
              <a:t>conduct virtual educational </a:t>
            </a:r>
            <a:r>
              <a:rPr lang="en-US" sz="2000" dirty="0">
                <a:solidFill>
                  <a:srgbClr val="0000FF"/>
                </a:solidFill>
              </a:rPr>
              <a:t>conferences with educators, colleagues and parents by the end of 2015.</a:t>
            </a:r>
          </a:p>
          <a:p>
            <a:r>
              <a:rPr lang="en-US" sz="2000" b="1" dirty="0">
                <a:solidFill>
                  <a:srgbClr val="0000FF"/>
                </a:solidFill>
              </a:rPr>
              <a:t>Outcome: </a:t>
            </a:r>
            <a:r>
              <a:rPr lang="en-US" sz="2000" dirty="0">
                <a:solidFill>
                  <a:srgbClr val="0000FF"/>
                </a:solidFill>
              </a:rPr>
              <a:t>Well-thought-out technology plans can lead to greater productivity, increased staff morale, and improved service to families, community partners and children. </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3546776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3  </a:t>
            </a:r>
            <a:r>
              <a:rPr lang="en-US" dirty="0"/>
              <a:t>OF A PROGRAM GOAL </a:t>
            </a:r>
          </a:p>
        </p:txBody>
      </p:sp>
      <p:sp>
        <p:nvSpPr>
          <p:cNvPr id="3" name="Content Placeholder 2"/>
          <p:cNvSpPr>
            <a:spLocks noGrp="1"/>
          </p:cNvSpPr>
          <p:nvPr>
            <p:ph idx="1"/>
          </p:nvPr>
        </p:nvSpPr>
        <p:spPr/>
        <p:txBody>
          <a:bodyPr>
            <a:normAutofit lnSpcReduction="10000"/>
          </a:bodyPr>
          <a:lstStyle/>
          <a:p>
            <a:r>
              <a:rPr lang="en-US" sz="2000" b="1" dirty="0" smtClean="0">
                <a:solidFill>
                  <a:srgbClr val="0000FF"/>
                </a:solidFill>
              </a:rPr>
              <a:t>Program </a:t>
            </a:r>
            <a:r>
              <a:rPr lang="en-US" sz="2000" b="1" dirty="0">
                <a:solidFill>
                  <a:srgbClr val="0000FF"/>
                </a:solidFill>
              </a:rPr>
              <a:t>Goal:</a:t>
            </a:r>
            <a:r>
              <a:rPr lang="en-US" sz="2000" dirty="0">
                <a:solidFill>
                  <a:srgbClr val="0000FF"/>
                </a:solidFill>
              </a:rPr>
              <a:t> “Name” Head Start Program will be recognized as the most accessible and effective Early Childhood Education </a:t>
            </a:r>
            <a:r>
              <a:rPr lang="en-US" sz="2000" dirty="0" smtClean="0">
                <a:solidFill>
                  <a:srgbClr val="0000FF"/>
                </a:solidFill>
              </a:rPr>
              <a:t>agency </a:t>
            </a:r>
            <a:r>
              <a:rPr lang="en-US" sz="2000" dirty="0">
                <a:solidFill>
                  <a:srgbClr val="0000FF"/>
                </a:solidFill>
              </a:rPr>
              <a:t>connecting parents and “most at need” communities with information </a:t>
            </a:r>
            <a:r>
              <a:rPr lang="en-US" sz="2000" dirty="0" smtClean="0">
                <a:solidFill>
                  <a:srgbClr val="0000FF"/>
                </a:solidFill>
              </a:rPr>
              <a:t>on quality and comprehensive </a:t>
            </a:r>
            <a:r>
              <a:rPr lang="en-US" sz="2000" dirty="0">
                <a:solidFill>
                  <a:srgbClr val="0000FF"/>
                </a:solidFill>
              </a:rPr>
              <a:t>services offered to young families in the county</a:t>
            </a:r>
            <a:r>
              <a:rPr lang="en-US" sz="2000" dirty="0" smtClean="0">
                <a:solidFill>
                  <a:srgbClr val="0000FF"/>
                </a:solidFill>
              </a:rPr>
              <a:t>.</a:t>
            </a:r>
            <a:endParaRPr lang="en-US" sz="2000" dirty="0">
              <a:solidFill>
                <a:srgbClr val="0000FF"/>
              </a:solidFill>
            </a:endParaRPr>
          </a:p>
          <a:p>
            <a:r>
              <a:rPr lang="en-US" sz="2000" b="1" dirty="0">
                <a:solidFill>
                  <a:srgbClr val="0000FF"/>
                </a:solidFill>
              </a:rPr>
              <a:t>Objectives: </a:t>
            </a:r>
            <a:r>
              <a:rPr lang="en-US" sz="2000" dirty="0">
                <a:solidFill>
                  <a:srgbClr val="0000FF"/>
                </a:solidFill>
              </a:rPr>
              <a:t>“Name” Head Start Program </a:t>
            </a:r>
            <a:r>
              <a:rPr lang="en-US" sz="2000" dirty="0" smtClean="0">
                <a:solidFill>
                  <a:srgbClr val="0000FF"/>
                </a:solidFill>
              </a:rPr>
              <a:t>will lead a collaboration </a:t>
            </a:r>
            <a:r>
              <a:rPr lang="en-US" sz="2000" dirty="0">
                <a:solidFill>
                  <a:srgbClr val="0000FF"/>
                </a:solidFill>
              </a:rPr>
              <a:t>with Public School District and Health Department leadership </a:t>
            </a:r>
            <a:r>
              <a:rPr lang="en-US" sz="2000" dirty="0" smtClean="0">
                <a:solidFill>
                  <a:srgbClr val="0000FF"/>
                </a:solidFill>
              </a:rPr>
              <a:t>and organize </a:t>
            </a:r>
            <a:r>
              <a:rPr lang="en-US" sz="2000" dirty="0">
                <a:solidFill>
                  <a:srgbClr val="0000FF"/>
                </a:solidFill>
              </a:rPr>
              <a:t>three events (Spring, Summer and Fall) to promote registration and health clinic open house at Head Start locations across the county. </a:t>
            </a:r>
          </a:p>
          <a:p>
            <a:r>
              <a:rPr lang="en-US" sz="2000" b="1" dirty="0">
                <a:solidFill>
                  <a:srgbClr val="0000FF"/>
                </a:solidFill>
              </a:rPr>
              <a:t>Outcomes:</a:t>
            </a:r>
            <a:r>
              <a:rPr lang="en-US" sz="2000" dirty="0">
                <a:solidFill>
                  <a:srgbClr val="0000FF"/>
                </a:solidFill>
              </a:rPr>
              <a:t> Increase knowledge of parents and most at need communities about access to health services and empower parents to enroll children early childhood programs that satisfy their educational and developmental needs</a:t>
            </a:r>
            <a:r>
              <a:rPr lang="en-US" sz="2000" dirty="0" smtClean="0">
                <a:solidFill>
                  <a:srgbClr val="0000FF"/>
                </a:solidFill>
              </a:rPr>
              <a:t>.</a:t>
            </a:r>
            <a:endParaRPr lang="en-US" sz="2000" dirty="0">
              <a:solidFill>
                <a:srgbClr val="0000FF"/>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12996915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Durham </a:t>
            </a:r>
            <a:r>
              <a:rPr lang="en-US" dirty="0"/>
              <a:t>H</a:t>
            </a:r>
            <a:r>
              <a:rPr lang="en-US" dirty="0" smtClean="0"/>
              <a:t>ead Start Program Goals</a:t>
            </a:r>
            <a:endParaRPr lang="en-US" dirty="0"/>
          </a:p>
        </p:txBody>
      </p:sp>
      <p:sp>
        <p:nvSpPr>
          <p:cNvPr id="3" name="Content Placeholder 2"/>
          <p:cNvSpPr>
            <a:spLocks noGrp="1"/>
          </p:cNvSpPr>
          <p:nvPr>
            <p:ph idx="1"/>
          </p:nvPr>
        </p:nvSpPr>
        <p:spPr/>
        <p:txBody>
          <a:bodyPr/>
          <a:lstStyle/>
          <a:p>
            <a:pPr marL="0" indent="0">
              <a:buNone/>
            </a:pPr>
            <a:r>
              <a:rPr lang="en-US" sz="2000" b="1" dirty="0" smtClean="0"/>
              <a:t>Program Goal 1</a:t>
            </a:r>
            <a:r>
              <a:rPr lang="en-US" sz="2000" dirty="0" smtClean="0"/>
              <a:t>: Durham </a:t>
            </a:r>
            <a:r>
              <a:rPr lang="en-US" sz="2000" dirty="0"/>
              <a:t>County Head Start Program will raise awareness</a:t>
            </a:r>
            <a:r>
              <a:rPr lang="en-US" sz="2000" b="1" dirty="0"/>
              <a:t> </a:t>
            </a:r>
            <a:r>
              <a:rPr lang="en-US" sz="2000" dirty="0"/>
              <a:t>and establish a </a:t>
            </a:r>
            <a:r>
              <a:rPr lang="en-US" sz="2000" b="1" dirty="0"/>
              <a:t>“Parents as First Teachers” culture </a:t>
            </a:r>
            <a:r>
              <a:rPr lang="en-US" sz="2000" dirty="0"/>
              <a:t>among diverse communities in the county and prepare families to foster reading and learning together. </a:t>
            </a:r>
            <a:endParaRPr lang="en-US" sz="2000" dirty="0" smtClean="0"/>
          </a:p>
          <a:p>
            <a:pPr marL="0" indent="0">
              <a:buNone/>
            </a:pPr>
            <a:endParaRPr lang="en-US" sz="2000" dirty="0" smtClean="0"/>
          </a:p>
          <a:p>
            <a:pPr marL="0" indent="0">
              <a:buNone/>
            </a:pPr>
            <a:r>
              <a:rPr lang="en-US" sz="2000" b="1" dirty="0" smtClean="0"/>
              <a:t>Program Goal 2</a:t>
            </a:r>
            <a:r>
              <a:rPr lang="en-US" sz="2000" dirty="0" smtClean="0"/>
              <a:t>: Durham </a:t>
            </a:r>
            <a:r>
              <a:rPr lang="en-US" sz="2000" dirty="0"/>
              <a:t>Head Start will be recognized as Durham County’s champion for </a:t>
            </a:r>
            <a:r>
              <a:rPr lang="en-US" sz="2000" b="1" dirty="0"/>
              <a:t>fostering community collaborations</a:t>
            </a:r>
            <a:r>
              <a:rPr lang="en-US" sz="2000" dirty="0"/>
              <a:t> that enhance and support health and nutrition services while actively engaging community leaders, community services, advocates and families. </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10089039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www.noloconsulting.com</a:t>
            </a:r>
            <a:endParaRPr lang="en-US"/>
          </a:p>
        </p:txBody>
      </p:sp>
      <p:pic>
        <p:nvPicPr>
          <p:cNvPr id="5" name="Picture 4"/>
          <p:cNvPicPr>
            <a:picLocks noChangeAspect="1"/>
          </p:cNvPicPr>
          <p:nvPr/>
        </p:nvPicPr>
        <p:blipFill>
          <a:blip r:embed="rId2"/>
          <a:stretch>
            <a:fillRect/>
          </a:stretch>
        </p:blipFill>
        <p:spPr>
          <a:xfrm>
            <a:off x="114300" y="0"/>
            <a:ext cx="8914099" cy="6858000"/>
          </a:xfrm>
          <a:prstGeom prst="rect">
            <a:avLst/>
          </a:prstGeom>
        </p:spPr>
      </p:pic>
    </p:spTree>
    <p:extLst>
      <p:ext uri="{BB962C8B-B14F-4D97-AF65-F5344CB8AC3E}">
        <p14:creationId xmlns:p14="http://schemas.microsoft.com/office/powerpoint/2010/main" val="32456141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3" name="Picture 2"/>
          <p:cNvPicPr>
            <a:picLocks noChangeAspect="1"/>
          </p:cNvPicPr>
          <p:nvPr/>
        </p:nvPicPr>
        <p:blipFill>
          <a:blip r:embed="rId2"/>
          <a:stretch>
            <a:fillRect/>
          </a:stretch>
        </p:blipFill>
        <p:spPr>
          <a:xfrm>
            <a:off x="0" y="25400"/>
            <a:ext cx="9144000" cy="6805448"/>
          </a:xfrm>
          <a:prstGeom prst="rect">
            <a:avLst/>
          </a:prstGeom>
        </p:spPr>
      </p:pic>
    </p:spTree>
    <p:extLst>
      <p:ext uri="{BB962C8B-B14F-4D97-AF65-F5344CB8AC3E}">
        <p14:creationId xmlns:p14="http://schemas.microsoft.com/office/powerpoint/2010/main" val="2664187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smtClean="0"/>
              <a:t>Background</a:t>
            </a:r>
            <a:endParaRPr lang="en-US" dirty="0"/>
          </a:p>
        </p:txBody>
      </p:sp>
      <p:sp>
        <p:nvSpPr>
          <p:cNvPr id="3" name="Content Placeholder 2"/>
          <p:cNvSpPr>
            <a:spLocks noGrp="1"/>
          </p:cNvSpPr>
          <p:nvPr>
            <p:ph idx="1"/>
          </p:nvPr>
        </p:nvSpPr>
        <p:spPr>
          <a:xfrm>
            <a:off x="2667000" y="914400"/>
            <a:ext cx="5534490" cy="5161393"/>
          </a:xfrm>
        </p:spPr>
        <p:txBody>
          <a:bodyPr>
            <a:normAutofit/>
          </a:bodyPr>
          <a:lstStyle/>
          <a:p>
            <a:pPr marL="457200" indent="-457200">
              <a:spcBef>
                <a:spcPts val="600"/>
              </a:spcBef>
              <a:buFont typeface="+mj-lt"/>
              <a:buAutoNum type="arabicPeriod"/>
            </a:pPr>
            <a:r>
              <a:rPr lang="en-US" sz="2400" dirty="0" smtClean="0"/>
              <a:t>In Head Start, there is a move </a:t>
            </a:r>
            <a:r>
              <a:rPr lang="en-US" sz="2400" dirty="0"/>
              <a:t>towards more accountability </a:t>
            </a:r>
            <a:r>
              <a:rPr lang="en-US" sz="2400" dirty="0" smtClean="0"/>
              <a:t>and </a:t>
            </a:r>
            <a:r>
              <a:rPr lang="en-US" sz="2400" dirty="0"/>
              <a:t>a push for data‐driven decision‐</a:t>
            </a:r>
            <a:r>
              <a:rPr lang="en-US" sz="2400" dirty="0" smtClean="0"/>
              <a:t>making.</a:t>
            </a:r>
          </a:p>
          <a:p>
            <a:pPr marL="457200" indent="-457200">
              <a:spcBef>
                <a:spcPts val="600"/>
              </a:spcBef>
              <a:buFont typeface="+mj-lt"/>
              <a:buAutoNum type="arabicPeriod"/>
            </a:pPr>
            <a:r>
              <a:rPr lang="en-US" sz="2400" dirty="0" smtClean="0"/>
              <a:t>ICF and Region IV established a Data Institute and reached over 100 grantees. </a:t>
            </a:r>
            <a:endParaRPr lang="en-US" sz="2400" dirty="0"/>
          </a:p>
          <a:p>
            <a:pPr marL="457200" indent="-457200">
              <a:spcBef>
                <a:spcPts val="600"/>
              </a:spcBef>
              <a:buFont typeface="+mj-lt"/>
              <a:buAutoNum type="arabicPeriod"/>
            </a:pPr>
            <a:r>
              <a:rPr lang="en-US" sz="2400" dirty="0" smtClean="0"/>
              <a:t>Overall purpose was to apply </a:t>
            </a:r>
            <a:r>
              <a:rPr lang="en-US" sz="2400" dirty="0"/>
              <a:t>different data process concepts and related tools to the construction of </a:t>
            </a:r>
            <a:r>
              <a:rPr lang="en-US" sz="2400" dirty="0" smtClean="0"/>
              <a:t>a data </a:t>
            </a:r>
            <a:r>
              <a:rPr lang="en-US" sz="2400" dirty="0"/>
              <a:t>action </a:t>
            </a:r>
            <a:r>
              <a:rPr lang="en-US" sz="2400" dirty="0" smtClean="0"/>
              <a:t>plan and to </a:t>
            </a:r>
            <a:r>
              <a:rPr lang="en-US" sz="2400" dirty="0"/>
              <a:t>observe basic techniques of data analysis to real-life Head Start </a:t>
            </a:r>
            <a:r>
              <a:rPr lang="en-US" sz="2400" dirty="0" smtClean="0"/>
              <a:t>examples</a:t>
            </a:r>
            <a:r>
              <a:rPr lang="en-US" sz="2400" dirty="0">
                <a:solidFill>
                  <a:srgbClr val="FFFFFF"/>
                </a:solidFill>
              </a:rPr>
              <a:t>.</a:t>
            </a:r>
            <a:endParaRPr lang="en-US" dirty="0">
              <a:solidFill>
                <a:srgbClr val="FFFFFF"/>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5540884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www.noloconsulting.com</a:t>
            </a:r>
            <a:endParaRPr lang="en-US"/>
          </a:p>
        </p:txBody>
      </p:sp>
      <p:pic>
        <p:nvPicPr>
          <p:cNvPr id="3" name="Picture 2"/>
          <p:cNvPicPr>
            <a:picLocks noChangeAspect="1"/>
          </p:cNvPicPr>
          <p:nvPr/>
        </p:nvPicPr>
        <p:blipFill>
          <a:blip r:embed="rId2"/>
          <a:stretch>
            <a:fillRect/>
          </a:stretch>
        </p:blipFill>
        <p:spPr>
          <a:xfrm>
            <a:off x="88900" y="0"/>
            <a:ext cx="8952759" cy="6858000"/>
          </a:xfrm>
          <a:prstGeom prst="rect">
            <a:avLst/>
          </a:prstGeom>
        </p:spPr>
      </p:pic>
    </p:spTree>
    <p:extLst>
      <p:ext uri="{BB962C8B-B14F-4D97-AF65-F5344CB8AC3E}">
        <p14:creationId xmlns:p14="http://schemas.microsoft.com/office/powerpoint/2010/main" val="36112564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Questions and Answers</a:t>
            </a:r>
            <a:br>
              <a:rPr lang="en-US" sz="3600" dirty="0" smtClean="0"/>
            </a:br>
            <a:r>
              <a:rPr lang="en-US" sz="3600" dirty="0" smtClean="0"/>
              <a:t/>
            </a:r>
            <a:br>
              <a:rPr lang="en-US" sz="3600" dirty="0" smtClean="0"/>
            </a:br>
            <a:endParaRPr lang="en-US" sz="3600" dirty="0"/>
          </a:p>
        </p:txBody>
      </p:sp>
      <p:sp>
        <p:nvSpPr>
          <p:cNvPr id="3" name="Subtitle 2"/>
          <p:cNvSpPr>
            <a:spLocks noGrp="1"/>
          </p:cNvSpPr>
          <p:nvPr>
            <p:ph type="subTitle" idx="1"/>
          </p:nvPr>
        </p:nvSpPr>
        <p:spPr>
          <a:xfrm>
            <a:off x="1676400" y="2819400"/>
            <a:ext cx="7017434" cy="2209800"/>
          </a:xfrm>
        </p:spPr>
        <p:txBody>
          <a:bodyPr>
            <a:noAutofit/>
          </a:bodyPr>
          <a:lstStyle/>
          <a:p>
            <a:r>
              <a:rPr lang="en-US" sz="1400" i="1" dirty="0" smtClean="0"/>
              <a:t> </a:t>
            </a:r>
            <a:endParaRPr lang="en-US" sz="1400" i="1"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5886" y="4419600"/>
            <a:ext cx="1247948" cy="1602279"/>
          </a:xfrm>
          <a:prstGeom prst="rect">
            <a:avLst/>
          </a:prstGeom>
          <a:noFill/>
          <a:ln>
            <a:noFill/>
          </a:ln>
        </p:spPr>
      </p:pic>
    </p:spTree>
    <p:extLst>
      <p:ext uri="{BB962C8B-B14F-4D97-AF65-F5344CB8AC3E}">
        <p14:creationId xmlns:p14="http://schemas.microsoft.com/office/powerpoint/2010/main" val="4169945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learned?</a:t>
            </a:r>
            <a:endParaRPr lang="en-US" dirty="0"/>
          </a:p>
        </p:txBody>
      </p:sp>
      <p:sp>
        <p:nvSpPr>
          <p:cNvPr id="3" name="Content Placeholder 2"/>
          <p:cNvSpPr>
            <a:spLocks noGrp="1"/>
          </p:cNvSpPr>
          <p:nvPr>
            <p:ph idx="1"/>
          </p:nvPr>
        </p:nvSpPr>
        <p:spPr>
          <a:xfrm>
            <a:off x="2667000" y="838201"/>
            <a:ext cx="5334000" cy="5249922"/>
          </a:xfrm>
        </p:spPr>
        <p:txBody>
          <a:bodyPr>
            <a:normAutofit/>
          </a:bodyPr>
          <a:lstStyle/>
          <a:p>
            <a:pPr marL="514350" indent="-514350">
              <a:buFont typeface="+mj-lt"/>
              <a:buAutoNum type="arabicPeriod"/>
            </a:pPr>
            <a:r>
              <a:rPr lang="en-US" sz="2400" dirty="0"/>
              <a:t>The </a:t>
            </a:r>
            <a:r>
              <a:rPr lang="en-US" sz="2400" dirty="0" smtClean="0"/>
              <a:t>saying </a:t>
            </a:r>
            <a:r>
              <a:rPr lang="en-US" sz="2400" dirty="0"/>
              <a:t>that HS programs are “data rich” and “information poor,” while ironic, is often true</a:t>
            </a:r>
          </a:p>
          <a:p>
            <a:pPr marL="514350" indent="-514350">
              <a:buFont typeface="+mj-lt"/>
              <a:buAutoNum type="arabicPeriod"/>
            </a:pPr>
            <a:r>
              <a:rPr lang="en-US" sz="2400" dirty="0"/>
              <a:t>Programs need to move </a:t>
            </a:r>
            <a:r>
              <a:rPr lang="en-US" sz="2400" dirty="0" smtClean="0"/>
              <a:t>away </a:t>
            </a:r>
            <a:r>
              <a:rPr lang="en-US" sz="2400" dirty="0"/>
              <a:t>from a unitary focus on data by a single person or division </a:t>
            </a:r>
            <a:endParaRPr lang="en-US" sz="2400" dirty="0" smtClean="0"/>
          </a:p>
          <a:p>
            <a:pPr marL="514350" indent="-514350">
              <a:buFont typeface="+mj-lt"/>
              <a:buAutoNum type="arabicPeriod"/>
            </a:pPr>
            <a:r>
              <a:rPr lang="en-US" sz="2400" dirty="0"/>
              <a:t>A data-driven culture can be achieved regardless of a program’s resources, structure or </a:t>
            </a:r>
            <a:r>
              <a:rPr lang="en-US" sz="2400" dirty="0" smtClean="0"/>
              <a:t>size</a:t>
            </a:r>
          </a:p>
        </p:txBody>
      </p:sp>
      <p:sp>
        <p:nvSpPr>
          <p:cNvPr id="7" name="Footer Placeholder 3"/>
          <p:cNvSpPr txBox="1">
            <a:spLocks/>
          </p:cNvSpPr>
          <p:nvPr/>
        </p:nvSpPr>
        <p:spPr>
          <a:xfrm>
            <a:off x="2764639" y="6473052"/>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www.noloconsulting.com</a:t>
            </a:r>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3584774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1828800"/>
            <a:ext cx="8763000" cy="3505200"/>
          </a:xfrm>
          <a:prstGeom prst="rect">
            <a:avLst/>
          </a:prstGeom>
          <a:ln>
            <a:noFill/>
          </a:ln>
          <a:effectLst>
            <a:outerShdw blurRad="292100" dist="139700" dir="2700000" algn="tl" rotWithShape="0">
              <a:srgbClr val="333333">
                <a:alpha val="65000"/>
              </a:srgbClr>
            </a:outerShdw>
          </a:effectLst>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2633608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3950"/>
            <a:ext cx="2211388" cy="4600575"/>
          </a:xfrm>
        </p:spPr>
        <p:txBody>
          <a:bodyPr/>
          <a:lstStyle/>
          <a:p>
            <a:r>
              <a:rPr lang="en-US" dirty="0" smtClean="0"/>
              <a:t>The </a:t>
            </a:r>
            <a:r>
              <a:rPr lang="en-US" dirty="0"/>
              <a:t>A</a:t>
            </a:r>
            <a:r>
              <a:rPr lang="en-US" dirty="0" smtClean="0"/>
              <a:t>ctionable Insight</a:t>
            </a:r>
            <a:endParaRPr lang="en-US" dirty="0"/>
          </a:p>
        </p:txBody>
      </p:sp>
      <p:pic>
        <p:nvPicPr>
          <p:cNvPr id="4" name="Content Placeholder 3"/>
          <p:cNvPicPr>
            <a:picLocks noGrp="1" noChangeAspect="1"/>
          </p:cNvPicPr>
          <p:nvPr>
            <p:ph idx="4294967295"/>
          </p:nvPr>
        </p:nvPicPr>
        <p:blipFill>
          <a:blip r:embed="rId2"/>
          <a:srcRect t="5359" b="5359"/>
          <a:stretch>
            <a:fillRect/>
          </a:stretch>
        </p:blipFill>
        <p:spPr>
          <a:xfrm>
            <a:off x="381000" y="762000"/>
            <a:ext cx="7766050" cy="4270375"/>
          </a:xfrm>
        </p:spPr>
      </p:pic>
      <p:sp>
        <p:nvSpPr>
          <p:cNvPr id="8" name="TextBox 7"/>
          <p:cNvSpPr txBox="1"/>
          <p:nvPr/>
        </p:nvSpPr>
        <p:spPr>
          <a:xfrm>
            <a:off x="1107950" y="5486400"/>
            <a:ext cx="1306705" cy="369332"/>
          </a:xfrm>
          <a:prstGeom prst="rect">
            <a:avLst/>
          </a:prstGeom>
          <a:noFill/>
        </p:spPr>
        <p:txBody>
          <a:bodyPr wrap="none" rtlCol="0">
            <a:spAutoFit/>
          </a:bodyPr>
          <a:lstStyle/>
          <a:p>
            <a:r>
              <a:rPr lang="en-US" dirty="0" smtClean="0"/>
              <a:t>Gather data</a:t>
            </a:r>
            <a:endParaRPr lang="en-US" dirty="0"/>
          </a:p>
        </p:txBody>
      </p:sp>
      <p:sp>
        <p:nvSpPr>
          <p:cNvPr id="9" name="Rectangle 8"/>
          <p:cNvSpPr/>
          <p:nvPr/>
        </p:nvSpPr>
        <p:spPr>
          <a:xfrm>
            <a:off x="2431502" y="5499565"/>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0" name="TextBox 9"/>
          <p:cNvSpPr txBox="1"/>
          <p:nvPr/>
        </p:nvSpPr>
        <p:spPr>
          <a:xfrm>
            <a:off x="2987203" y="5488277"/>
            <a:ext cx="2467856" cy="369332"/>
          </a:xfrm>
          <a:prstGeom prst="rect">
            <a:avLst/>
          </a:prstGeom>
          <a:noFill/>
        </p:spPr>
        <p:txBody>
          <a:bodyPr wrap="none" rtlCol="0">
            <a:spAutoFit/>
          </a:bodyPr>
          <a:lstStyle/>
          <a:p>
            <a:r>
              <a:rPr lang="en-US" dirty="0" smtClean="0"/>
              <a:t>De-duplicate and collate</a:t>
            </a:r>
            <a:endParaRPr lang="en-US" dirty="0"/>
          </a:p>
        </p:txBody>
      </p:sp>
      <p:sp>
        <p:nvSpPr>
          <p:cNvPr id="11" name="Rectangle 10"/>
          <p:cNvSpPr/>
          <p:nvPr/>
        </p:nvSpPr>
        <p:spPr>
          <a:xfrm>
            <a:off x="5565052" y="5520487"/>
            <a:ext cx="431053" cy="369332"/>
          </a:xfrm>
          <a:prstGeom prst="rect">
            <a:avLst/>
          </a:prstGeom>
        </p:spPr>
        <p:txBody>
          <a:bodyPr wrap="none">
            <a:spAutoFit/>
          </a:bodyPr>
          <a:lstStyle/>
          <a:p>
            <a:r>
              <a:rPr lang="en-US" b="0" i="0" dirty="0" smtClean="0">
                <a:latin typeface="Wingdings"/>
                <a:ea typeface="Wingdings"/>
                <a:cs typeface="Wingdings"/>
              </a:rPr>
              <a:t></a:t>
            </a:r>
            <a:endParaRPr lang="en-US" dirty="0"/>
          </a:p>
        </p:txBody>
      </p:sp>
      <p:sp>
        <p:nvSpPr>
          <p:cNvPr id="12" name="TextBox 11"/>
          <p:cNvSpPr txBox="1"/>
          <p:nvPr/>
        </p:nvSpPr>
        <p:spPr>
          <a:xfrm>
            <a:off x="6120753" y="5486400"/>
            <a:ext cx="2582934" cy="369332"/>
          </a:xfrm>
          <a:prstGeom prst="rect">
            <a:avLst/>
          </a:prstGeom>
          <a:noFill/>
        </p:spPr>
        <p:txBody>
          <a:bodyPr wrap="none" rtlCol="0">
            <a:spAutoFit/>
          </a:bodyPr>
          <a:lstStyle/>
          <a:p>
            <a:r>
              <a:rPr lang="en-US" dirty="0" smtClean="0"/>
              <a:t>Refine into an action plan</a:t>
            </a:r>
            <a:endParaRPr lang="en-US" dirty="0"/>
          </a:p>
        </p:txBody>
      </p:sp>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2353254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Not </a:t>
            </a:r>
            <a:r>
              <a:rPr lang="en-US" b="1" dirty="0" smtClean="0">
                <a:solidFill>
                  <a:srgbClr val="FF0000"/>
                </a:solidFill>
              </a:rPr>
              <a:t>Effective </a:t>
            </a:r>
            <a:r>
              <a:rPr lang="en-US" dirty="0" smtClean="0"/>
              <a:t>Use </a:t>
            </a:r>
            <a:r>
              <a:rPr lang="en-US" dirty="0"/>
              <a:t>of </a:t>
            </a:r>
            <a:r>
              <a:rPr lang="en-US" dirty="0" smtClean="0"/>
              <a:t>Data</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800" dirty="0" smtClean="0"/>
              <a:t>Collected </a:t>
            </a:r>
            <a:r>
              <a:rPr lang="en-US" sz="2800" dirty="0"/>
              <a:t>data to </a:t>
            </a:r>
            <a:r>
              <a:rPr lang="en-US" sz="2800" dirty="0" smtClean="0"/>
              <a:t>satisfy compliance</a:t>
            </a:r>
            <a:r>
              <a:rPr lang="en-US" sz="2800" dirty="0"/>
              <a:t>.</a:t>
            </a:r>
          </a:p>
          <a:p>
            <a:pPr marL="514350" indent="-514350">
              <a:buFont typeface="+mj-lt"/>
              <a:buAutoNum type="arabicPeriod"/>
            </a:pPr>
            <a:r>
              <a:rPr lang="en-US" sz="2800" dirty="0"/>
              <a:t>Data flowed upward from local program to the federal government; but it wasn’t used at the program level. </a:t>
            </a:r>
          </a:p>
          <a:p>
            <a:pPr marL="514350" indent="-514350">
              <a:buFont typeface="+mj-lt"/>
              <a:buAutoNum type="arabicPeriod"/>
            </a:pPr>
            <a:r>
              <a:rPr lang="en-US" sz="2800" dirty="0"/>
              <a:t>Data were not delivered to users in a timely manner, and programs did not feel comfortable with the quality of the data. </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52257"/>
            <a:ext cx="560070" cy="670560"/>
          </a:xfrm>
          <a:prstGeom prst="rect">
            <a:avLst/>
          </a:prstGeom>
          <a:noFill/>
          <a:ln>
            <a:noFill/>
          </a:ln>
        </p:spPr>
      </p:pic>
    </p:spTree>
    <p:extLst>
      <p:ext uri="{BB962C8B-B14F-4D97-AF65-F5344CB8AC3E}">
        <p14:creationId xmlns:p14="http://schemas.microsoft.com/office/powerpoint/2010/main" val="32580323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TM03457475[[fn=Frame]]</Template>
  <TotalTime>3660</TotalTime>
  <Words>2631</Words>
  <Application>Microsoft Office PowerPoint</Application>
  <PresentationFormat>On-screen Show (4:3)</PresentationFormat>
  <Paragraphs>288</Paragraphs>
  <Slides>51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ＭＳ Ｐゴシック</vt:lpstr>
      <vt:lpstr>Arial</vt:lpstr>
      <vt:lpstr>Calibri</vt:lpstr>
      <vt:lpstr>Comic Sans MS</vt:lpstr>
      <vt:lpstr>Corbel</vt:lpstr>
      <vt:lpstr>Helvetica</vt:lpstr>
      <vt:lpstr>Lucida Grande</vt:lpstr>
      <vt:lpstr>Tahoma</vt:lpstr>
      <vt:lpstr>Wingdings</vt:lpstr>
      <vt:lpstr>Wingdings 2</vt:lpstr>
      <vt:lpstr>Frame</vt:lpstr>
      <vt:lpstr>Anderson County Schools Preschool Program  Effective Use of Data &amp; Community Assessment Training  </vt:lpstr>
      <vt:lpstr>Ice Breaker</vt:lpstr>
      <vt:lpstr>Agenda</vt:lpstr>
      <vt:lpstr>Training  Session  Objectives </vt:lpstr>
      <vt:lpstr>Background</vt:lpstr>
      <vt:lpstr>What we learned?</vt:lpstr>
      <vt:lpstr>PowerPoint Presentation</vt:lpstr>
      <vt:lpstr>The Actionable Insight</vt:lpstr>
      <vt:lpstr>Not Effective Use of Data</vt:lpstr>
      <vt:lpstr>Effective Use of Data </vt:lpstr>
      <vt:lpstr>Conditions / Elements for  Data-Driven Success</vt:lpstr>
      <vt:lpstr>PowerPoint Presentation</vt:lpstr>
      <vt:lpstr>PowerPoint Presentation</vt:lpstr>
      <vt:lpstr>PowerPoint Presentation</vt:lpstr>
      <vt:lpstr>PowerPoint Presentation</vt:lpstr>
      <vt:lpstr>PowerPoint Presentation</vt:lpstr>
      <vt:lpstr>SWOT Matrix Evaluation</vt:lpstr>
      <vt:lpstr>1. Logic Model (situation, input, output, outcome)  2. Six Hats: Parallel Thinking (data team approach)      </vt:lpstr>
      <vt:lpstr>Anderson County Population  At A Glance</vt:lpstr>
      <vt:lpstr>Anderson County Poverty  At A Glance</vt:lpstr>
      <vt:lpstr>Anderson County Economy  At A Glance</vt:lpstr>
      <vt:lpstr>Anderson County Housing  At A Glance</vt:lpstr>
      <vt:lpstr>Logic Model</vt:lpstr>
      <vt:lpstr>Thinking backwards to move forward</vt:lpstr>
      <vt:lpstr>Logic Model: 5 Core Components</vt:lpstr>
      <vt:lpstr>                  Program Action: Logic Model</vt:lpstr>
      <vt:lpstr>PowerPoint Presentation</vt:lpstr>
      <vt:lpstr>“Idea Killers”</vt:lpstr>
      <vt:lpstr>Six Thinking Hats</vt:lpstr>
      <vt:lpstr>Six Thinking Hats</vt:lpstr>
      <vt:lpstr>WHY SIX THINKING HATS</vt:lpstr>
      <vt:lpstr>SIX THINKING HATS: instructions and steps </vt:lpstr>
      <vt:lpstr>Six Thinking Hats – Data Team Process</vt:lpstr>
      <vt:lpstr>PowerPoint Presentation</vt:lpstr>
      <vt:lpstr>PowerPoint Presentation</vt:lpstr>
      <vt:lpstr>PowerPoint Presentation</vt:lpstr>
      <vt:lpstr>PowerPoint Presentation</vt:lpstr>
      <vt:lpstr>PowerPoint Presentation</vt:lpstr>
      <vt:lpstr>PowerPoint Presentation</vt:lpstr>
      <vt:lpstr>Program Goals </vt:lpstr>
      <vt:lpstr>Goal setting </vt:lpstr>
      <vt:lpstr>PowerPoint Presentation</vt:lpstr>
      <vt:lpstr>CHECKLIST Questions to set up strong Program Goals </vt:lpstr>
      <vt:lpstr>EXAMPLE 1  OF A PROGRAM GOAL </vt:lpstr>
      <vt:lpstr>EXAMPLE 2  OF A PROGRAM GOAL </vt:lpstr>
      <vt:lpstr>EXAMPLE 3  OF A PROGRAM GOAL </vt:lpstr>
      <vt:lpstr>Durham Head Start Program Goals</vt:lpstr>
      <vt:lpstr>PowerPoint Presentation</vt:lpstr>
      <vt:lpstr>PowerPoint Presentation</vt:lpstr>
      <vt:lpstr>PowerPoint Presentation</vt:lpstr>
      <vt:lpstr>Questions and Answers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Head Start Region IV Data Institute</dc:title>
  <dc:creator>Maya</dc:creator>
  <cp:lastModifiedBy>Maya McElrath</cp:lastModifiedBy>
  <cp:revision>275</cp:revision>
  <dcterms:created xsi:type="dcterms:W3CDTF">2014-06-12T18:53:12Z</dcterms:created>
  <dcterms:modified xsi:type="dcterms:W3CDTF">2015-05-20T15:34:12Z</dcterms:modified>
</cp:coreProperties>
</file>