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57"/>
  </p:notesMasterIdLst>
  <p:sldIdLst>
    <p:sldId id="256" r:id="rId2"/>
    <p:sldId id="355" r:id="rId3"/>
    <p:sldId id="410" r:id="rId4"/>
    <p:sldId id="411" r:id="rId5"/>
    <p:sldId id="412" r:id="rId6"/>
    <p:sldId id="413" r:id="rId7"/>
    <p:sldId id="414" r:id="rId8"/>
    <p:sldId id="415" r:id="rId9"/>
    <p:sldId id="416" r:id="rId10"/>
    <p:sldId id="417" r:id="rId11"/>
    <p:sldId id="418" r:id="rId12"/>
    <p:sldId id="281" r:id="rId13"/>
    <p:sldId id="337" r:id="rId14"/>
    <p:sldId id="318" r:id="rId15"/>
    <p:sldId id="397" r:id="rId16"/>
    <p:sldId id="342" r:id="rId17"/>
    <p:sldId id="273" r:id="rId18"/>
    <p:sldId id="285" r:id="rId19"/>
    <p:sldId id="319" r:id="rId20"/>
    <p:sldId id="396" r:id="rId21"/>
    <p:sldId id="320" r:id="rId22"/>
    <p:sldId id="321" r:id="rId23"/>
    <p:sldId id="334" r:id="rId24"/>
    <p:sldId id="335" r:id="rId25"/>
    <p:sldId id="336" r:id="rId26"/>
    <p:sldId id="323" r:id="rId27"/>
    <p:sldId id="324" r:id="rId28"/>
    <p:sldId id="325" r:id="rId29"/>
    <p:sldId id="326" r:id="rId30"/>
    <p:sldId id="327" r:id="rId31"/>
    <p:sldId id="328" r:id="rId32"/>
    <p:sldId id="329" r:id="rId33"/>
    <p:sldId id="330" r:id="rId34"/>
    <p:sldId id="331" r:id="rId35"/>
    <p:sldId id="402" r:id="rId36"/>
    <p:sldId id="403" r:id="rId37"/>
    <p:sldId id="404" r:id="rId38"/>
    <p:sldId id="405" r:id="rId39"/>
    <p:sldId id="406" r:id="rId40"/>
    <p:sldId id="407" r:id="rId41"/>
    <p:sldId id="408" r:id="rId42"/>
    <p:sldId id="409" r:id="rId43"/>
    <p:sldId id="286" r:id="rId44"/>
    <p:sldId id="332" r:id="rId45"/>
    <p:sldId id="307" r:id="rId46"/>
    <p:sldId id="344" r:id="rId47"/>
    <p:sldId id="346" r:id="rId48"/>
    <p:sldId id="345" r:id="rId49"/>
    <p:sldId id="347" r:id="rId50"/>
    <p:sldId id="350" r:id="rId51"/>
    <p:sldId id="288" r:id="rId52"/>
    <p:sldId id="266" r:id="rId53"/>
    <p:sldId id="351" r:id="rId54"/>
    <p:sldId id="348" r:id="rId55"/>
    <p:sldId id="362"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14" autoAdjust="0"/>
  </p:normalViewPr>
  <p:slideViewPr>
    <p:cSldViewPr>
      <p:cViewPr varScale="1">
        <p:scale>
          <a:sx n="77" d="100"/>
          <a:sy n="77" d="100"/>
        </p:scale>
        <p:origin x="1716" y="90"/>
      </p:cViewPr>
      <p:guideLst>
        <p:guide orient="horz" pos="2160"/>
        <p:guide pos="2880"/>
      </p:guideLst>
    </p:cSldViewPr>
  </p:slideViewPr>
  <p:notesTextViewPr>
    <p:cViewPr>
      <p:scale>
        <a:sx n="1" d="1"/>
        <a:sy n="1" d="1"/>
      </p:scale>
      <p:origin x="0" y="0"/>
    </p:cViewPr>
  </p:notesTextViewPr>
  <p:sorterViewPr>
    <p:cViewPr>
      <p:scale>
        <a:sx n="66" d="100"/>
        <a:sy n="66" d="100"/>
      </p:scale>
      <p:origin x="0" y="72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ya\Dropbox\Projects%20-%20in%20Progress\Asheville\Buncombe-Madison%20PIR%20201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aya\Dropbox\Projects%20-%20in%20Progress\Region%20IV\Raw%20Child%20Outcomes%20Data\RawDataChildOutcomes%20for%20CoP%20-%20tes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aya\Dropbox\Projects%20-%20in%20Progress\Asheville\Buncombe-Madison%20PIR%20201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aya\Dropbox\Projects%20-%20in%20Progress\Asheville\Buncombe-Madison%20PIR%20201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aya\Dropbox\Projects%20-%20in%20Progress\Asheville\SurveyMonkey\SurveyMonkey%20-%20Combined%20and%20Analyzed.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aya\Dropbox\Projects%20-%20in%20Progress\Asheville\SurveyMonkey\SurveyMonkey%20-%20Combined%20and%20Analyze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aya\Dropbox\Projects%20-%20in%20Progress\Region%20IV\Raw%20Child%20Outcomes%20Data\RawDataChildOutcomes%20for%20CoP%20-%20tests.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Children with IEP/IFSP</a:t>
            </a:r>
          </a:p>
          <a:p>
            <a:pPr>
              <a:defRPr/>
            </a:pPr>
            <a:r>
              <a:rPr lang="en-US"/>
              <a:t>Source: 2013 PIR</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Disabi!$A$19</c:f>
              <c:strCache>
                <c:ptCount val="1"/>
                <c:pt idx="0">
                  <c:v>Children with IEP/IFSP</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Disabi!$B$18:$F$18</c:f>
              <c:strCache>
                <c:ptCount val="5"/>
                <c:pt idx="0">
                  <c:v>United States</c:v>
                </c:pt>
                <c:pt idx="1">
                  <c:v>NC (Region IV Only)</c:v>
                </c:pt>
                <c:pt idx="2">
                  <c:v>Program I</c:v>
                </c:pt>
                <c:pt idx="3">
                  <c:v>Program II</c:v>
                </c:pt>
                <c:pt idx="4">
                  <c:v>Program III</c:v>
                </c:pt>
              </c:strCache>
            </c:strRef>
          </c:cat>
          <c:val>
            <c:numRef>
              <c:f>Disabi!$B$19:$F$19</c:f>
              <c:numCache>
                <c:formatCode>0.0%</c:formatCode>
                <c:ptCount val="5"/>
                <c:pt idx="0">
                  <c:v>0.122296308196857</c:v>
                </c:pt>
                <c:pt idx="1">
                  <c:v>0.12519332859591201</c:v>
                </c:pt>
                <c:pt idx="2">
                  <c:v>0.171474358974359</c:v>
                </c:pt>
                <c:pt idx="3">
                  <c:v>0.18888888888888899</c:v>
                </c:pt>
                <c:pt idx="4">
                  <c:v>0.1875</c:v>
                </c:pt>
              </c:numCache>
            </c:numRef>
          </c:val>
        </c:ser>
        <c:dLbls>
          <c:dLblPos val="outEnd"/>
          <c:showLegendKey val="0"/>
          <c:showVal val="1"/>
          <c:showCatName val="0"/>
          <c:showSerName val="0"/>
          <c:showPercent val="0"/>
          <c:showBubbleSize val="0"/>
        </c:dLbls>
        <c:gapWidth val="219"/>
        <c:overlap val="-27"/>
        <c:axId val="265794704"/>
        <c:axId val="265788824"/>
      </c:barChart>
      <c:catAx>
        <c:axId val="265794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65788824"/>
        <c:crosses val="autoZero"/>
        <c:auto val="1"/>
        <c:lblAlgn val="ctr"/>
        <c:lblOffset val="100"/>
        <c:noMultiLvlLbl val="0"/>
      </c:catAx>
      <c:valAx>
        <c:axId val="265788824"/>
        <c:scaling>
          <c:orientation val="minMax"/>
        </c:scaling>
        <c:delete val="1"/>
        <c:axPos val="l"/>
        <c:numFmt formatCode="0.0%" sourceLinked="1"/>
        <c:majorTickMark val="none"/>
        <c:minorTickMark val="none"/>
        <c:tickLblPos val="nextTo"/>
        <c:crossAx val="265794704"/>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Child Outcomes</a:t>
            </a:r>
          </a:p>
          <a:p>
            <a:pPr>
              <a:defRPr/>
            </a:pPr>
            <a:r>
              <a:rPr lang="en-US"/>
              <a:t>Fall to Spring 2013/2014 Growth</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'Centers-Growth'!$B$1</c:f>
              <c:strCache>
                <c:ptCount val="1"/>
                <c:pt idx="0">
                  <c:v>Social-Emotional</c:v>
                </c:pt>
              </c:strCache>
            </c:strRef>
          </c:tx>
          <c:spPr>
            <a:solidFill>
              <a:schemeClr val="accent1"/>
            </a:solidFill>
            <a:ln>
              <a:noFill/>
            </a:ln>
            <a:effectLst/>
          </c:spPr>
          <c:invertIfNegative val="0"/>
          <c:cat>
            <c:strRef>
              <c:f>'Centers-Growth'!$A$3:$A$6</c:f>
              <c:strCache>
                <c:ptCount val="4"/>
                <c:pt idx="0">
                  <c:v>Center I</c:v>
                </c:pt>
                <c:pt idx="1">
                  <c:v>Center II</c:v>
                </c:pt>
                <c:pt idx="2">
                  <c:v>Center III</c:v>
                </c:pt>
                <c:pt idx="3">
                  <c:v>Center IV</c:v>
                </c:pt>
              </c:strCache>
            </c:strRef>
          </c:cat>
          <c:val>
            <c:numRef>
              <c:f>'Centers-Growth'!$B$3:$B$6</c:f>
              <c:numCache>
                <c:formatCode>General</c:formatCode>
                <c:ptCount val="4"/>
                <c:pt idx="0">
                  <c:v>3.3</c:v>
                </c:pt>
                <c:pt idx="1">
                  <c:v>12.7</c:v>
                </c:pt>
                <c:pt idx="2">
                  <c:v>16.100000000000001</c:v>
                </c:pt>
                <c:pt idx="3">
                  <c:v>9.3000000000000007</c:v>
                </c:pt>
              </c:numCache>
            </c:numRef>
          </c:val>
        </c:ser>
        <c:ser>
          <c:idx val="1"/>
          <c:order val="1"/>
          <c:tx>
            <c:strRef>
              <c:f>'Centers-Growth'!$C$1</c:f>
              <c:strCache>
                <c:ptCount val="1"/>
                <c:pt idx="0">
                  <c:v>Physical - Gross Motor</c:v>
                </c:pt>
              </c:strCache>
            </c:strRef>
          </c:tx>
          <c:spPr>
            <a:solidFill>
              <a:schemeClr val="accent2"/>
            </a:solidFill>
            <a:ln>
              <a:noFill/>
            </a:ln>
            <a:effectLst/>
          </c:spPr>
          <c:invertIfNegative val="0"/>
          <c:cat>
            <c:strRef>
              <c:f>'Centers-Growth'!$A$3:$A$6</c:f>
              <c:strCache>
                <c:ptCount val="4"/>
                <c:pt idx="0">
                  <c:v>Center I</c:v>
                </c:pt>
                <c:pt idx="1">
                  <c:v>Center II</c:v>
                </c:pt>
                <c:pt idx="2">
                  <c:v>Center III</c:v>
                </c:pt>
                <c:pt idx="3">
                  <c:v>Center IV</c:v>
                </c:pt>
              </c:strCache>
            </c:strRef>
          </c:cat>
          <c:val>
            <c:numRef>
              <c:f>'Centers-Growth'!$C$3:$C$6</c:f>
              <c:numCache>
                <c:formatCode>General</c:formatCode>
                <c:ptCount val="4"/>
                <c:pt idx="0">
                  <c:v>0.4</c:v>
                </c:pt>
                <c:pt idx="1">
                  <c:v>4.4000000000000004</c:v>
                </c:pt>
                <c:pt idx="2">
                  <c:v>4.3</c:v>
                </c:pt>
                <c:pt idx="3">
                  <c:v>2.5</c:v>
                </c:pt>
              </c:numCache>
            </c:numRef>
          </c:val>
        </c:ser>
        <c:ser>
          <c:idx val="2"/>
          <c:order val="2"/>
          <c:tx>
            <c:strRef>
              <c:f>'Centers-Growth'!$D$1</c:f>
              <c:strCache>
                <c:ptCount val="1"/>
                <c:pt idx="0">
                  <c:v>Physical - Fine Motor</c:v>
                </c:pt>
              </c:strCache>
            </c:strRef>
          </c:tx>
          <c:spPr>
            <a:solidFill>
              <a:schemeClr val="accent3"/>
            </a:solidFill>
            <a:ln>
              <a:noFill/>
            </a:ln>
            <a:effectLst/>
          </c:spPr>
          <c:invertIfNegative val="0"/>
          <c:cat>
            <c:strRef>
              <c:f>'Centers-Growth'!$A$3:$A$6</c:f>
              <c:strCache>
                <c:ptCount val="4"/>
                <c:pt idx="0">
                  <c:v>Center I</c:v>
                </c:pt>
                <c:pt idx="1">
                  <c:v>Center II</c:v>
                </c:pt>
                <c:pt idx="2">
                  <c:v>Center III</c:v>
                </c:pt>
                <c:pt idx="3">
                  <c:v>Center IV</c:v>
                </c:pt>
              </c:strCache>
            </c:strRef>
          </c:cat>
          <c:val>
            <c:numRef>
              <c:f>'Centers-Growth'!$D$3:$D$6</c:f>
              <c:numCache>
                <c:formatCode>General</c:formatCode>
                <c:ptCount val="4"/>
                <c:pt idx="0">
                  <c:v>0.5</c:v>
                </c:pt>
                <c:pt idx="1">
                  <c:v>2.5</c:v>
                </c:pt>
                <c:pt idx="2">
                  <c:v>3.3</c:v>
                </c:pt>
                <c:pt idx="3">
                  <c:v>1.4</c:v>
                </c:pt>
              </c:numCache>
            </c:numRef>
          </c:val>
        </c:ser>
        <c:ser>
          <c:idx val="3"/>
          <c:order val="3"/>
          <c:tx>
            <c:strRef>
              <c:f>'Centers-Growth'!$E$1</c:f>
              <c:strCache>
                <c:ptCount val="1"/>
                <c:pt idx="0">
                  <c:v>Language</c:v>
                </c:pt>
              </c:strCache>
            </c:strRef>
          </c:tx>
          <c:spPr>
            <a:solidFill>
              <a:schemeClr val="accent4"/>
            </a:solidFill>
            <a:ln>
              <a:noFill/>
            </a:ln>
            <a:effectLst/>
          </c:spPr>
          <c:invertIfNegative val="0"/>
          <c:cat>
            <c:strRef>
              <c:f>'Centers-Growth'!$A$3:$A$6</c:f>
              <c:strCache>
                <c:ptCount val="4"/>
                <c:pt idx="0">
                  <c:v>Center I</c:v>
                </c:pt>
                <c:pt idx="1">
                  <c:v>Center II</c:v>
                </c:pt>
                <c:pt idx="2">
                  <c:v>Center III</c:v>
                </c:pt>
                <c:pt idx="3">
                  <c:v>Center IV</c:v>
                </c:pt>
              </c:strCache>
            </c:strRef>
          </c:cat>
          <c:val>
            <c:numRef>
              <c:f>'Centers-Growth'!$E$3:$E$6</c:f>
              <c:numCache>
                <c:formatCode>General</c:formatCode>
                <c:ptCount val="4"/>
                <c:pt idx="0">
                  <c:v>4.2</c:v>
                </c:pt>
                <c:pt idx="1">
                  <c:v>9</c:v>
                </c:pt>
                <c:pt idx="2">
                  <c:v>12.8</c:v>
                </c:pt>
                <c:pt idx="3">
                  <c:v>9.1</c:v>
                </c:pt>
              </c:numCache>
            </c:numRef>
          </c:val>
        </c:ser>
        <c:ser>
          <c:idx val="4"/>
          <c:order val="4"/>
          <c:tx>
            <c:strRef>
              <c:f>'Centers-Growth'!$F$1</c:f>
              <c:strCache>
                <c:ptCount val="1"/>
                <c:pt idx="0">
                  <c:v>Cognitive</c:v>
                </c:pt>
              </c:strCache>
            </c:strRef>
          </c:tx>
          <c:spPr>
            <a:solidFill>
              <a:schemeClr val="accent5"/>
            </a:solidFill>
            <a:ln>
              <a:noFill/>
            </a:ln>
            <a:effectLst/>
          </c:spPr>
          <c:invertIfNegative val="0"/>
          <c:cat>
            <c:strRef>
              <c:f>'Centers-Growth'!$A$3:$A$6</c:f>
              <c:strCache>
                <c:ptCount val="4"/>
                <c:pt idx="0">
                  <c:v>Center I</c:v>
                </c:pt>
                <c:pt idx="1">
                  <c:v>Center II</c:v>
                </c:pt>
                <c:pt idx="2">
                  <c:v>Center III</c:v>
                </c:pt>
                <c:pt idx="3">
                  <c:v>Center IV</c:v>
                </c:pt>
              </c:strCache>
            </c:strRef>
          </c:cat>
          <c:val>
            <c:numRef>
              <c:f>'Centers-Growth'!$F$3:$F$6</c:f>
              <c:numCache>
                <c:formatCode>General</c:formatCode>
                <c:ptCount val="4"/>
                <c:pt idx="0">
                  <c:v>3.2</c:v>
                </c:pt>
                <c:pt idx="1">
                  <c:v>11.7</c:v>
                </c:pt>
                <c:pt idx="2">
                  <c:v>18.8</c:v>
                </c:pt>
                <c:pt idx="3">
                  <c:v>10.7</c:v>
                </c:pt>
              </c:numCache>
            </c:numRef>
          </c:val>
        </c:ser>
        <c:ser>
          <c:idx val="5"/>
          <c:order val="5"/>
          <c:tx>
            <c:strRef>
              <c:f>'Centers-Growth'!$G$1</c:f>
              <c:strCache>
                <c:ptCount val="1"/>
                <c:pt idx="0">
                  <c:v>Literacy</c:v>
                </c:pt>
              </c:strCache>
            </c:strRef>
          </c:tx>
          <c:spPr>
            <a:solidFill>
              <a:schemeClr val="accent6"/>
            </a:solidFill>
            <a:ln>
              <a:noFill/>
            </a:ln>
            <a:effectLst/>
          </c:spPr>
          <c:invertIfNegative val="0"/>
          <c:cat>
            <c:strRef>
              <c:f>'Centers-Growth'!$A$3:$A$6</c:f>
              <c:strCache>
                <c:ptCount val="4"/>
                <c:pt idx="0">
                  <c:v>Center I</c:v>
                </c:pt>
                <c:pt idx="1">
                  <c:v>Center II</c:v>
                </c:pt>
                <c:pt idx="2">
                  <c:v>Center III</c:v>
                </c:pt>
                <c:pt idx="3">
                  <c:v>Center IV</c:v>
                </c:pt>
              </c:strCache>
            </c:strRef>
          </c:cat>
          <c:val>
            <c:numRef>
              <c:f>'Centers-Growth'!$G$3:$G$6</c:f>
              <c:numCache>
                <c:formatCode>General</c:formatCode>
                <c:ptCount val="4"/>
                <c:pt idx="0">
                  <c:v>1.5</c:v>
                </c:pt>
                <c:pt idx="1">
                  <c:v>14.8</c:v>
                </c:pt>
                <c:pt idx="2">
                  <c:v>26</c:v>
                </c:pt>
                <c:pt idx="3">
                  <c:v>13.5</c:v>
                </c:pt>
              </c:numCache>
            </c:numRef>
          </c:val>
        </c:ser>
        <c:ser>
          <c:idx val="6"/>
          <c:order val="6"/>
          <c:tx>
            <c:strRef>
              <c:f>'Centers-Growth'!$H$1</c:f>
              <c:strCache>
                <c:ptCount val="1"/>
                <c:pt idx="0">
                  <c:v>Mathematics</c:v>
                </c:pt>
              </c:strCache>
            </c:strRef>
          </c:tx>
          <c:spPr>
            <a:solidFill>
              <a:schemeClr val="accent1">
                <a:lumMod val="60000"/>
              </a:schemeClr>
            </a:solidFill>
            <a:ln>
              <a:noFill/>
            </a:ln>
            <a:effectLst/>
          </c:spPr>
          <c:invertIfNegative val="0"/>
          <c:cat>
            <c:strRef>
              <c:f>'Centers-Growth'!$A$3:$A$6</c:f>
              <c:strCache>
                <c:ptCount val="4"/>
                <c:pt idx="0">
                  <c:v>Center I</c:v>
                </c:pt>
                <c:pt idx="1">
                  <c:v>Center II</c:v>
                </c:pt>
                <c:pt idx="2">
                  <c:v>Center III</c:v>
                </c:pt>
                <c:pt idx="3">
                  <c:v>Center IV</c:v>
                </c:pt>
              </c:strCache>
            </c:strRef>
          </c:cat>
          <c:val>
            <c:numRef>
              <c:f>'Centers-Growth'!$H$3:$H$6</c:f>
              <c:numCache>
                <c:formatCode>General</c:formatCode>
                <c:ptCount val="4"/>
                <c:pt idx="0">
                  <c:v>2.1</c:v>
                </c:pt>
                <c:pt idx="1">
                  <c:v>8.3000000000000007</c:v>
                </c:pt>
                <c:pt idx="2">
                  <c:v>16.100000000000001</c:v>
                </c:pt>
                <c:pt idx="3">
                  <c:v>7.9</c:v>
                </c:pt>
              </c:numCache>
            </c:numRef>
          </c:val>
        </c:ser>
        <c:dLbls>
          <c:showLegendKey val="0"/>
          <c:showVal val="0"/>
          <c:showCatName val="0"/>
          <c:showSerName val="0"/>
          <c:showPercent val="0"/>
          <c:showBubbleSize val="0"/>
        </c:dLbls>
        <c:gapWidth val="219"/>
        <c:overlap val="-27"/>
        <c:axId val="266260392"/>
        <c:axId val="266261176"/>
      </c:barChart>
      <c:catAx>
        <c:axId val="266260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66261176"/>
        <c:crosses val="autoZero"/>
        <c:auto val="1"/>
        <c:lblAlgn val="ctr"/>
        <c:lblOffset val="100"/>
        <c:noMultiLvlLbl val="0"/>
      </c:catAx>
      <c:valAx>
        <c:axId val="266261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66260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Single Parents - Employment Status</a:t>
            </a:r>
          </a:p>
          <a:p>
            <a:pPr>
              <a:defRPr/>
            </a:pPr>
            <a:r>
              <a:rPr lang="en-US"/>
              <a:t>Source: 2013 PIR</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Families!$A$8</c:f>
              <c:strCache>
                <c:ptCount val="1"/>
                <c:pt idx="0">
                  <c:v> Employed</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Families!$B$2:$F$2</c:f>
              <c:strCache>
                <c:ptCount val="5"/>
                <c:pt idx="0">
                  <c:v>United States</c:v>
                </c:pt>
                <c:pt idx="1">
                  <c:v>NC (Region IV Only)</c:v>
                </c:pt>
                <c:pt idx="2">
                  <c:v>Program I</c:v>
                </c:pt>
                <c:pt idx="3">
                  <c:v>Program II</c:v>
                </c:pt>
                <c:pt idx="4">
                  <c:v>Program III</c:v>
                </c:pt>
              </c:strCache>
            </c:strRef>
          </c:cat>
          <c:val>
            <c:numRef>
              <c:f>Families!$B$8:$F$8</c:f>
              <c:numCache>
                <c:formatCode>0%</c:formatCode>
                <c:ptCount val="5"/>
                <c:pt idx="0">
                  <c:v>0.50183104905431497</c:v>
                </c:pt>
                <c:pt idx="1">
                  <c:v>0.46607571314316198</c:v>
                </c:pt>
                <c:pt idx="2">
                  <c:v>0.44788732394366199</c:v>
                </c:pt>
                <c:pt idx="3">
                  <c:v>0.38983050847457601</c:v>
                </c:pt>
                <c:pt idx="4">
                  <c:v>0.54285714285714304</c:v>
                </c:pt>
              </c:numCache>
            </c:numRef>
          </c:val>
        </c:ser>
        <c:ser>
          <c:idx val="1"/>
          <c:order val="1"/>
          <c:tx>
            <c:strRef>
              <c:f>Families!$A$9</c:f>
              <c:strCache>
                <c:ptCount val="1"/>
                <c:pt idx="0">
                  <c:v>Not Working</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Families!$B$2:$F$2</c:f>
              <c:strCache>
                <c:ptCount val="5"/>
                <c:pt idx="0">
                  <c:v>United States</c:v>
                </c:pt>
                <c:pt idx="1">
                  <c:v>NC (Region IV Only)</c:v>
                </c:pt>
                <c:pt idx="2">
                  <c:v>Program I</c:v>
                </c:pt>
                <c:pt idx="3">
                  <c:v>Program II</c:v>
                </c:pt>
                <c:pt idx="4">
                  <c:v>Program III</c:v>
                </c:pt>
              </c:strCache>
            </c:strRef>
          </c:cat>
          <c:val>
            <c:numRef>
              <c:f>Families!$B$9:$F$9</c:f>
              <c:numCache>
                <c:formatCode>0%</c:formatCode>
                <c:ptCount val="5"/>
                <c:pt idx="0">
                  <c:v>0.49787229133292499</c:v>
                </c:pt>
                <c:pt idx="1">
                  <c:v>0.53392428685683802</c:v>
                </c:pt>
                <c:pt idx="2">
                  <c:v>0.55211267605633796</c:v>
                </c:pt>
                <c:pt idx="3">
                  <c:v>0.61016949152542399</c:v>
                </c:pt>
                <c:pt idx="4">
                  <c:v>0.45714285714285702</c:v>
                </c:pt>
              </c:numCache>
            </c:numRef>
          </c:val>
        </c:ser>
        <c:dLbls>
          <c:dLblPos val="ctr"/>
          <c:showLegendKey val="0"/>
          <c:showVal val="1"/>
          <c:showCatName val="0"/>
          <c:showSerName val="0"/>
          <c:showPercent val="0"/>
          <c:showBubbleSize val="0"/>
        </c:dLbls>
        <c:gapWidth val="150"/>
        <c:overlap val="100"/>
        <c:axId val="269121016"/>
        <c:axId val="269122192"/>
      </c:barChart>
      <c:catAx>
        <c:axId val="269121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69122192"/>
        <c:crosses val="autoZero"/>
        <c:auto val="1"/>
        <c:lblAlgn val="ctr"/>
        <c:lblOffset val="100"/>
        <c:noMultiLvlLbl val="0"/>
      </c:catAx>
      <c:valAx>
        <c:axId val="269122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69121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Families Receiving Benefits</a:t>
            </a:r>
          </a:p>
          <a:p>
            <a:pPr>
              <a:defRPr/>
            </a:pPr>
            <a:r>
              <a:rPr lang="en-US"/>
              <a:t>Source: 2013 PIR</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Families!$A$11</c:f>
              <c:strCache>
                <c:ptCount val="1"/>
                <c:pt idx="0">
                  <c:v>Receiving TANF Benefits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Families!$B$2:$F$2</c:f>
              <c:strCache>
                <c:ptCount val="5"/>
                <c:pt idx="0">
                  <c:v>United States</c:v>
                </c:pt>
                <c:pt idx="1">
                  <c:v>NC (Region IV Only)</c:v>
                </c:pt>
                <c:pt idx="2">
                  <c:v>Program I</c:v>
                </c:pt>
                <c:pt idx="3">
                  <c:v>Program II</c:v>
                </c:pt>
                <c:pt idx="4">
                  <c:v>Program III</c:v>
                </c:pt>
              </c:strCache>
            </c:strRef>
          </c:cat>
          <c:val>
            <c:numRef>
              <c:f>Families!$B$11:$F$11</c:f>
              <c:numCache>
                <c:formatCode>0%</c:formatCode>
                <c:ptCount val="5"/>
                <c:pt idx="0">
                  <c:v>0.15579308463400299</c:v>
                </c:pt>
                <c:pt idx="1">
                  <c:v>6.7983137341912594E-2</c:v>
                </c:pt>
                <c:pt idx="2">
                  <c:v>7.9258010118043898E-2</c:v>
                </c:pt>
                <c:pt idx="3">
                  <c:v>0.15116279069767399</c:v>
                </c:pt>
                <c:pt idx="4">
                  <c:v>2.7777777777777801E-2</c:v>
                </c:pt>
              </c:numCache>
            </c:numRef>
          </c:val>
        </c:ser>
        <c:ser>
          <c:idx val="1"/>
          <c:order val="1"/>
          <c:tx>
            <c:strRef>
              <c:f>Families!$A$12</c:f>
              <c:strCache>
                <c:ptCount val="1"/>
                <c:pt idx="0">
                  <c:v>Receiving SSI Benefits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Families!$B$2:$F$2</c:f>
              <c:strCache>
                <c:ptCount val="5"/>
                <c:pt idx="0">
                  <c:v>United States</c:v>
                </c:pt>
                <c:pt idx="1">
                  <c:v>NC (Region IV Only)</c:v>
                </c:pt>
                <c:pt idx="2">
                  <c:v>Program I</c:v>
                </c:pt>
                <c:pt idx="3">
                  <c:v>Program II</c:v>
                </c:pt>
                <c:pt idx="4">
                  <c:v>Program III</c:v>
                </c:pt>
              </c:strCache>
            </c:strRef>
          </c:cat>
          <c:val>
            <c:numRef>
              <c:f>Families!$B$12:$F$12</c:f>
              <c:numCache>
                <c:formatCode>0%</c:formatCode>
                <c:ptCount val="5"/>
                <c:pt idx="0">
                  <c:v>7.5095434062946803E-2</c:v>
                </c:pt>
                <c:pt idx="1">
                  <c:v>8.0053250499223405E-2</c:v>
                </c:pt>
                <c:pt idx="2">
                  <c:v>6.0708263069139998E-2</c:v>
                </c:pt>
                <c:pt idx="3">
                  <c:v>0.127906976744186</c:v>
                </c:pt>
                <c:pt idx="4">
                  <c:v>0.12962962962963001</c:v>
                </c:pt>
              </c:numCache>
            </c:numRef>
          </c:val>
        </c:ser>
        <c:ser>
          <c:idx val="2"/>
          <c:order val="2"/>
          <c:tx>
            <c:strRef>
              <c:f>Families!$A$13</c:f>
              <c:strCache>
                <c:ptCount val="1"/>
                <c:pt idx="0">
                  <c:v>Receiving WIC Benefits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Families!$B$2:$F$2</c:f>
              <c:strCache>
                <c:ptCount val="5"/>
                <c:pt idx="0">
                  <c:v>United States</c:v>
                </c:pt>
                <c:pt idx="1">
                  <c:v>NC (Region IV Only)</c:v>
                </c:pt>
                <c:pt idx="2">
                  <c:v>Program I</c:v>
                </c:pt>
                <c:pt idx="3">
                  <c:v>Program II</c:v>
                </c:pt>
                <c:pt idx="4">
                  <c:v>Program III</c:v>
                </c:pt>
              </c:strCache>
            </c:strRef>
          </c:cat>
          <c:val>
            <c:numRef>
              <c:f>Families!$B$13:$F$13</c:f>
              <c:numCache>
                <c:formatCode>0%</c:formatCode>
                <c:ptCount val="5"/>
                <c:pt idx="0">
                  <c:v>0.58044806123258497</c:v>
                </c:pt>
                <c:pt idx="1">
                  <c:v>0.50224095850898598</c:v>
                </c:pt>
                <c:pt idx="2">
                  <c:v>0.50421585160202398</c:v>
                </c:pt>
                <c:pt idx="3">
                  <c:v>0.77906976744185996</c:v>
                </c:pt>
                <c:pt idx="4">
                  <c:v>0.87962962962962998</c:v>
                </c:pt>
              </c:numCache>
            </c:numRef>
          </c:val>
        </c:ser>
        <c:dLbls>
          <c:dLblPos val="ctr"/>
          <c:showLegendKey val="0"/>
          <c:showVal val="1"/>
          <c:showCatName val="0"/>
          <c:showSerName val="0"/>
          <c:showPercent val="0"/>
          <c:showBubbleSize val="0"/>
        </c:dLbls>
        <c:gapWidth val="150"/>
        <c:overlap val="100"/>
        <c:axId val="269121408"/>
        <c:axId val="269119056"/>
      </c:barChart>
      <c:catAx>
        <c:axId val="269121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69119056"/>
        <c:crosses val="autoZero"/>
        <c:auto val="1"/>
        <c:lblAlgn val="ctr"/>
        <c:lblOffset val="100"/>
        <c:noMultiLvlLbl val="0"/>
      </c:catAx>
      <c:valAx>
        <c:axId val="2691190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69121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Head Start Program County ABC</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'Question 10'!$B$3</c:f>
              <c:strCache>
                <c:ptCount val="1"/>
                <c:pt idx="0">
                  <c:v>Response Percent</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Lbls>
            <c:dLbl>
              <c:idx val="5"/>
              <c:delete val="1"/>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'Question 10'!$A$4:$A$9</c:f>
              <c:strCache>
                <c:ptCount val="6"/>
                <c:pt idx="0">
                  <c:v>White/Caucasian</c:v>
                </c:pt>
                <c:pt idx="1">
                  <c:v>Black/African American</c:v>
                </c:pt>
                <c:pt idx="2">
                  <c:v>Hispanic</c:v>
                </c:pt>
                <c:pt idx="3">
                  <c:v>Asian/Pacific Islander</c:v>
                </c:pt>
                <c:pt idx="4">
                  <c:v>Native American</c:v>
                </c:pt>
                <c:pt idx="5">
                  <c:v>Other</c:v>
                </c:pt>
              </c:strCache>
            </c:strRef>
          </c:cat>
          <c:val>
            <c:numRef>
              <c:f>'Question 10'!$B$4:$B$9</c:f>
              <c:numCache>
                <c:formatCode>0.0%</c:formatCode>
                <c:ptCount val="6"/>
                <c:pt idx="0">
                  <c:v>0.46600000000000003</c:v>
                </c:pt>
                <c:pt idx="1">
                  <c:v>0.35899999999999999</c:v>
                </c:pt>
                <c:pt idx="2">
                  <c:v>0.191</c:v>
                </c:pt>
                <c:pt idx="3">
                  <c:v>2.3E-2</c:v>
                </c:pt>
                <c:pt idx="4">
                  <c:v>2.3E-2</c:v>
                </c:pt>
                <c:pt idx="5">
                  <c:v>0</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a:t>Has there been a time in the last year when you or someone in your immediate family:</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'Question 7'!$B$107</c:f>
              <c:strCache>
                <c:ptCount val="1"/>
                <c:pt idx="0">
                  <c:v>Yes</c:v>
                </c:pt>
              </c:strCache>
            </c:strRef>
          </c:tx>
          <c:spPr>
            <a:solidFill>
              <a:schemeClr val="accent1"/>
            </a:solidFill>
            <a:ln>
              <a:noFill/>
            </a:ln>
            <a:effectLst/>
          </c:spPr>
          <c:invertIfNegative val="0"/>
          <c:cat>
            <c:strRef>
              <c:f>'Question 7'!$A$108:$A$121</c:f>
              <c:strCache>
                <c:ptCount val="14"/>
                <c:pt idx="0">
                  <c:v>Had home condemned?</c:v>
                </c:pt>
                <c:pt idx="1">
                  <c:v>Had utilities turned off? (Landlord failed to pay)</c:v>
                </c:pt>
                <c:pt idx="2">
                  <c:v>Been evicted?</c:v>
                </c:pt>
                <c:pt idx="3">
                  <c:v>Went hungry?</c:v>
                </c:pt>
                <c:pt idx="4">
                  <c:v>Could not pay mortage or taxes?</c:v>
                </c:pt>
                <c:pt idx="5">
                  <c:v>Needed assistance but did not receive it?</c:v>
                </c:pt>
                <c:pt idx="6">
                  <c:v>Had utilities turned off? (Couldn't pay)</c:v>
                </c:pt>
                <c:pt idx="7">
                  <c:v>Needed food but couldn't afford to but it?</c:v>
                </c:pt>
                <c:pt idx="8">
                  <c:v>Lost a job?</c:v>
                </c:pt>
                <c:pt idx="9">
                  <c:v>Could not pay the rent?</c:v>
                </c:pt>
                <c:pt idx="10">
                  <c:v>Needed to buy medicine but couldn't afford to?</c:v>
                </c:pt>
                <c:pt idx="11">
                  <c:v>Needed to see a doctor but couldn't afford to?</c:v>
                </c:pt>
                <c:pt idx="12">
                  <c:v>Looked for work but could not get a job?</c:v>
                </c:pt>
                <c:pt idx="13">
                  <c:v>Needed to see a dentist but couldn't afford to?</c:v>
                </c:pt>
              </c:strCache>
            </c:strRef>
          </c:cat>
          <c:val>
            <c:numRef>
              <c:f>'Question 7'!$B$108:$B$121</c:f>
              <c:numCache>
                <c:formatCode>General</c:formatCode>
                <c:ptCount val="14"/>
                <c:pt idx="0">
                  <c:v>9</c:v>
                </c:pt>
                <c:pt idx="1">
                  <c:v>19</c:v>
                </c:pt>
                <c:pt idx="2">
                  <c:v>19</c:v>
                </c:pt>
                <c:pt idx="3">
                  <c:v>22</c:v>
                </c:pt>
                <c:pt idx="4">
                  <c:v>36</c:v>
                </c:pt>
                <c:pt idx="5">
                  <c:v>39</c:v>
                </c:pt>
                <c:pt idx="6">
                  <c:v>54</c:v>
                </c:pt>
                <c:pt idx="7">
                  <c:v>60</c:v>
                </c:pt>
                <c:pt idx="8">
                  <c:v>63</c:v>
                </c:pt>
                <c:pt idx="9">
                  <c:v>76</c:v>
                </c:pt>
                <c:pt idx="10">
                  <c:v>80</c:v>
                </c:pt>
                <c:pt idx="11">
                  <c:v>84</c:v>
                </c:pt>
                <c:pt idx="12">
                  <c:v>86</c:v>
                </c:pt>
                <c:pt idx="13">
                  <c:v>102</c:v>
                </c:pt>
              </c:numCache>
            </c:numRef>
          </c:val>
        </c:ser>
        <c:dLbls>
          <c:showLegendKey val="0"/>
          <c:showVal val="0"/>
          <c:showCatName val="0"/>
          <c:showSerName val="0"/>
          <c:showPercent val="0"/>
          <c:showBubbleSize val="0"/>
        </c:dLbls>
        <c:gapWidth val="150"/>
        <c:overlap val="100"/>
        <c:axId val="269119448"/>
        <c:axId val="269120624"/>
      </c:barChart>
      <c:catAx>
        <c:axId val="269119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69120624"/>
        <c:crosses val="autoZero"/>
        <c:auto val="1"/>
        <c:lblAlgn val="ctr"/>
        <c:lblOffset val="100"/>
        <c:noMultiLvlLbl val="0"/>
      </c:catAx>
      <c:valAx>
        <c:axId val="269120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69119448"/>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Growth in Social-Emotional Development </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CentersOnly!$A$15</c:f>
              <c:strCache>
                <c:ptCount val="1"/>
                <c:pt idx="0">
                  <c:v>Center I</c:v>
                </c:pt>
              </c:strCache>
            </c:strRef>
          </c:tx>
          <c:spPr>
            <a:ln w="28575" cap="rnd">
              <a:solidFill>
                <a:schemeClr val="accent1"/>
              </a:solidFill>
              <a:round/>
            </a:ln>
            <a:effectLst/>
          </c:spPr>
          <c:marker>
            <c:symbol val="none"/>
          </c:marker>
          <c:cat>
            <c:multiLvlStrRef>
              <c:f>CentersOnly!$B$12:$D$13</c:f>
              <c:multiLvlStrCache>
                <c:ptCount val="3"/>
                <c:lvl>
                  <c:pt idx="0">
                    <c:v>Fall</c:v>
                  </c:pt>
                  <c:pt idx="1">
                    <c:v>Winter</c:v>
                  </c:pt>
                  <c:pt idx="2">
                    <c:v>Spring</c:v>
                  </c:pt>
                </c:lvl>
                <c:lvl>
                  <c:pt idx="0">
                    <c:v>Social-Emotional</c:v>
                  </c:pt>
                </c:lvl>
              </c:multiLvlStrCache>
            </c:multiLvlStrRef>
          </c:cat>
          <c:val>
            <c:numRef>
              <c:f>CentersOnly!$B$15:$D$15</c:f>
              <c:numCache>
                <c:formatCode>General</c:formatCode>
                <c:ptCount val="3"/>
                <c:pt idx="0">
                  <c:v>17.3</c:v>
                </c:pt>
                <c:pt idx="1">
                  <c:v>21.8</c:v>
                </c:pt>
                <c:pt idx="2">
                  <c:v>24.8</c:v>
                </c:pt>
              </c:numCache>
            </c:numRef>
          </c:val>
          <c:smooth val="0"/>
        </c:ser>
        <c:ser>
          <c:idx val="1"/>
          <c:order val="1"/>
          <c:tx>
            <c:strRef>
              <c:f>CentersOnly!$A$16</c:f>
              <c:strCache>
                <c:ptCount val="1"/>
                <c:pt idx="0">
                  <c:v>Center II</c:v>
                </c:pt>
              </c:strCache>
            </c:strRef>
          </c:tx>
          <c:spPr>
            <a:ln w="28575" cap="rnd">
              <a:solidFill>
                <a:schemeClr val="accent2"/>
              </a:solidFill>
              <a:round/>
            </a:ln>
            <a:effectLst/>
          </c:spPr>
          <c:marker>
            <c:symbol val="none"/>
          </c:marker>
          <c:cat>
            <c:multiLvlStrRef>
              <c:f>CentersOnly!$B$12:$D$13</c:f>
              <c:multiLvlStrCache>
                <c:ptCount val="3"/>
                <c:lvl>
                  <c:pt idx="0">
                    <c:v>Fall</c:v>
                  </c:pt>
                  <c:pt idx="1">
                    <c:v>Winter</c:v>
                  </c:pt>
                  <c:pt idx="2">
                    <c:v>Spring</c:v>
                  </c:pt>
                </c:lvl>
                <c:lvl>
                  <c:pt idx="0">
                    <c:v>Social-Emotional</c:v>
                  </c:pt>
                </c:lvl>
              </c:multiLvlStrCache>
            </c:multiLvlStrRef>
          </c:cat>
          <c:val>
            <c:numRef>
              <c:f>CentersOnly!$B$16:$D$16</c:f>
              <c:numCache>
                <c:formatCode>General</c:formatCode>
                <c:ptCount val="3"/>
                <c:pt idx="0">
                  <c:v>30.5</c:v>
                </c:pt>
                <c:pt idx="1">
                  <c:v>34.5</c:v>
                </c:pt>
                <c:pt idx="2">
                  <c:v>43.2</c:v>
                </c:pt>
              </c:numCache>
            </c:numRef>
          </c:val>
          <c:smooth val="0"/>
        </c:ser>
        <c:ser>
          <c:idx val="2"/>
          <c:order val="2"/>
          <c:tx>
            <c:strRef>
              <c:f>CentersOnly!$A$17</c:f>
              <c:strCache>
                <c:ptCount val="1"/>
                <c:pt idx="0">
                  <c:v>Center III</c:v>
                </c:pt>
              </c:strCache>
            </c:strRef>
          </c:tx>
          <c:spPr>
            <a:ln w="28575" cap="rnd">
              <a:solidFill>
                <a:schemeClr val="accent3"/>
              </a:solidFill>
              <a:round/>
            </a:ln>
            <a:effectLst/>
          </c:spPr>
          <c:marker>
            <c:symbol val="none"/>
          </c:marker>
          <c:cat>
            <c:multiLvlStrRef>
              <c:f>CentersOnly!$B$12:$D$13</c:f>
              <c:multiLvlStrCache>
                <c:ptCount val="3"/>
                <c:lvl>
                  <c:pt idx="0">
                    <c:v>Fall</c:v>
                  </c:pt>
                  <c:pt idx="1">
                    <c:v>Winter</c:v>
                  </c:pt>
                  <c:pt idx="2">
                    <c:v>Spring</c:v>
                  </c:pt>
                </c:lvl>
                <c:lvl>
                  <c:pt idx="0">
                    <c:v>Social-Emotional</c:v>
                  </c:pt>
                </c:lvl>
              </c:multiLvlStrCache>
            </c:multiLvlStrRef>
          </c:cat>
          <c:val>
            <c:numRef>
              <c:f>CentersOnly!$B$17:$D$17</c:f>
              <c:numCache>
                <c:formatCode>General</c:formatCode>
                <c:ptCount val="3"/>
                <c:pt idx="0">
                  <c:v>33.6</c:v>
                </c:pt>
                <c:pt idx="1">
                  <c:v>43.9</c:v>
                </c:pt>
                <c:pt idx="2">
                  <c:v>49.7</c:v>
                </c:pt>
              </c:numCache>
            </c:numRef>
          </c:val>
          <c:smooth val="0"/>
        </c:ser>
        <c:ser>
          <c:idx val="3"/>
          <c:order val="3"/>
          <c:tx>
            <c:strRef>
              <c:f>CentersOnly!$A$18</c:f>
              <c:strCache>
                <c:ptCount val="1"/>
                <c:pt idx="0">
                  <c:v>Center IV</c:v>
                </c:pt>
              </c:strCache>
            </c:strRef>
          </c:tx>
          <c:spPr>
            <a:ln w="28575" cap="rnd">
              <a:solidFill>
                <a:schemeClr val="accent4"/>
              </a:solidFill>
              <a:round/>
            </a:ln>
            <a:effectLst/>
          </c:spPr>
          <c:marker>
            <c:symbol val="none"/>
          </c:marker>
          <c:cat>
            <c:multiLvlStrRef>
              <c:f>CentersOnly!$B$12:$D$13</c:f>
              <c:multiLvlStrCache>
                <c:ptCount val="3"/>
                <c:lvl>
                  <c:pt idx="0">
                    <c:v>Fall</c:v>
                  </c:pt>
                  <c:pt idx="1">
                    <c:v>Winter</c:v>
                  </c:pt>
                  <c:pt idx="2">
                    <c:v>Spring</c:v>
                  </c:pt>
                </c:lvl>
                <c:lvl>
                  <c:pt idx="0">
                    <c:v>Social-Emotional</c:v>
                  </c:pt>
                </c:lvl>
              </c:multiLvlStrCache>
            </c:multiLvlStrRef>
          </c:cat>
          <c:val>
            <c:numRef>
              <c:f>CentersOnly!$B$18:$D$18</c:f>
              <c:numCache>
                <c:formatCode>General</c:formatCode>
                <c:ptCount val="3"/>
                <c:pt idx="0">
                  <c:v>36.6</c:v>
                </c:pt>
                <c:pt idx="1">
                  <c:v>39.799999999999997</c:v>
                </c:pt>
                <c:pt idx="2">
                  <c:v>38.200000000000003</c:v>
                </c:pt>
              </c:numCache>
            </c:numRef>
          </c:val>
          <c:smooth val="0"/>
        </c:ser>
        <c:dLbls>
          <c:showLegendKey val="0"/>
          <c:showVal val="0"/>
          <c:showCatName val="0"/>
          <c:showSerName val="0"/>
          <c:showPercent val="0"/>
          <c:showBubbleSize val="0"/>
        </c:dLbls>
        <c:smooth val="0"/>
        <c:axId val="269588432"/>
        <c:axId val="269586080"/>
      </c:lineChart>
      <c:catAx>
        <c:axId val="269588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69586080"/>
        <c:crosses val="autoZero"/>
        <c:auto val="1"/>
        <c:lblAlgn val="ctr"/>
        <c:lblOffset val="100"/>
        <c:noMultiLvlLbl val="0"/>
      </c:catAx>
      <c:valAx>
        <c:axId val="269586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695884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AB479B-3728-43BA-A0E5-4D82F63AD635}" type="doc">
      <dgm:prSet loTypeId="urn:microsoft.com/office/officeart/2008/layout/SquareAccentList" loCatId="list" qsTypeId="urn:microsoft.com/office/officeart/2005/8/quickstyle/simple1" qsCatId="simple" csTypeId="urn:microsoft.com/office/officeart/2005/8/colors/colorful4" csCatId="colorful" phldr="1"/>
      <dgm:spPr/>
      <dgm:t>
        <a:bodyPr/>
        <a:lstStyle/>
        <a:p>
          <a:endParaRPr lang="en-US"/>
        </a:p>
      </dgm:t>
    </dgm:pt>
    <dgm:pt modelId="{A34F53AA-B216-48F1-9654-865AD9620B07}">
      <dgm:prSet phldrT="[Text]" custT="1"/>
      <dgm:spPr/>
      <dgm:t>
        <a:bodyPr/>
        <a:lstStyle/>
        <a:p>
          <a:pPr algn="l"/>
          <a:r>
            <a:rPr lang="en-US" sz="1800" dirty="0"/>
            <a:t>Data</a:t>
          </a:r>
          <a:endParaRPr lang="en-US" sz="1400" dirty="0"/>
        </a:p>
      </dgm:t>
    </dgm:pt>
    <dgm:pt modelId="{028C69F3-BAB4-4824-9708-1D0073779244}" type="parTrans" cxnId="{4177B952-DD2D-4576-8D2E-84D3DE6ED5DA}">
      <dgm:prSet/>
      <dgm:spPr/>
      <dgm:t>
        <a:bodyPr/>
        <a:lstStyle/>
        <a:p>
          <a:pPr algn="l"/>
          <a:endParaRPr lang="en-US" sz="1400"/>
        </a:p>
      </dgm:t>
    </dgm:pt>
    <dgm:pt modelId="{E9099AE7-CFFF-4C6E-A86B-2498D7612CB2}" type="sibTrans" cxnId="{4177B952-DD2D-4576-8D2E-84D3DE6ED5DA}">
      <dgm:prSet/>
      <dgm:spPr/>
      <dgm:t>
        <a:bodyPr/>
        <a:lstStyle/>
        <a:p>
          <a:pPr algn="l"/>
          <a:endParaRPr lang="en-US" sz="1400"/>
        </a:p>
      </dgm:t>
    </dgm:pt>
    <dgm:pt modelId="{7BDDDF5A-19C7-416F-931E-C995E955C778}">
      <dgm:prSet phldrT="[Text]" custT="1"/>
      <dgm:spPr/>
      <dgm:t>
        <a:bodyPr/>
        <a:lstStyle/>
        <a:p>
          <a:pPr algn="l"/>
          <a:r>
            <a:rPr lang="en-US" sz="1400" dirty="0"/>
            <a:t>Qualitative</a:t>
          </a:r>
        </a:p>
      </dgm:t>
    </dgm:pt>
    <dgm:pt modelId="{8587F980-E5C7-4704-9124-0EC1D193B035}" type="parTrans" cxnId="{6730D292-8B3D-4BAE-A32B-9FAD5223A2DA}">
      <dgm:prSet/>
      <dgm:spPr/>
      <dgm:t>
        <a:bodyPr/>
        <a:lstStyle/>
        <a:p>
          <a:pPr algn="l"/>
          <a:endParaRPr lang="en-US" sz="1400"/>
        </a:p>
      </dgm:t>
    </dgm:pt>
    <dgm:pt modelId="{39E10B2E-63FD-408C-AFC1-6D1B29DB4C32}" type="sibTrans" cxnId="{6730D292-8B3D-4BAE-A32B-9FAD5223A2DA}">
      <dgm:prSet/>
      <dgm:spPr/>
      <dgm:t>
        <a:bodyPr/>
        <a:lstStyle/>
        <a:p>
          <a:pPr algn="l"/>
          <a:endParaRPr lang="en-US" sz="1400"/>
        </a:p>
      </dgm:t>
    </dgm:pt>
    <dgm:pt modelId="{793EF9C1-103D-48A9-8F83-0FD6EDB9A4FA}">
      <dgm:prSet phldrT="[Text]" custT="1"/>
      <dgm:spPr/>
      <dgm:t>
        <a:bodyPr/>
        <a:lstStyle/>
        <a:p>
          <a:pPr algn="l"/>
          <a:r>
            <a:rPr lang="en-US" sz="1400" dirty="0"/>
            <a:t>Quantitative</a:t>
          </a:r>
        </a:p>
      </dgm:t>
    </dgm:pt>
    <dgm:pt modelId="{B0E2EE99-99D7-447E-BA77-D390CB184355}" type="parTrans" cxnId="{E68C9589-1F7C-4D2F-A940-C78DAF7F129D}">
      <dgm:prSet/>
      <dgm:spPr/>
      <dgm:t>
        <a:bodyPr/>
        <a:lstStyle/>
        <a:p>
          <a:pPr algn="l"/>
          <a:endParaRPr lang="en-US" sz="1400"/>
        </a:p>
      </dgm:t>
    </dgm:pt>
    <dgm:pt modelId="{2529FA36-5D00-401D-80FD-F5FC426DD4B4}" type="sibTrans" cxnId="{E68C9589-1F7C-4D2F-A940-C78DAF7F129D}">
      <dgm:prSet/>
      <dgm:spPr/>
      <dgm:t>
        <a:bodyPr/>
        <a:lstStyle/>
        <a:p>
          <a:pPr algn="l"/>
          <a:endParaRPr lang="en-US" sz="1400"/>
        </a:p>
      </dgm:t>
    </dgm:pt>
    <dgm:pt modelId="{051F74FD-DB5E-4780-80F4-BA77E1018F4C}">
      <dgm:prSet phldrT="[Text]" custT="1"/>
      <dgm:spPr/>
      <dgm:t>
        <a:bodyPr/>
        <a:lstStyle/>
        <a:p>
          <a:pPr algn="l"/>
          <a:r>
            <a:rPr lang="en-US" sz="1800" dirty="0"/>
            <a:t>Measures</a:t>
          </a:r>
          <a:endParaRPr lang="en-US" sz="1400" dirty="0"/>
        </a:p>
      </dgm:t>
    </dgm:pt>
    <dgm:pt modelId="{DB50DE3F-EB89-4A3C-A47E-982984715564}" type="parTrans" cxnId="{4CF63845-3018-4DB4-AF5E-4683F9620E80}">
      <dgm:prSet/>
      <dgm:spPr/>
      <dgm:t>
        <a:bodyPr/>
        <a:lstStyle/>
        <a:p>
          <a:pPr algn="l"/>
          <a:endParaRPr lang="en-US" sz="1400"/>
        </a:p>
      </dgm:t>
    </dgm:pt>
    <dgm:pt modelId="{CB5F1140-1C70-4F3D-B38E-24A28FD5B16B}" type="sibTrans" cxnId="{4CF63845-3018-4DB4-AF5E-4683F9620E80}">
      <dgm:prSet/>
      <dgm:spPr/>
      <dgm:t>
        <a:bodyPr/>
        <a:lstStyle/>
        <a:p>
          <a:pPr algn="l"/>
          <a:endParaRPr lang="en-US" sz="1400"/>
        </a:p>
      </dgm:t>
    </dgm:pt>
    <dgm:pt modelId="{473DCFB3-538C-4869-908B-B8F268C96BEE}">
      <dgm:prSet phldrT="[Text]" custT="1"/>
      <dgm:spPr/>
      <dgm:t>
        <a:bodyPr/>
        <a:lstStyle/>
        <a:p>
          <a:pPr algn="l"/>
          <a:r>
            <a:rPr lang="en-US" sz="1400" dirty="0"/>
            <a:t>Average / Mean</a:t>
          </a:r>
        </a:p>
      </dgm:t>
    </dgm:pt>
    <dgm:pt modelId="{B733204B-4456-41B5-9885-CE32EBCCA534}" type="parTrans" cxnId="{C7FF4D72-9750-4479-B617-B4FF47176E0A}">
      <dgm:prSet/>
      <dgm:spPr/>
      <dgm:t>
        <a:bodyPr/>
        <a:lstStyle/>
        <a:p>
          <a:pPr algn="l"/>
          <a:endParaRPr lang="en-US" sz="1400"/>
        </a:p>
      </dgm:t>
    </dgm:pt>
    <dgm:pt modelId="{6EE51A0C-8A48-4EA3-B89A-99FF761419AE}" type="sibTrans" cxnId="{C7FF4D72-9750-4479-B617-B4FF47176E0A}">
      <dgm:prSet/>
      <dgm:spPr/>
      <dgm:t>
        <a:bodyPr/>
        <a:lstStyle/>
        <a:p>
          <a:pPr algn="l"/>
          <a:endParaRPr lang="en-US" sz="1400"/>
        </a:p>
      </dgm:t>
    </dgm:pt>
    <dgm:pt modelId="{7E0EF44B-CFCD-4A4A-BA2E-4704DAF6A60E}">
      <dgm:prSet phldrT="[Text]" custT="1"/>
      <dgm:spPr/>
      <dgm:t>
        <a:bodyPr/>
        <a:lstStyle/>
        <a:p>
          <a:pPr algn="l"/>
          <a:r>
            <a:rPr lang="en-US" sz="1400" dirty="0"/>
            <a:t>Median</a:t>
          </a:r>
        </a:p>
      </dgm:t>
    </dgm:pt>
    <dgm:pt modelId="{7C97E3C9-0A89-4D9A-AAEF-D3E63D0555B7}" type="parTrans" cxnId="{0A0742C0-4575-443C-8C79-0C931489B357}">
      <dgm:prSet/>
      <dgm:spPr/>
      <dgm:t>
        <a:bodyPr/>
        <a:lstStyle/>
        <a:p>
          <a:pPr algn="l"/>
          <a:endParaRPr lang="en-US" sz="1400"/>
        </a:p>
      </dgm:t>
    </dgm:pt>
    <dgm:pt modelId="{F47DBB27-3605-4C9C-BED2-B6219DC2DFAC}" type="sibTrans" cxnId="{0A0742C0-4575-443C-8C79-0C931489B357}">
      <dgm:prSet/>
      <dgm:spPr/>
      <dgm:t>
        <a:bodyPr/>
        <a:lstStyle/>
        <a:p>
          <a:pPr algn="l"/>
          <a:endParaRPr lang="en-US" sz="1400"/>
        </a:p>
      </dgm:t>
    </dgm:pt>
    <dgm:pt modelId="{6F3972F7-379D-446E-98D5-16C6D96FB568}">
      <dgm:prSet phldrT="[Text]" custT="1"/>
      <dgm:spPr/>
      <dgm:t>
        <a:bodyPr/>
        <a:lstStyle/>
        <a:p>
          <a:pPr algn="l"/>
          <a:r>
            <a:rPr lang="en-US" sz="1400" dirty="0"/>
            <a:t>Mode</a:t>
          </a:r>
        </a:p>
      </dgm:t>
    </dgm:pt>
    <dgm:pt modelId="{B898FDB9-3300-4004-BC80-B9619BC979AF}" type="parTrans" cxnId="{0151B4D1-5E1A-4AD8-9599-7DD197554997}">
      <dgm:prSet/>
      <dgm:spPr/>
      <dgm:t>
        <a:bodyPr/>
        <a:lstStyle/>
        <a:p>
          <a:pPr algn="l"/>
          <a:endParaRPr lang="en-US" sz="1400"/>
        </a:p>
      </dgm:t>
    </dgm:pt>
    <dgm:pt modelId="{03338A1B-2D91-4D41-9345-756C08191E80}" type="sibTrans" cxnId="{0151B4D1-5E1A-4AD8-9599-7DD197554997}">
      <dgm:prSet/>
      <dgm:spPr/>
      <dgm:t>
        <a:bodyPr/>
        <a:lstStyle/>
        <a:p>
          <a:pPr algn="l"/>
          <a:endParaRPr lang="en-US" sz="1400"/>
        </a:p>
      </dgm:t>
    </dgm:pt>
    <dgm:pt modelId="{D6DD21A2-0351-4D27-B5BE-4D3389B45663}">
      <dgm:prSet phldrT="[Text]" custT="1"/>
      <dgm:spPr/>
      <dgm:t>
        <a:bodyPr/>
        <a:lstStyle/>
        <a:p>
          <a:pPr algn="l"/>
          <a:r>
            <a:rPr lang="en-US" sz="1400" dirty="0"/>
            <a:t>Range</a:t>
          </a:r>
        </a:p>
      </dgm:t>
    </dgm:pt>
    <dgm:pt modelId="{ADFE24B7-510A-424A-8519-D80331F38408}" type="parTrans" cxnId="{4CEB0818-083B-431B-BCEE-4787611A9AD9}">
      <dgm:prSet/>
      <dgm:spPr/>
      <dgm:t>
        <a:bodyPr/>
        <a:lstStyle/>
        <a:p>
          <a:pPr algn="l"/>
          <a:endParaRPr lang="en-US" sz="1400"/>
        </a:p>
      </dgm:t>
    </dgm:pt>
    <dgm:pt modelId="{1A6BE390-3D4E-4C66-9C6F-B1FB7918DFA6}" type="sibTrans" cxnId="{4CEB0818-083B-431B-BCEE-4787611A9AD9}">
      <dgm:prSet/>
      <dgm:spPr/>
      <dgm:t>
        <a:bodyPr/>
        <a:lstStyle/>
        <a:p>
          <a:pPr algn="l"/>
          <a:endParaRPr lang="en-US" sz="1400"/>
        </a:p>
      </dgm:t>
    </dgm:pt>
    <dgm:pt modelId="{5EC169B3-C67C-49B5-89B2-C530BF2AAA99}">
      <dgm:prSet phldrT="[Text]" custT="1"/>
      <dgm:spPr/>
      <dgm:t>
        <a:bodyPr/>
        <a:lstStyle/>
        <a:p>
          <a:pPr algn="l"/>
          <a:r>
            <a:rPr lang="en-US" sz="1400" dirty="0"/>
            <a:t>Variance</a:t>
          </a:r>
        </a:p>
      </dgm:t>
    </dgm:pt>
    <dgm:pt modelId="{79755AC2-46E4-4AE7-8865-19E27953FE2A}" type="parTrans" cxnId="{53AF2BA4-C3C6-4E0B-93C8-0E9C5D4104DD}">
      <dgm:prSet/>
      <dgm:spPr/>
      <dgm:t>
        <a:bodyPr/>
        <a:lstStyle/>
        <a:p>
          <a:pPr algn="l"/>
          <a:endParaRPr lang="en-US" sz="1400"/>
        </a:p>
      </dgm:t>
    </dgm:pt>
    <dgm:pt modelId="{07E12122-F334-4811-BDCB-801B1554000B}" type="sibTrans" cxnId="{53AF2BA4-C3C6-4E0B-93C8-0E9C5D4104DD}">
      <dgm:prSet/>
      <dgm:spPr/>
      <dgm:t>
        <a:bodyPr/>
        <a:lstStyle/>
        <a:p>
          <a:pPr algn="l"/>
          <a:endParaRPr lang="en-US" sz="1400"/>
        </a:p>
      </dgm:t>
    </dgm:pt>
    <dgm:pt modelId="{D98A4F0D-BED6-4CED-A34F-EB5DE206D853}">
      <dgm:prSet phldrT="[Text]" custT="1"/>
      <dgm:spPr/>
      <dgm:t>
        <a:bodyPr/>
        <a:lstStyle/>
        <a:p>
          <a:pPr algn="l"/>
          <a:r>
            <a:rPr lang="en-US" sz="1100" dirty="0"/>
            <a:t>Standard Deviation</a:t>
          </a:r>
        </a:p>
      </dgm:t>
    </dgm:pt>
    <dgm:pt modelId="{173C0ED8-8BC8-4E20-B334-E29E335FB62C}" type="parTrans" cxnId="{57CE21D5-3ADF-447A-8C0E-204363932F75}">
      <dgm:prSet/>
      <dgm:spPr/>
      <dgm:t>
        <a:bodyPr/>
        <a:lstStyle/>
        <a:p>
          <a:pPr algn="l"/>
          <a:endParaRPr lang="en-US" sz="1400"/>
        </a:p>
      </dgm:t>
    </dgm:pt>
    <dgm:pt modelId="{9FD18830-0C07-44BC-9E7D-BD578800111F}" type="sibTrans" cxnId="{57CE21D5-3ADF-447A-8C0E-204363932F75}">
      <dgm:prSet/>
      <dgm:spPr/>
      <dgm:t>
        <a:bodyPr/>
        <a:lstStyle/>
        <a:p>
          <a:pPr algn="l"/>
          <a:endParaRPr lang="en-US" sz="1400"/>
        </a:p>
      </dgm:t>
    </dgm:pt>
    <dgm:pt modelId="{0B07B11C-25CD-4B12-838E-C0091C59FD1E}">
      <dgm:prSet custT="1"/>
      <dgm:spPr/>
      <dgm:t>
        <a:bodyPr/>
        <a:lstStyle/>
        <a:p>
          <a:pPr algn="l"/>
          <a:r>
            <a:rPr lang="en-US" sz="1800" dirty="0"/>
            <a:t>Relationships</a:t>
          </a:r>
          <a:endParaRPr lang="en-US" sz="1400" dirty="0"/>
        </a:p>
      </dgm:t>
    </dgm:pt>
    <dgm:pt modelId="{BCBD1D41-968E-4DA3-B118-E4579DE2B7F7}" type="parTrans" cxnId="{31964FFF-CF53-41E7-B22C-3394BE9FC7A5}">
      <dgm:prSet/>
      <dgm:spPr/>
      <dgm:t>
        <a:bodyPr/>
        <a:lstStyle/>
        <a:p>
          <a:pPr algn="l"/>
          <a:endParaRPr lang="en-US" sz="1400"/>
        </a:p>
      </dgm:t>
    </dgm:pt>
    <dgm:pt modelId="{CD69E7A3-4247-4026-A7B2-CD4DA92B8AC4}" type="sibTrans" cxnId="{31964FFF-CF53-41E7-B22C-3394BE9FC7A5}">
      <dgm:prSet/>
      <dgm:spPr/>
      <dgm:t>
        <a:bodyPr/>
        <a:lstStyle/>
        <a:p>
          <a:pPr algn="l"/>
          <a:endParaRPr lang="en-US" sz="1400"/>
        </a:p>
      </dgm:t>
    </dgm:pt>
    <dgm:pt modelId="{180D0909-32F0-47F9-81FD-7FE6AE720EF3}">
      <dgm:prSet custT="1"/>
      <dgm:spPr/>
      <dgm:t>
        <a:bodyPr/>
        <a:lstStyle/>
        <a:p>
          <a:pPr algn="l"/>
          <a:r>
            <a:rPr lang="en-US" sz="1400" dirty="0"/>
            <a:t>Dependence</a:t>
          </a:r>
        </a:p>
      </dgm:t>
    </dgm:pt>
    <dgm:pt modelId="{253C6932-BC87-4CDA-BC2E-77C9DB67C31A}" type="parTrans" cxnId="{2508A5F4-FC89-4BCD-9117-A68CE375E23D}">
      <dgm:prSet/>
      <dgm:spPr/>
      <dgm:t>
        <a:bodyPr/>
        <a:lstStyle/>
        <a:p>
          <a:pPr algn="l"/>
          <a:endParaRPr lang="en-US" sz="1400"/>
        </a:p>
      </dgm:t>
    </dgm:pt>
    <dgm:pt modelId="{23D1A34F-74B5-4722-A6B9-139FFDFD7C77}" type="sibTrans" cxnId="{2508A5F4-FC89-4BCD-9117-A68CE375E23D}">
      <dgm:prSet/>
      <dgm:spPr/>
      <dgm:t>
        <a:bodyPr/>
        <a:lstStyle/>
        <a:p>
          <a:pPr algn="l"/>
          <a:endParaRPr lang="en-US" sz="1400"/>
        </a:p>
      </dgm:t>
    </dgm:pt>
    <dgm:pt modelId="{16366849-1BC3-4D7A-B6EE-E91FD809D5B6}">
      <dgm:prSet custT="1"/>
      <dgm:spPr/>
      <dgm:t>
        <a:bodyPr/>
        <a:lstStyle/>
        <a:p>
          <a:pPr algn="l"/>
          <a:r>
            <a:rPr lang="en-US" sz="1800" dirty="0"/>
            <a:t>Data</a:t>
          </a:r>
          <a:r>
            <a:rPr lang="en-US" sz="1400" dirty="0"/>
            <a:t> </a:t>
          </a:r>
          <a:r>
            <a:rPr lang="en-US" sz="1800" dirty="0"/>
            <a:t>Quality</a:t>
          </a:r>
          <a:r>
            <a:rPr lang="en-US" sz="1400" dirty="0"/>
            <a:t> </a:t>
          </a:r>
        </a:p>
      </dgm:t>
    </dgm:pt>
    <dgm:pt modelId="{C17F8D86-D519-4ACF-A46F-93E30B86989B}" type="parTrans" cxnId="{F879FBD5-444A-4BE9-A924-0A450E876F33}">
      <dgm:prSet/>
      <dgm:spPr/>
      <dgm:t>
        <a:bodyPr/>
        <a:lstStyle/>
        <a:p>
          <a:pPr algn="l"/>
          <a:endParaRPr lang="en-US" sz="1400"/>
        </a:p>
      </dgm:t>
    </dgm:pt>
    <dgm:pt modelId="{E7E4401D-6421-4A7F-8FB1-FC7ABA3A1703}" type="sibTrans" cxnId="{F879FBD5-444A-4BE9-A924-0A450E876F33}">
      <dgm:prSet/>
      <dgm:spPr/>
      <dgm:t>
        <a:bodyPr/>
        <a:lstStyle/>
        <a:p>
          <a:pPr algn="l"/>
          <a:endParaRPr lang="en-US" sz="1400"/>
        </a:p>
      </dgm:t>
    </dgm:pt>
    <dgm:pt modelId="{7389EB1D-40D3-4B28-8221-1F84BA74F197}">
      <dgm:prSet custT="1"/>
      <dgm:spPr/>
      <dgm:t>
        <a:bodyPr/>
        <a:lstStyle/>
        <a:p>
          <a:pPr algn="l"/>
          <a:r>
            <a:rPr lang="en-US" sz="1400" dirty="0"/>
            <a:t>Validity</a:t>
          </a:r>
        </a:p>
      </dgm:t>
    </dgm:pt>
    <dgm:pt modelId="{C6AFC9CC-2068-4CA5-9561-BF768D6F4425}" type="parTrans" cxnId="{BD7EBFA2-AB51-4B81-8376-8E8DA0D25BE6}">
      <dgm:prSet/>
      <dgm:spPr/>
      <dgm:t>
        <a:bodyPr/>
        <a:lstStyle/>
        <a:p>
          <a:pPr algn="l"/>
          <a:endParaRPr lang="en-US" sz="1400"/>
        </a:p>
      </dgm:t>
    </dgm:pt>
    <dgm:pt modelId="{3EFC247C-7FCB-409D-A4E3-C06398177620}" type="sibTrans" cxnId="{BD7EBFA2-AB51-4B81-8376-8E8DA0D25BE6}">
      <dgm:prSet/>
      <dgm:spPr/>
      <dgm:t>
        <a:bodyPr/>
        <a:lstStyle/>
        <a:p>
          <a:pPr algn="l"/>
          <a:endParaRPr lang="en-US" sz="1400"/>
        </a:p>
      </dgm:t>
    </dgm:pt>
    <dgm:pt modelId="{1401BF78-7E36-457A-BE00-6C7DE5A2C0B7}">
      <dgm:prSet custT="1"/>
      <dgm:spPr/>
      <dgm:t>
        <a:bodyPr/>
        <a:lstStyle/>
        <a:p>
          <a:pPr algn="l"/>
          <a:r>
            <a:rPr lang="en-US" sz="1400" dirty="0"/>
            <a:t>Reliability</a:t>
          </a:r>
        </a:p>
      </dgm:t>
    </dgm:pt>
    <dgm:pt modelId="{F38A83FE-BA8F-487C-B30F-EABB2F6D9E77}" type="parTrans" cxnId="{909215EC-CF71-42A3-B9C9-1F097480C6D5}">
      <dgm:prSet/>
      <dgm:spPr/>
      <dgm:t>
        <a:bodyPr/>
        <a:lstStyle/>
        <a:p>
          <a:pPr algn="l"/>
          <a:endParaRPr lang="en-US" sz="1400"/>
        </a:p>
      </dgm:t>
    </dgm:pt>
    <dgm:pt modelId="{75892824-ECED-4B6E-A82E-CA35D7A09806}" type="sibTrans" cxnId="{909215EC-CF71-42A3-B9C9-1F097480C6D5}">
      <dgm:prSet/>
      <dgm:spPr/>
      <dgm:t>
        <a:bodyPr/>
        <a:lstStyle/>
        <a:p>
          <a:pPr algn="l"/>
          <a:endParaRPr lang="en-US" sz="1400"/>
        </a:p>
      </dgm:t>
    </dgm:pt>
    <dgm:pt modelId="{F4D88672-0459-4949-B50A-0F46F38F467C}">
      <dgm:prSet custT="1"/>
      <dgm:spPr/>
      <dgm:t>
        <a:bodyPr/>
        <a:lstStyle/>
        <a:p>
          <a:pPr algn="l"/>
          <a:r>
            <a:rPr lang="en-US" sz="1400" dirty="0"/>
            <a:t>Correlation</a:t>
          </a:r>
        </a:p>
      </dgm:t>
    </dgm:pt>
    <dgm:pt modelId="{2F251565-5C66-4BA5-8CFA-9A8CF35850F9}" type="sibTrans" cxnId="{B407256D-3B98-4C3A-A0BC-90A8169F41B2}">
      <dgm:prSet/>
      <dgm:spPr/>
      <dgm:t>
        <a:bodyPr/>
        <a:lstStyle/>
        <a:p>
          <a:pPr algn="l"/>
          <a:endParaRPr lang="en-US" sz="1400"/>
        </a:p>
      </dgm:t>
    </dgm:pt>
    <dgm:pt modelId="{617DE5AD-D97C-4AD4-BC0B-FB7B22D6E404}" type="parTrans" cxnId="{B407256D-3B98-4C3A-A0BC-90A8169F41B2}">
      <dgm:prSet/>
      <dgm:spPr/>
      <dgm:t>
        <a:bodyPr/>
        <a:lstStyle/>
        <a:p>
          <a:pPr algn="l"/>
          <a:endParaRPr lang="en-US" sz="1400"/>
        </a:p>
      </dgm:t>
    </dgm:pt>
    <dgm:pt modelId="{E8E7115D-E2A4-4A65-8327-C3F2A5E96E2C}" type="pres">
      <dgm:prSet presAssocID="{09AB479B-3728-43BA-A0E5-4D82F63AD635}" presName="layout" presStyleCnt="0">
        <dgm:presLayoutVars>
          <dgm:chMax/>
          <dgm:chPref/>
          <dgm:dir/>
          <dgm:resizeHandles/>
        </dgm:presLayoutVars>
      </dgm:prSet>
      <dgm:spPr/>
      <dgm:t>
        <a:bodyPr/>
        <a:lstStyle/>
        <a:p>
          <a:endParaRPr lang="en-US"/>
        </a:p>
      </dgm:t>
    </dgm:pt>
    <dgm:pt modelId="{FEC8077F-FE30-4235-820C-DAF2A5D5B7AB}" type="pres">
      <dgm:prSet presAssocID="{A34F53AA-B216-48F1-9654-865AD9620B07}" presName="root" presStyleCnt="0">
        <dgm:presLayoutVars>
          <dgm:chMax/>
          <dgm:chPref/>
        </dgm:presLayoutVars>
      </dgm:prSet>
      <dgm:spPr/>
    </dgm:pt>
    <dgm:pt modelId="{CB60030B-7C5F-4D46-ABB3-5E08C7330884}" type="pres">
      <dgm:prSet presAssocID="{A34F53AA-B216-48F1-9654-865AD9620B07}" presName="rootComposite" presStyleCnt="0">
        <dgm:presLayoutVars/>
      </dgm:prSet>
      <dgm:spPr/>
    </dgm:pt>
    <dgm:pt modelId="{0513B7C7-AE05-46A0-870A-DD30AB8D85B7}" type="pres">
      <dgm:prSet presAssocID="{A34F53AA-B216-48F1-9654-865AD9620B07}" presName="ParentAccent" presStyleLbl="alignNode1" presStyleIdx="0" presStyleCnt="4"/>
      <dgm:spPr/>
    </dgm:pt>
    <dgm:pt modelId="{29FCAF1A-6E15-41D0-B2E8-9D276B2090AA}" type="pres">
      <dgm:prSet presAssocID="{A34F53AA-B216-48F1-9654-865AD9620B07}" presName="ParentSmallAccent" presStyleLbl="fgAcc1" presStyleIdx="0" presStyleCnt="4"/>
      <dgm:spPr/>
    </dgm:pt>
    <dgm:pt modelId="{F3D956D2-AF06-4572-9104-160EE1252682}" type="pres">
      <dgm:prSet presAssocID="{A34F53AA-B216-48F1-9654-865AD9620B07}" presName="Parent" presStyleLbl="revTx" presStyleIdx="0" presStyleCnt="16">
        <dgm:presLayoutVars>
          <dgm:chMax/>
          <dgm:chPref val="4"/>
          <dgm:bulletEnabled val="1"/>
        </dgm:presLayoutVars>
      </dgm:prSet>
      <dgm:spPr/>
      <dgm:t>
        <a:bodyPr/>
        <a:lstStyle/>
        <a:p>
          <a:endParaRPr lang="en-US"/>
        </a:p>
      </dgm:t>
    </dgm:pt>
    <dgm:pt modelId="{4D16AE50-8DFA-4CFB-BEA3-1CBEDAEB4CC2}" type="pres">
      <dgm:prSet presAssocID="{A34F53AA-B216-48F1-9654-865AD9620B07}" presName="childShape" presStyleCnt="0">
        <dgm:presLayoutVars>
          <dgm:chMax val="0"/>
          <dgm:chPref val="0"/>
        </dgm:presLayoutVars>
      </dgm:prSet>
      <dgm:spPr/>
    </dgm:pt>
    <dgm:pt modelId="{8FF6E8A0-3C58-4276-B4D0-50DFDAF611CF}" type="pres">
      <dgm:prSet presAssocID="{7BDDDF5A-19C7-416F-931E-C995E955C778}" presName="childComposite" presStyleCnt="0">
        <dgm:presLayoutVars>
          <dgm:chMax val="0"/>
          <dgm:chPref val="0"/>
        </dgm:presLayoutVars>
      </dgm:prSet>
      <dgm:spPr/>
    </dgm:pt>
    <dgm:pt modelId="{3AE9D497-1D2A-4CD4-BDB4-38D3B209C443}" type="pres">
      <dgm:prSet presAssocID="{7BDDDF5A-19C7-416F-931E-C995E955C778}" presName="ChildAccent" presStyleLbl="solidFgAcc1" presStyleIdx="0" presStyleCnt="12"/>
      <dgm:spPr/>
    </dgm:pt>
    <dgm:pt modelId="{D7F2BFA5-D441-4836-8021-2D1F517275E8}" type="pres">
      <dgm:prSet presAssocID="{7BDDDF5A-19C7-416F-931E-C995E955C778}" presName="Child" presStyleLbl="revTx" presStyleIdx="1" presStyleCnt="16">
        <dgm:presLayoutVars>
          <dgm:chMax val="0"/>
          <dgm:chPref val="0"/>
          <dgm:bulletEnabled val="1"/>
        </dgm:presLayoutVars>
      </dgm:prSet>
      <dgm:spPr/>
      <dgm:t>
        <a:bodyPr/>
        <a:lstStyle/>
        <a:p>
          <a:endParaRPr lang="en-US"/>
        </a:p>
      </dgm:t>
    </dgm:pt>
    <dgm:pt modelId="{75EEE4C9-5374-4A4D-A205-E67F6A3F8EA3}" type="pres">
      <dgm:prSet presAssocID="{793EF9C1-103D-48A9-8F83-0FD6EDB9A4FA}" presName="childComposite" presStyleCnt="0">
        <dgm:presLayoutVars>
          <dgm:chMax val="0"/>
          <dgm:chPref val="0"/>
        </dgm:presLayoutVars>
      </dgm:prSet>
      <dgm:spPr/>
    </dgm:pt>
    <dgm:pt modelId="{9C0D35EF-E3A4-400A-9AB5-2ADD02AF10B7}" type="pres">
      <dgm:prSet presAssocID="{793EF9C1-103D-48A9-8F83-0FD6EDB9A4FA}" presName="ChildAccent" presStyleLbl="solidFgAcc1" presStyleIdx="1" presStyleCnt="12"/>
      <dgm:spPr/>
    </dgm:pt>
    <dgm:pt modelId="{A83282C1-B57D-480F-BDC0-2A3CBBBE12CA}" type="pres">
      <dgm:prSet presAssocID="{793EF9C1-103D-48A9-8F83-0FD6EDB9A4FA}" presName="Child" presStyleLbl="revTx" presStyleIdx="2" presStyleCnt="16">
        <dgm:presLayoutVars>
          <dgm:chMax val="0"/>
          <dgm:chPref val="0"/>
          <dgm:bulletEnabled val="1"/>
        </dgm:presLayoutVars>
      </dgm:prSet>
      <dgm:spPr/>
      <dgm:t>
        <a:bodyPr/>
        <a:lstStyle/>
        <a:p>
          <a:endParaRPr lang="en-US"/>
        </a:p>
      </dgm:t>
    </dgm:pt>
    <dgm:pt modelId="{8E5FFA85-9818-4655-9614-C757C1BB2BF0}" type="pres">
      <dgm:prSet presAssocID="{16366849-1BC3-4D7A-B6EE-E91FD809D5B6}" presName="root" presStyleCnt="0">
        <dgm:presLayoutVars>
          <dgm:chMax/>
          <dgm:chPref/>
        </dgm:presLayoutVars>
      </dgm:prSet>
      <dgm:spPr/>
    </dgm:pt>
    <dgm:pt modelId="{6F6EF146-BBC6-4B11-B4FF-6B8B756A0999}" type="pres">
      <dgm:prSet presAssocID="{16366849-1BC3-4D7A-B6EE-E91FD809D5B6}" presName="rootComposite" presStyleCnt="0">
        <dgm:presLayoutVars/>
      </dgm:prSet>
      <dgm:spPr/>
    </dgm:pt>
    <dgm:pt modelId="{01054AEA-2AD4-40DB-9992-F96F9E5B661D}" type="pres">
      <dgm:prSet presAssocID="{16366849-1BC3-4D7A-B6EE-E91FD809D5B6}" presName="ParentAccent" presStyleLbl="alignNode1" presStyleIdx="1" presStyleCnt="4"/>
      <dgm:spPr/>
    </dgm:pt>
    <dgm:pt modelId="{6EBD20E8-AA52-4B58-989A-146BD4991E57}" type="pres">
      <dgm:prSet presAssocID="{16366849-1BC3-4D7A-B6EE-E91FD809D5B6}" presName="ParentSmallAccent" presStyleLbl="fgAcc1" presStyleIdx="1" presStyleCnt="4"/>
      <dgm:spPr/>
    </dgm:pt>
    <dgm:pt modelId="{F5D0359E-9CC7-473A-A991-852894609235}" type="pres">
      <dgm:prSet presAssocID="{16366849-1BC3-4D7A-B6EE-E91FD809D5B6}" presName="Parent" presStyleLbl="revTx" presStyleIdx="3" presStyleCnt="16">
        <dgm:presLayoutVars>
          <dgm:chMax/>
          <dgm:chPref val="4"/>
          <dgm:bulletEnabled val="1"/>
        </dgm:presLayoutVars>
      </dgm:prSet>
      <dgm:spPr/>
      <dgm:t>
        <a:bodyPr/>
        <a:lstStyle/>
        <a:p>
          <a:endParaRPr lang="en-US"/>
        </a:p>
      </dgm:t>
    </dgm:pt>
    <dgm:pt modelId="{9DC4C889-7E0B-4EFB-8070-95644DA74DEC}" type="pres">
      <dgm:prSet presAssocID="{16366849-1BC3-4D7A-B6EE-E91FD809D5B6}" presName="childShape" presStyleCnt="0">
        <dgm:presLayoutVars>
          <dgm:chMax val="0"/>
          <dgm:chPref val="0"/>
        </dgm:presLayoutVars>
      </dgm:prSet>
      <dgm:spPr/>
    </dgm:pt>
    <dgm:pt modelId="{C1267662-4D7F-46F2-B99C-BE4B3E189443}" type="pres">
      <dgm:prSet presAssocID="{7389EB1D-40D3-4B28-8221-1F84BA74F197}" presName="childComposite" presStyleCnt="0">
        <dgm:presLayoutVars>
          <dgm:chMax val="0"/>
          <dgm:chPref val="0"/>
        </dgm:presLayoutVars>
      </dgm:prSet>
      <dgm:spPr/>
    </dgm:pt>
    <dgm:pt modelId="{61B4139C-9EE7-4D88-B33B-8E0E7D8D435F}" type="pres">
      <dgm:prSet presAssocID="{7389EB1D-40D3-4B28-8221-1F84BA74F197}" presName="ChildAccent" presStyleLbl="solidFgAcc1" presStyleIdx="2" presStyleCnt="12"/>
      <dgm:spPr/>
    </dgm:pt>
    <dgm:pt modelId="{53CD4458-BF98-4764-972C-2D56F00C06D1}" type="pres">
      <dgm:prSet presAssocID="{7389EB1D-40D3-4B28-8221-1F84BA74F197}" presName="Child" presStyleLbl="revTx" presStyleIdx="4" presStyleCnt="16">
        <dgm:presLayoutVars>
          <dgm:chMax val="0"/>
          <dgm:chPref val="0"/>
          <dgm:bulletEnabled val="1"/>
        </dgm:presLayoutVars>
      </dgm:prSet>
      <dgm:spPr/>
      <dgm:t>
        <a:bodyPr/>
        <a:lstStyle/>
        <a:p>
          <a:endParaRPr lang="en-US"/>
        </a:p>
      </dgm:t>
    </dgm:pt>
    <dgm:pt modelId="{92C1B819-C78F-4F55-82C9-09A4AD77C21E}" type="pres">
      <dgm:prSet presAssocID="{1401BF78-7E36-457A-BE00-6C7DE5A2C0B7}" presName="childComposite" presStyleCnt="0">
        <dgm:presLayoutVars>
          <dgm:chMax val="0"/>
          <dgm:chPref val="0"/>
        </dgm:presLayoutVars>
      </dgm:prSet>
      <dgm:spPr/>
    </dgm:pt>
    <dgm:pt modelId="{6EAE8DA2-137B-48ED-8842-AB06C9657880}" type="pres">
      <dgm:prSet presAssocID="{1401BF78-7E36-457A-BE00-6C7DE5A2C0B7}" presName="ChildAccent" presStyleLbl="solidFgAcc1" presStyleIdx="3" presStyleCnt="12"/>
      <dgm:spPr/>
    </dgm:pt>
    <dgm:pt modelId="{06161E10-4C76-4351-B7EB-13C76A9CCFE6}" type="pres">
      <dgm:prSet presAssocID="{1401BF78-7E36-457A-BE00-6C7DE5A2C0B7}" presName="Child" presStyleLbl="revTx" presStyleIdx="5" presStyleCnt="16">
        <dgm:presLayoutVars>
          <dgm:chMax val="0"/>
          <dgm:chPref val="0"/>
          <dgm:bulletEnabled val="1"/>
        </dgm:presLayoutVars>
      </dgm:prSet>
      <dgm:spPr/>
      <dgm:t>
        <a:bodyPr/>
        <a:lstStyle/>
        <a:p>
          <a:endParaRPr lang="en-US"/>
        </a:p>
      </dgm:t>
    </dgm:pt>
    <dgm:pt modelId="{143D4779-D0FB-4A09-97E4-665926676D75}" type="pres">
      <dgm:prSet presAssocID="{051F74FD-DB5E-4780-80F4-BA77E1018F4C}" presName="root" presStyleCnt="0">
        <dgm:presLayoutVars>
          <dgm:chMax/>
          <dgm:chPref/>
        </dgm:presLayoutVars>
      </dgm:prSet>
      <dgm:spPr/>
    </dgm:pt>
    <dgm:pt modelId="{CD81927B-08BA-4729-913A-628375D90B57}" type="pres">
      <dgm:prSet presAssocID="{051F74FD-DB5E-4780-80F4-BA77E1018F4C}" presName="rootComposite" presStyleCnt="0">
        <dgm:presLayoutVars/>
      </dgm:prSet>
      <dgm:spPr/>
    </dgm:pt>
    <dgm:pt modelId="{7BA32B60-E64D-4280-958E-1559541CF859}" type="pres">
      <dgm:prSet presAssocID="{051F74FD-DB5E-4780-80F4-BA77E1018F4C}" presName="ParentAccent" presStyleLbl="alignNode1" presStyleIdx="2" presStyleCnt="4"/>
      <dgm:spPr/>
    </dgm:pt>
    <dgm:pt modelId="{B2C49596-02C9-470B-BB5C-5EE94BC6CA4D}" type="pres">
      <dgm:prSet presAssocID="{051F74FD-DB5E-4780-80F4-BA77E1018F4C}" presName="ParentSmallAccent" presStyleLbl="fgAcc1" presStyleIdx="2" presStyleCnt="4"/>
      <dgm:spPr/>
    </dgm:pt>
    <dgm:pt modelId="{1384574E-FE95-44C5-A49D-C0686EC2900D}" type="pres">
      <dgm:prSet presAssocID="{051F74FD-DB5E-4780-80F4-BA77E1018F4C}" presName="Parent" presStyleLbl="revTx" presStyleIdx="6" presStyleCnt="16">
        <dgm:presLayoutVars>
          <dgm:chMax/>
          <dgm:chPref val="4"/>
          <dgm:bulletEnabled val="1"/>
        </dgm:presLayoutVars>
      </dgm:prSet>
      <dgm:spPr/>
      <dgm:t>
        <a:bodyPr/>
        <a:lstStyle/>
        <a:p>
          <a:endParaRPr lang="en-US"/>
        </a:p>
      </dgm:t>
    </dgm:pt>
    <dgm:pt modelId="{625A63A9-718F-4669-91FC-BB381F88794A}" type="pres">
      <dgm:prSet presAssocID="{051F74FD-DB5E-4780-80F4-BA77E1018F4C}" presName="childShape" presStyleCnt="0">
        <dgm:presLayoutVars>
          <dgm:chMax val="0"/>
          <dgm:chPref val="0"/>
        </dgm:presLayoutVars>
      </dgm:prSet>
      <dgm:spPr/>
    </dgm:pt>
    <dgm:pt modelId="{CB91C4CE-1855-4A53-88B5-D550CA51EF86}" type="pres">
      <dgm:prSet presAssocID="{473DCFB3-538C-4869-908B-B8F268C96BEE}" presName="childComposite" presStyleCnt="0">
        <dgm:presLayoutVars>
          <dgm:chMax val="0"/>
          <dgm:chPref val="0"/>
        </dgm:presLayoutVars>
      </dgm:prSet>
      <dgm:spPr/>
    </dgm:pt>
    <dgm:pt modelId="{0CA753B1-DD2C-4E57-AFF6-4478A5FACF9C}" type="pres">
      <dgm:prSet presAssocID="{473DCFB3-538C-4869-908B-B8F268C96BEE}" presName="ChildAccent" presStyleLbl="solidFgAcc1" presStyleIdx="4" presStyleCnt="12"/>
      <dgm:spPr/>
    </dgm:pt>
    <dgm:pt modelId="{8185A289-CB84-404C-9DFC-63BE8FDB6E6A}" type="pres">
      <dgm:prSet presAssocID="{473DCFB3-538C-4869-908B-B8F268C96BEE}" presName="Child" presStyleLbl="revTx" presStyleIdx="7" presStyleCnt="16">
        <dgm:presLayoutVars>
          <dgm:chMax val="0"/>
          <dgm:chPref val="0"/>
          <dgm:bulletEnabled val="1"/>
        </dgm:presLayoutVars>
      </dgm:prSet>
      <dgm:spPr/>
      <dgm:t>
        <a:bodyPr/>
        <a:lstStyle/>
        <a:p>
          <a:endParaRPr lang="en-US"/>
        </a:p>
      </dgm:t>
    </dgm:pt>
    <dgm:pt modelId="{16CB87E5-B0A1-4519-98B1-0EB50A0F0FC1}" type="pres">
      <dgm:prSet presAssocID="{7E0EF44B-CFCD-4A4A-BA2E-4704DAF6A60E}" presName="childComposite" presStyleCnt="0">
        <dgm:presLayoutVars>
          <dgm:chMax val="0"/>
          <dgm:chPref val="0"/>
        </dgm:presLayoutVars>
      </dgm:prSet>
      <dgm:spPr/>
    </dgm:pt>
    <dgm:pt modelId="{A7D5A54F-772E-43FB-818E-5CD53AA09BC8}" type="pres">
      <dgm:prSet presAssocID="{7E0EF44B-CFCD-4A4A-BA2E-4704DAF6A60E}" presName="ChildAccent" presStyleLbl="solidFgAcc1" presStyleIdx="5" presStyleCnt="12"/>
      <dgm:spPr/>
    </dgm:pt>
    <dgm:pt modelId="{D24F8542-03CA-4D82-A32E-DCB5BBC26AA4}" type="pres">
      <dgm:prSet presAssocID="{7E0EF44B-CFCD-4A4A-BA2E-4704DAF6A60E}" presName="Child" presStyleLbl="revTx" presStyleIdx="8" presStyleCnt="16">
        <dgm:presLayoutVars>
          <dgm:chMax val="0"/>
          <dgm:chPref val="0"/>
          <dgm:bulletEnabled val="1"/>
        </dgm:presLayoutVars>
      </dgm:prSet>
      <dgm:spPr/>
      <dgm:t>
        <a:bodyPr/>
        <a:lstStyle/>
        <a:p>
          <a:endParaRPr lang="en-US"/>
        </a:p>
      </dgm:t>
    </dgm:pt>
    <dgm:pt modelId="{2A7C9F71-752F-4A0F-8981-29B0E7087DE6}" type="pres">
      <dgm:prSet presAssocID="{6F3972F7-379D-446E-98D5-16C6D96FB568}" presName="childComposite" presStyleCnt="0">
        <dgm:presLayoutVars>
          <dgm:chMax val="0"/>
          <dgm:chPref val="0"/>
        </dgm:presLayoutVars>
      </dgm:prSet>
      <dgm:spPr/>
    </dgm:pt>
    <dgm:pt modelId="{79453B5D-5350-4594-B01F-F53774CEE8C9}" type="pres">
      <dgm:prSet presAssocID="{6F3972F7-379D-446E-98D5-16C6D96FB568}" presName="ChildAccent" presStyleLbl="solidFgAcc1" presStyleIdx="6" presStyleCnt="12"/>
      <dgm:spPr/>
    </dgm:pt>
    <dgm:pt modelId="{D56D4BE5-5177-46FA-A9BE-776A5A0F6C0E}" type="pres">
      <dgm:prSet presAssocID="{6F3972F7-379D-446E-98D5-16C6D96FB568}" presName="Child" presStyleLbl="revTx" presStyleIdx="9" presStyleCnt="16">
        <dgm:presLayoutVars>
          <dgm:chMax val="0"/>
          <dgm:chPref val="0"/>
          <dgm:bulletEnabled val="1"/>
        </dgm:presLayoutVars>
      </dgm:prSet>
      <dgm:spPr/>
      <dgm:t>
        <a:bodyPr/>
        <a:lstStyle/>
        <a:p>
          <a:endParaRPr lang="en-US"/>
        </a:p>
      </dgm:t>
    </dgm:pt>
    <dgm:pt modelId="{073576D9-5688-47FA-B007-50B0EC38CEBD}" type="pres">
      <dgm:prSet presAssocID="{D6DD21A2-0351-4D27-B5BE-4D3389B45663}" presName="childComposite" presStyleCnt="0">
        <dgm:presLayoutVars>
          <dgm:chMax val="0"/>
          <dgm:chPref val="0"/>
        </dgm:presLayoutVars>
      </dgm:prSet>
      <dgm:spPr/>
    </dgm:pt>
    <dgm:pt modelId="{BFD79FE8-AD26-4014-9E1E-F142BBA7EAEA}" type="pres">
      <dgm:prSet presAssocID="{D6DD21A2-0351-4D27-B5BE-4D3389B45663}" presName="ChildAccent" presStyleLbl="solidFgAcc1" presStyleIdx="7" presStyleCnt="12"/>
      <dgm:spPr/>
    </dgm:pt>
    <dgm:pt modelId="{118C8631-A917-43F2-A893-D187168B1195}" type="pres">
      <dgm:prSet presAssocID="{D6DD21A2-0351-4D27-B5BE-4D3389B45663}" presName="Child" presStyleLbl="revTx" presStyleIdx="10" presStyleCnt="16">
        <dgm:presLayoutVars>
          <dgm:chMax val="0"/>
          <dgm:chPref val="0"/>
          <dgm:bulletEnabled val="1"/>
        </dgm:presLayoutVars>
      </dgm:prSet>
      <dgm:spPr/>
      <dgm:t>
        <a:bodyPr/>
        <a:lstStyle/>
        <a:p>
          <a:endParaRPr lang="en-US"/>
        </a:p>
      </dgm:t>
    </dgm:pt>
    <dgm:pt modelId="{0A867131-5057-4721-A645-53EBDFE8EA0E}" type="pres">
      <dgm:prSet presAssocID="{5EC169B3-C67C-49B5-89B2-C530BF2AAA99}" presName="childComposite" presStyleCnt="0">
        <dgm:presLayoutVars>
          <dgm:chMax val="0"/>
          <dgm:chPref val="0"/>
        </dgm:presLayoutVars>
      </dgm:prSet>
      <dgm:spPr/>
    </dgm:pt>
    <dgm:pt modelId="{6EF46ED6-2D1E-4CB5-93C5-3E269397094F}" type="pres">
      <dgm:prSet presAssocID="{5EC169B3-C67C-49B5-89B2-C530BF2AAA99}" presName="ChildAccent" presStyleLbl="solidFgAcc1" presStyleIdx="8" presStyleCnt="12"/>
      <dgm:spPr/>
    </dgm:pt>
    <dgm:pt modelId="{5F5A565B-F1E1-47D4-BAB7-977ABB756EDE}" type="pres">
      <dgm:prSet presAssocID="{5EC169B3-C67C-49B5-89B2-C530BF2AAA99}" presName="Child" presStyleLbl="revTx" presStyleIdx="11" presStyleCnt="16">
        <dgm:presLayoutVars>
          <dgm:chMax val="0"/>
          <dgm:chPref val="0"/>
          <dgm:bulletEnabled val="1"/>
        </dgm:presLayoutVars>
      </dgm:prSet>
      <dgm:spPr/>
      <dgm:t>
        <a:bodyPr/>
        <a:lstStyle/>
        <a:p>
          <a:endParaRPr lang="en-US"/>
        </a:p>
      </dgm:t>
    </dgm:pt>
    <dgm:pt modelId="{BDC46399-D023-4222-AA6C-4F55CD0F54B7}" type="pres">
      <dgm:prSet presAssocID="{D98A4F0D-BED6-4CED-A34F-EB5DE206D853}" presName="childComposite" presStyleCnt="0">
        <dgm:presLayoutVars>
          <dgm:chMax val="0"/>
          <dgm:chPref val="0"/>
        </dgm:presLayoutVars>
      </dgm:prSet>
      <dgm:spPr/>
    </dgm:pt>
    <dgm:pt modelId="{6DDDF022-601C-47FF-9FD5-D39C66275466}" type="pres">
      <dgm:prSet presAssocID="{D98A4F0D-BED6-4CED-A34F-EB5DE206D853}" presName="ChildAccent" presStyleLbl="solidFgAcc1" presStyleIdx="9" presStyleCnt="12"/>
      <dgm:spPr/>
    </dgm:pt>
    <dgm:pt modelId="{751543E3-3418-48AC-921C-6FAFA4A504B0}" type="pres">
      <dgm:prSet presAssocID="{D98A4F0D-BED6-4CED-A34F-EB5DE206D853}" presName="Child" presStyleLbl="revTx" presStyleIdx="12" presStyleCnt="16">
        <dgm:presLayoutVars>
          <dgm:chMax val="0"/>
          <dgm:chPref val="0"/>
          <dgm:bulletEnabled val="1"/>
        </dgm:presLayoutVars>
      </dgm:prSet>
      <dgm:spPr/>
      <dgm:t>
        <a:bodyPr/>
        <a:lstStyle/>
        <a:p>
          <a:endParaRPr lang="en-US"/>
        </a:p>
      </dgm:t>
    </dgm:pt>
    <dgm:pt modelId="{9B948E5C-AE8C-4682-AB01-296E8E78BD9D}" type="pres">
      <dgm:prSet presAssocID="{0B07B11C-25CD-4B12-838E-C0091C59FD1E}" presName="root" presStyleCnt="0">
        <dgm:presLayoutVars>
          <dgm:chMax/>
          <dgm:chPref/>
        </dgm:presLayoutVars>
      </dgm:prSet>
      <dgm:spPr/>
    </dgm:pt>
    <dgm:pt modelId="{559804E0-A637-49D2-AB61-4A7D45CF1C37}" type="pres">
      <dgm:prSet presAssocID="{0B07B11C-25CD-4B12-838E-C0091C59FD1E}" presName="rootComposite" presStyleCnt="0">
        <dgm:presLayoutVars/>
      </dgm:prSet>
      <dgm:spPr/>
    </dgm:pt>
    <dgm:pt modelId="{272F872F-597F-4A0E-A570-BE50083FCD94}" type="pres">
      <dgm:prSet presAssocID="{0B07B11C-25CD-4B12-838E-C0091C59FD1E}" presName="ParentAccent" presStyleLbl="alignNode1" presStyleIdx="3" presStyleCnt="4"/>
      <dgm:spPr/>
    </dgm:pt>
    <dgm:pt modelId="{AFCB6CC0-040A-43CC-B897-43B27227C9DA}" type="pres">
      <dgm:prSet presAssocID="{0B07B11C-25CD-4B12-838E-C0091C59FD1E}" presName="ParentSmallAccent" presStyleLbl="fgAcc1" presStyleIdx="3" presStyleCnt="4"/>
      <dgm:spPr/>
    </dgm:pt>
    <dgm:pt modelId="{97FF12B9-EB79-403B-A45E-01C4217B9CAB}" type="pres">
      <dgm:prSet presAssocID="{0B07B11C-25CD-4B12-838E-C0091C59FD1E}" presName="Parent" presStyleLbl="revTx" presStyleIdx="13" presStyleCnt="16">
        <dgm:presLayoutVars>
          <dgm:chMax/>
          <dgm:chPref val="4"/>
          <dgm:bulletEnabled val="1"/>
        </dgm:presLayoutVars>
      </dgm:prSet>
      <dgm:spPr/>
      <dgm:t>
        <a:bodyPr/>
        <a:lstStyle/>
        <a:p>
          <a:endParaRPr lang="en-US"/>
        </a:p>
      </dgm:t>
    </dgm:pt>
    <dgm:pt modelId="{24BB54F4-F8FE-4ECB-9ED9-8BF9E884F6DD}" type="pres">
      <dgm:prSet presAssocID="{0B07B11C-25CD-4B12-838E-C0091C59FD1E}" presName="childShape" presStyleCnt="0">
        <dgm:presLayoutVars>
          <dgm:chMax val="0"/>
          <dgm:chPref val="0"/>
        </dgm:presLayoutVars>
      </dgm:prSet>
      <dgm:spPr/>
    </dgm:pt>
    <dgm:pt modelId="{1AA37A36-6CF9-45E9-8D6E-50E9E7FE204F}" type="pres">
      <dgm:prSet presAssocID="{180D0909-32F0-47F9-81FD-7FE6AE720EF3}" presName="childComposite" presStyleCnt="0">
        <dgm:presLayoutVars>
          <dgm:chMax val="0"/>
          <dgm:chPref val="0"/>
        </dgm:presLayoutVars>
      </dgm:prSet>
      <dgm:spPr/>
    </dgm:pt>
    <dgm:pt modelId="{D98A0309-3C45-41F5-B95F-BEDF5AC3DCE0}" type="pres">
      <dgm:prSet presAssocID="{180D0909-32F0-47F9-81FD-7FE6AE720EF3}" presName="ChildAccent" presStyleLbl="solidFgAcc1" presStyleIdx="10" presStyleCnt="12"/>
      <dgm:spPr/>
    </dgm:pt>
    <dgm:pt modelId="{7CF39BD5-D91F-4915-8EB2-F4BD692F430B}" type="pres">
      <dgm:prSet presAssocID="{180D0909-32F0-47F9-81FD-7FE6AE720EF3}" presName="Child" presStyleLbl="revTx" presStyleIdx="14" presStyleCnt="16">
        <dgm:presLayoutVars>
          <dgm:chMax val="0"/>
          <dgm:chPref val="0"/>
          <dgm:bulletEnabled val="1"/>
        </dgm:presLayoutVars>
      </dgm:prSet>
      <dgm:spPr/>
      <dgm:t>
        <a:bodyPr/>
        <a:lstStyle/>
        <a:p>
          <a:endParaRPr lang="en-US"/>
        </a:p>
      </dgm:t>
    </dgm:pt>
    <dgm:pt modelId="{27EFBC1F-B239-4A7B-83CD-0CEE499643BD}" type="pres">
      <dgm:prSet presAssocID="{F4D88672-0459-4949-B50A-0F46F38F467C}" presName="childComposite" presStyleCnt="0">
        <dgm:presLayoutVars>
          <dgm:chMax val="0"/>
          <dgm:chPref val="0"/>
        </dgm:presLayoutVars>
      </dgm:prSet>
      <dgm:spPr/>
    </dgm:pt>
    <dgm:pt modelId="{57D51D52-3EFA-4F78-B5B0-977C00A6864C}" type="pres">
      <dgm:prSet presAssocID="{F4D88672-0459-4949-B50A-0F46F38F467C}" presName="ChildAccent" presStyleLbl="solidFgAcc1" presStyleIdx="11" presStyleCnt="12"/>
      <dgm:spPr/>
    </dgm:pt>
    <dgm:pt modelId="{D281E2F0-372D-47C9-9A01-06A657E5C696}" type="pres">
      <dgm:prSet presAssocID="{F4D88672-0459-4949-B50A-0F46F38F467C}" presName="Child" presStyleLbl="revTx" presStyleIdx="15" presStyleCnt="16">
        <dgm:presLayoutVars>
          <dgm:chMax val="0"/>
          <dgm:chPref val="0"/>
          <dgm:bulletEnabled val="1"/>
        </dgm:presLayoutVars>
      </dgm:prSet>
      <dgm:spPr/>
      <dgm:t>
        <a:bodyPr/>
        <a:lstStyle/>
        <a:p>
          <a:endParaRPr lang="en-US"/>
        </a:p>
      </dgm:t>
    </dgm:pt>
  </dgm:ptLst>
  <dgm:cxnLst>
    <dgm:cxn modelId="{C6123425-B778-43E5-8B3E-476E99084368}" type="presOf" srcId="{6F3972F7-379D-446E-98D5-16C6D96FB568}" destId="{D56D4BE5-5177-46FA-A9BE-776A5A0F6C0E}" srcOrd="0" destOrd="0" presId="urn:microsoft.com/office/officeart/2008/layout/SquareAccentList"/>
    <dgm:cxn modelId="{0151B4D1-5E1A-4AD8-9599-7DD197554997}" srcId="{051F74FD-DB5E-4780-80F4-BA77E1018F4C}" destId="{6F3972F7-379D-446E-98D5-16C6D96FB568}" srcOrd="2" destOrd="0" parTransId="{B898FDB9-3300-4004-BC80-B9619BC979AF}" sibTransId="{03338A1B-2D91-4D41-9345-756C08191E80}"/>
    <dgm:cxn modelId="{B5564A72-18B3-4CFB-AC8E-C6BE605D8D66}" type="presOf" srcId="{D6DD21A2-0351-4D27-B5BE-4D3389B45663}" destId="{118C8631-A917-43F2-A893-D187168B1195}" srcOrd="0" destOrd="0" presId="urn:microsoft.com/office/officeart/2008/layout/SquareAccentList"/>
    <dgm:cxn modelId="{57CE21D5-3ADF-447A-8C0E-204363932F75}" srcId="{051F74FD-DB5E-4780-80F4-BA77E1018F4C}" destId="{D98A4F0D-BED6-4CED-A34F-EB5DE206D853}" srcOrd="5" destOrd="0" parTransId="{173C0ED8-8BC8-4E20-B334-E29E335FB62C}" sibTransId="{9FD18830-0C07-44BC-9E7D-BD578800111F}"/>
    <dgm:cxn modelId="{65D1C74E-EF32-4FCE-B28A-AF074F96F905}" type="presOf" srcId="{5EC169B3-C67C-49B5-89B2-C530BF2AAA99}" destId="{5F5A565B-F1E1-47D4-BAB7-977ABB756EDE}" srcOrd="0" destOrd="0" presId="urn:microsoft.com/office/officeart/2008/layout/SquareAccentList"/>
    <dgm:cxn modelId="{4177B952-DD2D-4576-8D2E-84D3DE6ED5DA}" srcId="{09AB479B-3728-43BA-A0E5-4D82F63AD635}" destId="{A34F53AA-B216-48F1-9654-865AD9620B07}" srcOrd="0" destOrd="0" parTransId="{028C69F3-BAB4-4824-9708-1D0073779244}" sibTransId="{E9099AE7-CFFF-4C6E-A86B-2498D7612CB2}"/>
    <dgm:cxn modelId="{0A0742C0-4575-443C-8C79-0C931489B357}" srcId="{051F74FD-DB5E-4780-80F4-BA77E1018F4C}" destId="{7E0EF44B-CFCD-4A4A-BA2E-4704DAF6A60E}" srcOrd="1" destOrd="0" parTransId="{7C97E3C9-0A89-4D9A-AAEF-D3E63D0555B7}" sibTransId="{F47DBB27-3605-4C9C-BED2-B6219DC2DFAC}"/>
    <dgm:cxn modelId="{7C617F15-C988-4B58-B41E-2F88ED489A95}" type="presOf" srcId="{180D0909-32F0-47F9-81FD-7FE6AE720EF3}" destId="{7CF39BD5-D91F-4915-8EB2-F4BD692F430B}" srcOrd="0" destOrd="0" presId="urn:microsoft.com/office/officeart/2008/layout/SquareAccentList"/>
    <dgm:cxn modelId="{A0EC1AE3-3D9A-43D8-9AF7-EA740327F8D5}" type="presOf" srcId="{473DCFB3-538C-4869-908B-B8F268C96BEE}" destId="{8185A289-CB84-404C-9DFC-63BE8FDB6E6A}" srcOrd="0" destOrd="0" presId="urn:microsoft.com/office/officeart/2008/layout/SquareAccentList"/>
    <dgm:cxn modelId="{E68C9589-1F7C-4D2F-A940-C78DAF7F129D}" srcId="{A34F53AA-B216-48F1-9654-865AD9620B07}" destId="{793EF9C1-103D-48A9-8F83-0FD6EDB9A4FA}" srcOrd="1" destOrd="0" parTransId="{B0E2EE99-99D7-447E-BA77-D390CB184355}" sibTransId="{2529FA36-5D00-401D-80FD-F5FC426DD4B4}"/>
    <dgm:cxn modelId="{527462EA-F833-4A41-AA4C-980E2A736C26}" type="presOf" srcId="{A34F53AA-B216-48F1-9654-865AD9620B07}" destId="{F3D956D2-AF06-4572-9104-160EE1252682}" srcOrd="0" destOrd="0" presId="urn:microsoft.com/office/officeart/2008/layout/SquareAccentList"/>
    <dgm:cxn modelId="{E8AC4FDC-1E5D-42A8-ADD8-A8BB473B3776}" type="presOf" srcId="{7BDDDF5A-19C7-416F-931E-C995E955C778}" destId="{D7F2BFA5-D441-4836-8021-2D1F517275E8}" srcOrd="0" destOrd="0" presId="urn:microsoft.com/office/officeart/2008/layout/SquareAccentList"/>
    <dgm:cxn modelId="{99350374-654F-458A-B306-220B31A86F49}" type="presOf" srcId="{1401BF78-7E36-457A-BE00-6C7DE5A2C0B7}" destId="{06161E10-4C76-4351-B7EB-13C76A9CCFE6}" srcOrd="0" destOrd="0" presId="urn:microsoft.com/office/officeart/2008/layout/SquareAccentList"/>
    <dgm:cxn modelId="{4CF63845-3018-4DB4-AF5E-4683F9620E80}" srcId="{09AB479B-3728-43BA-A0E5-4D82F63AD635}" destId="{051F74FD-DB5E-4780-80F4-BA77E1018F4C}" srcOrd="2" destOrd="0" parTransId="{DB50DE3F-EB89-4A3C-A47E-982984715564}" sibTransId="{CB5F1140-1C70-4F3D-B38E-24A28FD5B16B}"/>
    <dgm:cxn modelId="{909215EC-CF71-42A3-B9C9-1F097480C6D5}" srcId="{16366849-1BC3-4D7A-B6EE-E91FD809D5B6}" destId="{1401BF78-7E36-457A-BE00-6C7DE5A2C0B7}" srcOrd="1" destOrd="0" parTransId="{F38A83FE-BA8F-487C-B30F-EABB2F6D9E77}" sibTransId="{75892824-ECED-4B6E-A82E-CA35D7A09806}"/>
    <dgm:cxn modelId="{68ED30B9-8C3F-4A58-BBE1-8CB1A82B53C1}" type="presOf" srcId="{16366849-1BC3-4D7A-B6EE-E91FD809D5B6}" destId="{F5D0359E-9CC7-473A-A991-852894609235}" srcOrd="0" destOrd="0" presId="urn:microsoft.com/office/officeart/2008/layout/SquareAccentList"/>
    <dgm:cxn modelId="{BD7EBFA2-AB51-4B81-8376-8E8DA0D25BE6}" srcId="{16366849-1BC3-4D7A-B6EE-E91FD809D5B6}" destId="{7389EB1D-40D3-4B28-8221-1F84BA74F197}" srcOrd="0" destOrd="0" parTransId="{C6AFC9CC-2068-4CA5-9561-BF768D6F4425}" sibTransId="{3EFC247C-7FCB-409D-A4E3-C06398177620}"/>
    <dgm:cxn modelId="{C7FF4D72-9750-4479-B617-B4FF47176E0A}" srcId="{051F74FD-DB5E-4780-80F4-BA77E1018F4C}" destId="{473DCFB3-538C-4869-908B-B8F268C96BEE}" srcOrd="0" destOrd="0" parTransId="{B733204B-4456-41B5-9885-CE32EBCCA534}" sibTransId="{6EE51A0C-8A48-4EA3-B89A-99FF761419AE}"/>
    <dgm:cxn modelId="{F879FBD5-444A-4BE9-A924-0A450E876F33}" srcId="{09AB479B-3728-43BA-A0E5-4D82F63AD635}" destId="{16366849-1BC3-4D7A-B6EE-E91FD809D5B6}" srcOrd="1" destOrd="0" parTransId="{C17F8D86-D519-4ACF-A46F-93E30B86989B}" sibTransId="{E7E4401D-6421-4A7F-8FB1-FC7ABA3A1703}"/>
    <dgm:cxn modelId="{A7D2F930-77E3-4CF4-A65D-2FA5C36F0CA6}" type="presOf" srcId="{D98A4F0D-BED6-4CED-A34F-EB5DE206D853}" destId="{751543E3-3418-48AC-921C-6FAFA4A504B0}" srcOrd="0" destOrd="0" presId="urn:microsoft.com/office/officeart/2008/layout/SquareAccentList"/>
    <dgm:cxn modelId="{C15B053E-24DF-4312-898B-0B96969CBD96}" type="presOf" srcId="{F4D88672-0459-4949-B50A-0F46F38F467C}" destId="{D281E2F0-372D-47C9-9A01-06A657E5C696}" srcOrd="0" destOrd="0" presId="urn:microsoft.com/office/officeart/2008/layout/SquareAccentList"/>
    <dgm:cxn modelId="{4CEB0818-083B-431B-BCEE-4787611A9AD9}" srcId="{051F74FD-DB5E-4780-80F4-BA77E1018F4C}" destId="{D6DD21A2-0351-4D27-B5BE-4D3389B45663}" srcOrd="3" destOrd="0" parTransId="{ADFE24B7-510A-424A-8519-D80331F38408}" sibTransId="{1A6BE390-3D4E-4C66-9C6F-B1FB7918DFA6}"/>
    <dgm:cxn modelId="{BE3D59FD-9C14-44D3-925E-35D5CA4BF723}" type="presOf" srcId="{7389EB1D-40D3-4B28-8221-1F84BA74F197}" destId="{53CD4458-BF98-4764-972C-2D56F00C06D1}" srcOrd="0" destOrd="0" presId="urn:microsoft.com/office/officeart/2008/layout/SquareAccentList"/>
    <dgm:cxn modelId="{0A8D8414-8E1B-4658-9A3D-284744F3164F}" type="presOf" srcId="{0B07B11C-25CD-4B12-838E-C0091C59FD1E}" destId="{97FF12B9-EB79-403B-A45E-01C4217B9CAB}" srcOrd="0" destOrd="0" presId="urn:microsoft.com/office/officeart/2008/layout/SquareAccentList"/>
    <dgm:cxn modelId="{53AF2BA4-C3C6-4E0B-93C8-0E9C5D4104DD}" srcId="{051F74FD-DB5E-4780-80F4-BA77E1018F4C}" destId="{5EC169B3-C67C-49B5-89B2-C530BF2AAA99}" srcOrd="4" destOrd="0" parTransId="{79755AC2-46E4-4AE7-8865-19E27953FE2A}" sibTransId="{07E12122-F334-4811-BDCB-801B1554000B}"/>
    <dgm:cxn modelId="{69038C32-29F9-447A-92A3-F1D8DD92B848}" type="presOf" srcId="{793EF9C1-103D-48A9-8F83-0FD6EDB9A4FA}" destId="{A83282C1-B57D-480F-BDC0-2A3CBBBE12CA}" srcOrd="0" destOrd="0" presId="urn:microsoft.com/office/officeart/2008/layout/SquareAccentList"/>
    <dgm:cxn modelId="{31964FFF-CF53-41E7-B22C-3394BE9FC7A5}" srcId="{09AB479B-3728-43BA-A0E5-4D82F63AD635}" destId="{0B07B11C-25CD-4B12-838E-C0091C59FD1E}" srcOrd="3" destOrd="0" parTransId="{BCBD1D41-968E-4DA3-B118-E4579DE2B7F7}" sibTransId="{CD69E7A3-4247-4026-A7B2-CD4DA92B8AC4}"/>
    <dgm:cxn modelId="{93895838-A850-4D3E-AAAC-1ED510220C7E}" type="presOf" srcId="{051F74FD-DB5E-4780-80F4-BA77E1018F4C}" destId="{1384574E-FE95-44C5-A49D-C0686EC2900D}" srcOrd="0" destOrd="0" presId="urn:microsoft.com/office/officeart/2008/layout/SquareAccentList"/>
    <dgm:cxn modelId="{8FBE24D4-646E-40D0-BEB3-0FCE43753AAD}" type="presOf" srcId="{7E0EF44B-CFCD-4A4A-BA2E-4704DAF6A60E}" destId="{D24F8542-03CA-4D82-A32E-DCB5BBC26AA4}" srcOrd="0" destOrd="0" presId="urn:microsoft.com/office/officeart/2008/layout/SquareAccentList"/>
    <dgm:cxn modelId="{6730D292-8B3D-4BAE-A32B-9FAD5223A2DA}" srcId="{A34F53AA-B216-48F1-9654-865AD9620B07}" destId="{7BDDDF5A-19C7-416F-931E-C995E955C778}" srcOrd="0" destOrd="0" parTransId="{8587F980-E5C7-4704-9124-0EC1D193B035}" sibTransId="{39E10B2E-63FD-408C-AFC1-6D1B29DB4C32}"/>
    <dgm:cxn modelId="{B407256D-3B98-4C3A-A0BC-90A8169F41B2}" srcId="{0B07B11C-25CD-4B12-838E-C0091C59FD1E}" destId="{F4D88672-0459-4949-B50A-0F46F38F467C}" srcOrd="1" destOrd="0" parTransId="{617DE5AD-D97C-4AD4-BC0B-FB7B22D6E404}" sibTransId="{2F251565-5C66-4BA5-8CFA-9A8CF35850F9}"/>
    <dgm:cxn modelId="{7622BF4C-E000-433E-8ABD-EA4762E7D3DE}" type="presOf" srcId="{09AB479B-3728-43BA-A0E5-4D82F63AD635}" destId="{E8E7115D-E2A4-4A65-8327-C3F2A5E96E2C}" srcOrd="0" destOrd="0" presId="urn:microsoft.com/office/officeart/2008/layout/SquareAccentList"/>
    <dgm:cxn modelId="{2508A5F4-FC89-4BCD-9117-A68CE375E23D}" srcId="{0B07B11C-25CD-4B12-838E-C0091C59FD1E}" destId="{180D0909-32F0-47F9-81FD-7FE6AE720EF3}" srcOrd="0" destOrd="0" parTransId="{253C6932-BC87-4CDA-BC2E-77C9DB67C31A}" sibTransId="{23D1A34F-74B5-4722-A6B9-139FFDFD7C77}"/>
    <dgm:cxn modelId="{98BC7DB1-88EF-44D7-B8CB-F13CF5F2E71D}" type="presParOf" srcId="{E8E7115D-E2A4-4A65-8327-C3F2A5E96E2C}" destId="{FEC8077F-FE30-4235-820C-DAF2A5D5B7AB}" srcOrd="0" destOrd="0" presId="urn:microsoft.com/office/officeart/2008/layout/SquareAccentList"/>
    <dgm:cxn modelId="{645AB950-DAEE-4B45-B3A2-CCAB68D99638}" type="presParOf" srcId="{FEC8077F-FE30-4235-820C-DAF2A5D5B7AB}" destId="{CB60030B-7C5F-4D46-ABB3-5E08C7330884}" srcOrd="0" destOrd="0" presId="urn:microsoft.com/office/officeart/2008/layout/SquareAccentList"/>
    <dgm:cxn modelId="{F1738C73-02A6-46E0-BEC0-007E77DEFA6F}" type="presParOf" srcId="{CB60030B-7C5F-4D46-ABB3-5E08C7330884}" destId="{0513B7C7-AE05-46A0-870A-DD30AB8D85B7}" srcOrd="0" destOrd="0" presId="urn:microsoft.com/office/officeart/2008/layout/SquareAccentList"/>
    <dgm:cxn modelId="{07BE02F6-D475-40C2-A84A-C2E7A3E054BC}" type="presParOf" srcId="{CB60030B-7C5F-4D46-ABB3-5E08C7330884}" destId="{29FCAF1A-6E15-41D0-B2E8-9D276B2090AA}" srcOrd="1" destOrd="0" presId="urn:microsoft.com/office/officeart/2008/layout/SquareAccentList"/>
    <dgm:cxn modelId="{4A9D33F1-A73E-4774-B00F-2287584AC0DE}" type="presParOf" srcId="{CB60030B-7C5F-4D46-ABB3-5E08C7330884}" destId="{F3D956D2-AF06-4572-9104-160EE1252682}" srcOrd="2" destOrd="0" presId="urn:microsoft.com/office/officeart/2008/layout/SquareAccentList"/>
    <dgm:cxn modelId="{A172C066-4BC5-488B-B41D-196E735697A7}" type="presParOf" srcId="{FEC8077F-FE30-4235-820C-DAF2A5D5B7AB}" destId="{4D16AE50-8DFA-4CFB-BEA3-1CBEDAEB4CC2}" srcOrd="1" destOrd="0" presId="urn:microsoft.com/office/officeart/2008/layout/SquareAccentList"/>
    <dgm:cxn modelId="{EF8F6A5C-C1CD-4E3B-A7A2-5CE68A9215DC}" type="presParOf" srcId="{4D16AE50-8DFA-4CFB-BEA3-1CBEDAEB4CC2}" destId="{8FF6E8A0-3C58-4276-B4D0-50DFDAF611CF}" srcOrd="0" destOrd="0" presId="urn:microsoft.com/office/officeart/2008/layout/SquareAccentList"/>
    <dgm:cxn modelId="{E8D16C10-3BD0-442E-AFBC-F64438F3B711}" type="presParOf" srcId="{8FF6E8A0-3C58-4276-B4D0-50DFDAF611CF}" destId="{3AE9D497-1D2A-4CD4-BDB4-38D3B209C443}" srcOrd="0" destOrd="0" presId="urn:microsoft.com/office/officeart/2008/layout/SquareAccentList"/>
    <dgm:cxn modelId="{E67AB346-B7E9-4726-8B34-07132E5E43E3}" type="presParOf" srcId="{8FF6E8A0-3C58-4276-B4D0-50DFDAF611CF}" destId="{D7F2BFA5-D441-4836-8021-2D1F517275E8}" srcOrd="1" destOrd="0" presId="urn:microsoft.com/office/officeart/2008/layout/SquareAccentList"/>
    <dgm:cxn modelId="{4D261820-2178-49FC-9316-6A3224C9ACD7}" type="presParOf" srcId="{4D16AE50-8DFA-4CFB-BEA3-1CBEDAEB4CC2}" destId="{75EEE4C9-5374-4A4D-A205-E67F6A3F8EA3}" srcOrd="1" destOrd="0" presId="urn:microsoft.com/office/officeart/2008/layout/SquareAccentList"/>
    <dgm:cxn modelId="{4373B90A-D109-487D-9FDF-71204075CFC0}" type="presParOf" srcId="{75EEE4C9-5374-4A4D-A205-E67F6A3F8EA3}" destId="{9C0D35EF-E3A4-400A-9AB5-2ADD02AF10B7}" srcOrd="0" destOrd="0" presId="urn:microsoft.com/office/officeart/2008/layout/SquareAccentList"/>
    <dgm:cxn modelId="{83B15DDB-6E4B-487E-BDA2-AB512D22DBCD}" type="presParOf" srcId="{75EEE4C9-5374-4A4D-A205-E67F6A3F8EA3}" destId="{A83282C1-B57D-480F-BDC0-2A3CBBBE12CA}" srcOrd="1" destOrd="0" presId="urn:microsoft.com/office/officeart/2008/layout/SquareAccentList"/>
    <dgm:cxn modelId="{61100E7A-7653-414B-AB21-2741D087E24F}" type="presParOf" srcId="{E8E7115D-E2A4-4A65-8327-C3F2A5E96E2C}" destId="{8E5FFA85-9818-4655-9614-C757C1BB2BF0}" srcOrd="1" destOrd="0" presId="urn:microsoft.com/office/officeart/2008/layout/SquareAccentList"/>
    <dgm:cxn modelId="{236C2FB2-023E-4F62-BDAA-A6FA74430D82}" type="presParOf" srcId="{8E5FFA85-9818-4655-9614-C757C1BB2BF0}" destId="{6F6EF146-BBC6-4B11-B4FF-6B8B756A0999}" srcOrd="0" destOrd="0" presId="urn:microsoft.com/office/officeart/2008/layout/SquareAccentList"/>
    <dgm:cxn modelId="{F9D2C65C-FFA9-4C37-88E2-08FFD8B695C7}" type="presParOf" srcId="{6F6EF146-BBC6-4B11-B4FF-6B8B756A0999}" destId="{01054AEA-2AD4-40DB-9992-F96F9E5B661D}" srcOrd="0" destOrd="0" presId="urn:microsoft.com/office/officeart/2008/layout/SquareAccentList"/>
    <dgm:cxn modelId="{9C01FF28-1DD4-46C8-A3DF-722E44502755}" type="presParOf" srcId="{6F6EF146-BBC6-4B11-B4FF-6B8B756A0999}" destId="{6EBD20E8-AA52-4B58-989A-146BD4991E57}" srcOrd="1" destOrd="0" presId="urn:microsoft.com/office/officeart/2008/layout/SquareAccentList"/>
    <dgm:cxn modelId="{905C4055-643D-49D9-8293-DA73C727A464}" type="presParOf" srcId="{6F6EF146-BBC6-4B11-B4FF-6B8B756A0999}" destId="{F5D0359E-9CC7-473A-A991-852894609235}" srcOrd="2" destOrd="0" presId="urn:microsoft.com/office/officeart/2008/layout/SquareAccentList"/>
    <dgm:cxn modelId="{21B110D6-2360-421C-9235-71A56EE56A03}" type="presParOf" srcId="{8E5FFA85-9818-4655-9614-C757C1BB2BF0}" destId="{9DC4C889-7E0B-4EFB-8070-95644DA74DEC}" srcOrd="1" destOrd="0" presId="urn:microsoft.com/office/officeart/2008/layout/SquareAccentList"/>
    <dgm:cxn modelId="{3015FAF7-2BD7-4EC6-98DE-185DEF2F4D3C}" type="presParOf" srcId="{9DC4C889-7E0B-4EFB-8070-95644DA74DEC}" destId="{C1267662-4D7F-46F2-B99C-BE4B3E189443}" srcOrd="0" destOrd="0" presId="urn:microsoft.com/office/officeart/2008/layout/SquareAccentList"/>
    <dgm:cxn modelId="{C409955C-9993-49BB-9FA5-E29B23EA7F0B}" type="presParOf" srcId="{C1267662-4D7F-46F2-B99C-BE4B3E189443}" destId="{61B4139C-9EE7-4D88-B33B-8E0E7D8D435F}" srcOrd="0" destOrd="0" presId="urn:microsoft.com/office/officeart/2008/layout/SquareAccentList"/>
    <dgm:cxn modelId="{58C9DFE6-2815-49D4-AD01-A8A7CA129D2B}" type="presParOf" srcId="{C1267662-4D7F-46F2-B99C-BE4B3E189443}" destId="{53CD4458-BF98-4764-972C-2D56F00C06D1}" srcOrd="1" destOrd="0" presId="urn:microsoft.com/office/officeart/2008/layout/SquareAccentList"/>
    <dgm:cxn modelId="{762408E1-7D5D-4AB3-B4C3-C225E1DC9ECE}" type="presParOf" srcId="{9DC4C889-7E0B-4EFB-8070-95644DA74DEC}" destId="{92C1B819-C78F-4F55-82C9-09A4AD77C21E}" srcOrd="1" destOrd="0" presId="urn:microsoft.com/office/officeart/2008/layout/SquareAccentList"/>
    <dgm:cxn modelId="{04D03E03-562D-4EF9-85AC-83E3D34B3E67}" type="presParOf" srcId="{92C1B819-C78F-4F55-82C9-09A4AD77C21E}" destId="{6EAE8DA2-137B-48ED-8842-AB06C9657880}" srcOrd="0" destOrd="0" presId="urn:microsoft.com/office/officeart/2008/layout/SquareAccentList"/>
    <dgm:cxn modelId="{0741DA87-190D-4F55-B538-82D01EDF00F4}" type="presParOf" srcId="{92C1B819-C78F-4F55-82C9-09A4AD77C21E}" destId="{06161E10-4C76-4351-B7EB-13C76A9CCFE6}" srcOrd="1" destOrd="0" presId="urn:microsoft.com/office/officeart/2008/layout/SquareAccentList"/>
    <dgm:cxn modelId="{0FBED533-9F48-4FDE-B645-1F0A3E4071DC}" type="presParOf" srcId="{E8E7115D-E2A4-4A65-8327-C3F2A5E96E2C}" destId="{143D4779-D0FB-4A09-97E4-665926676D75}" srcOrd="2" destOrd="0" presId="urn:microsoft.com/office/officeart/2008/layout/SquareAccentList"/>
    <dgm:cxn modelId="{EC89BC10-E01B-4304-AB11-4CFB21F1E882}" type="presParOf" srcId="{143D4779-D0FB-4A09-97E4-665926676D75}" destId="{CD81927B-08BA-4729-913A-628375D90B57}" srcOrd="0" destOrd="0" presId="urn:microsoft.com/office/officeart/2008/layout/SquareAccentList"/>
    <dgm:cxn modelId="{24A99423-9617-4AA6-B048-20835EFE6F75}" type="presParOf" srcId="{CD81927B-08BA-4729-913A-628375D90B57}" destId="{7BA32B60-E64D-4280-958E-1559541CF859}" srcOrd="0" destOrd="0" presId="urn:microsoft.com/office/officeart/2008/layout/SquareAccentList"/>
    <dgm:cxn modelId="{EFF7F489-66EC-4C44-B8EE-1CD6B6BB4A50}" type="presParOf" srcId="{CD81927B-08BA-4729-913A-628375D90B57}" destId="{B2C49596-02C9-470B-BB5C-5EE94BC6CA4D}" srcOrd="1" destOrd="0" presId="urn:microsoft.com/office/officeart/2008/layout/SquareAccentList"/>
    <dgm:cxn modelId="{6DDCC78E-E439-4009-95FD-1E1F4E0CC878}" type="presParOf" srcId="{CD81927B-08BA-4729-913A-628375D90B57}" destId="{1384574E-FE95-44C5-A49D-C0686EC2900D}" srcOrd="2" destOrd="0" presId="urn:microsoft.com/office/officeart/2008/layout/SquareAccentList"/>
    <dgm:cxn modelId="{5B860A20-7542-4662-A6C7-D5E99672C77B}" type="presParOf" srcId="{143D4779-D0FB-4A09-97E4-665926676D75}" destId="{625A63A9-718F-4669-91FC-BB381F88794A}" srcOrd="1" destOrd="0" presId="urn:microsoft.com/office/officeart/2008/layout/SquareAccentList"/>
    <dgm:cxn modelId="{7DA15D9E-687A-480C-B3C1-CB537B2B88B2}" type="presParOf" srcId="{625A63A9-718F-4669-91FC-BB381F88794A}" destId="{CB91C4CE-1855-4A53-88B5-D550CA51EF86}" srcOrd="0" destOrd="0" presId="urn:microsoft.com/office/officeart/2008/layout/SquareAccentList"/>
    <dgm:cxn modelId="{A55330D3-6F6B-4898-9D25-42746766D8C8}" type="presParOf" srcId="{CB91C4CE-1855-4A53-88B5-D550CA51EF86}" destId="{0CA753B1-DD2C-4E57-AFF6-4478A5FACF9C}" srcOrd="0" destOrd="0" presId="urn:microsoft.com/office/officeart/2008/layout/SquareAccentList"/>
    <dgm:cxn modelId="{42279B6D-1922-448D-B08D-10FE0AB29A32}" type="presParOf" srcId="{CB91C4CE-1855-4A53-88B5-D550CA51EF86}" destId="{8185A289-CB84-404C-9DFC-63BE8FDB6E6A}" srcOrd="1" destOrd="0" presId="urn:microsoft.com/office/officeart/2008/layout/SquareAccentList"/>
    <dgm:cxn modelId="{271C2FA8-0256-492C-95C9-DB20EC9F92B4}" type="presParOf" srcId="{625A63A9-718F-4669-91FC-BB381F88794A}" destId="{16CB87E5-B0A1-4519-98B1-0EB50A0F0FC1}" srcOrd="1" destOrd="0" presId="urn:microsoft.com/office/officeart/2008/layout/SquareAccentList"/>
    <dgm:cxn modelId="{8B6B4FDA-BEF9-4FF1-B515-442EA0FE55AB}" type="presParOf" srcId="{16CB87E5-B0A1-4519-98B1-0EB50A0F0FC1}" destId="{A7D5A54F-772E-43FB-818E-5CD53AA09BC8}" srcOrd="0" destOrd="0" presId="urn:microsoft.com/office/officeart/2008/layout/SquareAccentList"/>
    <dgm:cxn modelId="{40CE0DA5-6B96-41CF-9FEC-46379F9D929F}" type="presParOf" srcId="{16CB87E5-B0A1-4519-98B1-0EB50A0F0FC1}" destId="{D24F8542-03CA-4D82-A32E-DCB5BBC26AA4}" srcOrd="1" destOrd="0" presId="urn:microsoft.com/office/officeart/2008/layout/SquareAccentList"/>
    <dgm:cxn modelId="{248CB350-34B7-4338-A1C8-43A8569AFD5B}" type="presParOf" srcId="{625A63A9-718F-4669-91FC-BB381F88794A}" destId="{2A7C9F71-752F-4A0F-8981-29B0E7087DE6}" srcOrd="2" destOrd="0" presId="urn:microsoft.com/office/officeart/2008/layout/SquareAccentList"/>
    <dgm:cxn modelId="{8D3B5922-1622-414B-8456-C178C42A97B3}" type="presParOf" srcId="{2A7C9F71-752F-4A0F-8981-29B0E7087DE6}" destId="{79453B5D-5350-4594-B01F-F53774CEE8C9}" srcOrd="0" destOrd="0" presId="urn:microsoft.com/office/officeart/2008/layout/SquareAccentList"/>
    <dgm:cxn modelId="{8BF39AB7-B629-4145-838A-7D46FD6164E5}" type="presParOf" srcId="{2A7C9F71-752F-4A0F-8981-29B0E7087DE6}" destId="{D56D4BE5-5177-46FA-A9BE-776A5A0F6C0E}" srcOrd="1" destOrd="0" presId="urn:microsoft.com/office/officeart/2008/layout/SquareAccentList"/>
    <dgm:cxn modelId="{5C07F57C-2F57-4C2F-B1A8-C959C130B749}" type="presParOf" srcId="{625A63A9-718F-4669-91FC-BB381F88794A}" destId="{073576D9-5688-47FA-B007-50B0EC38CEBD}" srcOrd="3" destOrd="0" presId="urn:microsoft.com/office/officeart/2008/layout/SquareAccentList"/>
    <dgm:cxn modelId="{6E302A98-1AA8-44F3-BBD2-059B531E0A92}" type="presParOf" srcId="{073576D9-5688-47FA-B007-50B0EC38CEBD}" destId="{BFD79FE8-AD26-4014-9E1E-F142BBA7EAEA}" srcOrd="0" destOrd="0" presId="urn:microsoft.com/office/officeart/2008/layout/SquareAccentList"/>
    <dgm:cxn modelId="{43EE701D-2C33-44AA-962C-38481953FEB2}" type="presParOf" srcId="{073576D9-5688-47FA-B007-50B0EC38CEBD}" destId="{118C8631-A917-43F2-A893-D187168B1195}" srcOrd="1" destOrd="0" presId="urn:microsoft.com/office/officeart/2008/layout/SquareAccentList"/>
    <dgm:cxn modelId="{73166BF1-CFBC-4D16-87FD-4354BE7D9EFD}" type="presParOf" srcId="{625A63A9-718F-4669-91FC-BB381F88794A}" destId="{0A867131-5057-4721-A645-53EBDFE8EA0E}" srcOrd="4" destOrd="0" presId="urn:microsoft.com/office/officeart/2008/layout/SquareAccentList"/>
    <dgm:cxn modelId="{DA1CA098-BF81-4748-8CF7-B1E7FFD5864B}" type="presParOf" srcId="{0A867131-5057-4721-A645-53EBDFE8EA0E}" destId="{6EF46ED6-2D1E-4CB5-93C5-3E269397094F}" srcOrd="0" destOrd="0" presId="urn:microsoft.com/office/officeart/2008/layout/SquareAccentList"/>
    <dgm:cxn modelId="{A82CA046-7FFF-4587-A77A-17B4BE59168F}" type="presParOf" srcId="{0A867131-5057-4721-A645-53EBDFE8EA0E}" destId="{5F5A565B-F1E1-47D4-BAB7-977ABB756EDE}" srcOrd="1" destOrd="0" presId="urn:microsoft.com/office/officeart/2008/layout/SquareAccentList"/>
    <dgm:cxn modelId="{522603C1-F5A2-4AC1-8559-46AC755F7CAD}" type="presParOf" srcId="{625A63A9-718F-4669-91FC-BB381F88794A}" destId="{BDC46399-D023-4222-AA6C-4F55CD0F54B7}" srcOrd="5" destOrd="0" presId="urn:microsoft.com/office/officeart/2008/layout/SquareAccentList"/>
    <dgm:cxn modelId="{50D90438-4E54-4EF7-9C76-6A4A61A0F469}" type="presParOf" srcId="{BDC46399-D023-4222-AA6C-4F55CD0F54B7}" destId="{6DDDF022-601C-47FF-9FD5-D39C66275466}" srcOrd="0" destOrd="0" presId="urn:microsoft.com/office/officeart/2008/layout/SquareAccentList"/>
    <dgm:cxn modelId="{5C8D4AA3-79BD-4732-BE94-B158E0B3D00E}" type="presParOf" srcId="{BDC46399-D023-4222-AA6C-4F55CD0F54B7}" destId="{751543E3-3418-48AC-921C-6FAFA4A504B0}" srcOrd="1" destOrd="0" presId="urn:microsoft.com/office/officeart/2008/layout/SquareAccentList"/>
    <dgm:cxn modelId="{770769AB-0C70-49E7-985F-3E4EF4ADB2EB}" type="presParOf" srcId="{E8E7115D-E2A4-4A65-8327-C3F2A5E96E2C}" destId="{9B948E5C-AE8C-4682-AB01-296E8E78BD9D}" srcOrd="3" destOrd="0" presId="urn:microsoft.com/office/officeart/2008/layout/SquareAccentList"/>
    <dgm:cxn modelId="{147E829E-663F-4729-B479-B28AE8BF2D6D}" type="presParOf" srcId="{9B948E5C-AE8C-4682-AB01-296E8E78BD9D}" destId="{559804E0-A637-49D2-AB61-4A7D45CF1C37}" srcOrd="0" destOrd="0" presId="urn:microsoft.com/office/officeart/2008/layout/SquareAccentList"/>
    <dgm:cxn modelId="{7A946704-064A-4BEE-9F87-0173EBC9D075}" type="presParOf" srcId="{559804E0-A637-49D2-AB61-4A7D45CF1C37}" destId="{272F872F-597F-4A0E-A570-BE50083FCD94}" srcOrd="0" destOrd="0" presId="urn:microsoft.com/office/officeart/2008/layout/SquareAccentList"/>
    <dgm:cxn modelId="{5BB4C7D7-5ADC-4CA3-BC65-94F9D3E1E4FE}" type="presParOf" srcId="{559804E0-A637-49D2-AB61-4A7D45CF1C37}" destId="{AFCB6CC0-040A-43CC-B897-43B27227C9DA}" srcOrd="1" destOrd="0" presId="urn:microsoft.com/office/officeart/2008/layout/SquareAccentList"/>
    <dgm:cxn modelId="{1ABA8676-3B8C-45EB-83CC-D260E41947F5}" type="presParOf" srcId="{559804E0-A637-49D2-AB61-4A7D45CF1C37}" destId="{97FF12B9-EB79-403B-A45E-01C4217B9CAB}" srcOrd="2" destOrd="0" presId="urn:microsoft.com/office/officeart/2008/layout/SquareAccentList"/>
    <dgm:cxn modelId="{93AFDF55-3E4A-4396-B166-936B07639966}" type="presParOf" srcId="{9B948E5C-AE8C-4682-AB01-296E8E78BD9D}" destId="{24BB54F4-F8FE-4ECB-9ED9-8BF9E884F6DD}" srcOrd="1" destOrd="0" presId="urn:microsoft.com/office/officeart/2008/layout/SquareAccentList"/>
    <dgm:cxn modelId="{748D9EEE-F6E5-41C6-8E2C-9DB78975F9E1}" type="presParOf" srcId="{24BB54F4-F8FE-4ECB-9ED9-8BF9E884F6DD}" destId="{1AA37A36-6CF9-45E9-8D6E-50E9E7FE204F}" srcOrd="0" destOrd="0" presId="urn:microsoft.com/office/officeart/2008/layout/SquareAccentList"/>
    <dgm:cxn modelId="{44CF66DD-A249-4CE3-82F6-63C4ED3DBB09}" type="presParOf" srcId="{1AA37A36-6CF9-45E9-8D6E-50E9E7FE204F}" destId="{D98A0309-3C45-41F5-B95F-BEDF5AC3DCE0}" srcOrd="0" destOrd="0" presId="urn:microsoft.com/office/officeart/2008/layout/SquareAccentList"/>
    <dgm:cxn modelId="{6343FC49-6681-4EF5-A27D-D85FCC0BDD9F}" type="presParOf" srcId="{1AA37A36-6CF9-45E9-8D6E-50E9E7FE204F}" destId="{7CF39BD5-D91F-4915-8EB2-F4BD692F430B}" srcOrd="1" destOrd="0" presId="urn:microsoft.com/office/officeart/2008/layout/SquareAccentList"/>
    <dgm:cxn modelId="{6BE1D90A-CADC-4C18-ADBD-452500890793}" type="presParOf" srcId="{24BB54F4-F8FE-4ECB-9ED9-8BF9E884F6DD}" destId="{27EFBC1F-B239-4A7B-83CD-0CEE499643BD}" srcOrd="1" destOrd="0" presId="urn:microsoft.com/office/officeart/2008/layout/SquareAccentList"/>
    <dgm:cxn modelId="{56F8B099-F4B7-4FF9-9B41-99DC212E3B9B}" type="presParOf" srcId="{27EFBC1F-B239-4A7B-83CD-0CEE499643BD}" destId="{57D51D52-3EFA-4F78-B5B0-977C00A6864C}" srcOrd="0" destOrd="0" presId="urn:microsoft.com/office/officeart/2008/layout/SquareAccentList"/>
    <dgm:cxn modelId="{47773F48-7368-402F-851F-E1E88391B4B8}" type="presParOf" srcId="{27EFBC1F-B239-4A7B-83CD-0CEE499643BD}" destId="{D281E2F0-372D-47C9-9A01-06A657E5C696}" srcOrd="1" destOrd="0" presId="urn:microsoft.com/office/officeart/2008/layout/SquareAccen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AACB41-FA2F-4F79-8306-14ED381A4B3F}" type="datetimeFigureOut">
              <a:rPr lang="en-US" smtClean="0"/>
              <a:t>3/19/2015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5349-747E-4DA1-900E-311F7CE62D73}" type="slidenum">
              <a:rPr lang="en-US" smtClean="0"/>
              <a:t>‹#›</a:t>
            </a:fld>
            <a:endParaRPr lang="en-US"/>
          </a:p>
        </p:txBody>
      </p:sp>
    </p:spTree>
    <p:extLst>
      <p:ext uri="{BB962C8B-B14F-4D97-AF65-F5344CB8AC3E}">
        <p14:creationId xmlns:p14="http://schemas.microsoft.com/office/powerpoint/2010/main" val="3531750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a:t>
            </a:r>
            <a:r>
              <a:rPr lang="en-US" sz="1200" i="1" dirty="0" smtClean="0"/>
              <a:t> Purpose &amp; Questions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While some context issues are not under the direct control of the agency or program, they do represent issues that need to be considered as they investigate issues over which they do have influence.</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14</a:t>
            </a:fld>
            <a:endParaRPr lang="en-US" dirty="0"/>
          </a:p>
        </p:txBody>
      </p:sp>
    </p:spTree>
    <p:extLst>
      <p:ext uri="{BB962C8B-B14F-4D97-AF65-F5344CB8AC3E}">
        <p14:creationId xmlns:p14="http://schemas.microsoft.com/office/powerpoint/2010/main" val="643498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Analysis Procedures and Methods</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26</a:t>
            </a:fld>
            <a:endParaRPr lang="en-US" dirty="0"/>
          </a:p>
        </p:txBody>
      </p:sp>
    </p:spTree>
    <p:extLst>
      <p:ext uri="{BB962C8B-B14F-4D97-AF65-F5344CB8AC3E}">
        <p14:creationId xmlns:p14="http://schemas.microsoft.com/office/powerpoint/2010/main" val="2649802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Analysis Procedures and Methods</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27</a:t>
            </a:fld>
            <a:endParaRPr lang="en-US" dirty="0"/>
          </a:p>
        </p:txBody>
      </p:sp>
    </p:spTree>
    <p:extLst>
      <p:ext uri="{BB962C8B-B14F-4D97-AF65-F5344CB8AC3E}">
        <p14:creationId xmlns:p14="http://schemas.microsoft.com/office/powerpoint/2010/main" val="2649802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Analysis Procedures and Methods</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28</a:t>
            </a:fld>
            <a:endParaRPr lang="en-US" dirty="0"/>
          </a:p>
        </p:txBody>
      </p:sp>
    </p:spTree>
    <p:extLst>
      <p:ext uri="{BB962C8B-B14F-4D97-AF65-F5344CB8AC3E}">
        <p14:creationId xmlns:p14="http://schemas.microsoft.com/office/powerpoint/2010/main" val="2649802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Analysis Procedures and Methods</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29</a:t>
            </a:fld>
            <a:endParaRPr lang="en-US" dirty="0"/>
          </a:p>
        </p:txBody>
      </p:sp>
    </p:spTree>
    <p:extLst>
      <p:ext uri="{BB962C8B-B14F-4D97-AF65-F5344CB8AC3E}">
        <p14:creationId xmlns:p14="http://schemas.microsoft.com/office/powerpoint/2010/main" val="2649802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Analysis Procedures and Methods</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30</a:t>
            </a:fld>
            <a:endParaRPr lang="en-US" dirty="0"/>
          </a:p>
        </p:txBody>
      </p:sp>
    </p:spTree>
    <p:extLst>
      <p:ext uri="{BB962C8B-B14F-4D97-AF65-F5344CB8AC3E}">
        <p14:creationId xmlns:p14="http://schemas.microsoft.com/office/powerpoint/2010/main" val="2649802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Analysis Procedures and Methods</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31</a:t>
            </a:fld>
            <a:endParaRPr lang="en-US" dirty="0"/>
          </a:p>
        </p:txBody>
      </p:sp>
    </p:spTree>
    <p:extLst>
      <p:ext uri="{BB962C8B-B14F-4D97-AF65-F5344CB8AC3E}">
        <p14:creationId xmlns:p14="http://schemas.microsoft.com/office/powerpoint/2010/main" val="2649802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Analysis Procedures and Methods</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32</a:t>
            </a:fld>
            <a:endParaRPr lang="en-US" dirty="0"/>
          </a:p>
        </p:txBody>
      </p:sp>
    </p:spTree>
    <p:extLst>
      <p:ext uri="{BB962C8B-B14F-4D97-AF65-F5344CB8AC3E}">
        <p14:creationId xmlns:p14="http://schemas.microsoft.com/office/powerpoint/2010/main" val="2649802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Analysis Procedures and Methods</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33</a:t>
            </a:fld>
            <a:endParaRPr lang="en-US" dirty="0"/>
          </a:p>
        </p:txBody>
      </p:sp>
    </p:spTree>
    <p:extLst>
      <p:ext uri="{BB962C8B-B14F-4D97-AF65-F5344CB8AC3E}">
        <p14:creationId xmlns:p14="http://schemas.microsoft.com/office/powerpoint/2010/main" val="26498021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Analysis Procedures and Methods</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34</a:t>
            </a:fld>
            <a:endParaRPr lang="en-US" dirty="0"/>
          </a:p>
        </p:txBody>
      </p:sp>
    </p:spTree>
    <p:extLst>
      <p:ext uri="{BB962C8B-B14F-4D97-AF65-F5344CB8AC3E}">
        <p14:creationId xmlns:p14="http://schemas.microsoft.com/office/powerpoint/2010/main" val="26498021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Analysis Procedures and Methods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Exploratory Data Analysis</a:t>
            </a:r>
            <a:r>
              <a:rPr lang="en-US" sz="1200" i="1" baseline="0" dirty="0" smtClean="0"/>
              <a:t> – what you do to get familiar with the data (vs. explanatory data analysis)</a:t>
            </a:r>
            <a:endParaRPr lang="en-US" sz="1200" i="1" dirty="0" smtClean="0"/>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43</a:t>
            </a:fld>
            <a:endParaRPr lang="en-US"/>
          </a:p>
        </p:txBody>
      </p:sp>
    </p:spTree>
    <p:extLst>
      <p:ext uri="{BB962C8B-B14F-4D97-AF65-F5344CB8AC3E}">
        <p14:creationId xmlns:p14="http://schemas.microsoft.com/office/powerpoint/2010/main" val="2649802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Collection</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18</a:t>
            </a:fld>
            <a:endParaRPr lang="en-US" dirty="0"/>
          </a:p>
        </p:txBody>
      </p:sp>
    </p:spTree>
    <p:extLst>
      <p:ext uri="{BB962C8B-B14F-4D97-AF65-F5344CB8AC3E}">
        <p14:creationId xmlns:p14="http://schemas.microsoft.com/office/powerpoint/2010/main" val="8972969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Analysis Procedures and Methods</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44</a:t>
            </a:fld>
            <a:endParaRPr lang="en-US"/>
          </a:p>
        </p:txBody>
      </p:sp>
    </p:spTree>
    <p:extLst>
      <p:ext uri="{BB962C8B-B14F-4D97-AF65-F5344CB8AC3E}">
        <p14:creationId xmlns:p14="http://schemas.microsoft.com/office/powerpoint/2010/main" val="2649802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Interpretation / Identification of Findings</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45</a:t>
            </a:fld>
            <a:endParaRPr lang="en-US"/>
          </a:p>
        </p:txBody>
      </p:sp>
    </p:spTree>
    <p:extLst>
      <p:ext uri="{BB962C8B-B14F-4D97-AF65-F5344CB8AC3E}">
        <p14:creationId xmlns:p14="http://schemas.microsoft.com/office/powerpoint/2010/main" val="16646027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Writing, Reporting, and Dissemination</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51</a:t>
            </a:fld>
            <a:endParaRPr lang="en-US"/>
          </a:p>
        </p:txBody>
      </p:sp>
    </p:spTree>
    <p:extLst>
      <p:ext uri="{BB962C8B-B14F-4D97-AF65-F5344CB8AC3E}">
        <p14:creationId xmlns:p14="http://schemas.microsoft.com/office/powerpoint/2010/main" val="1135419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Collection</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19</a:t>
            </a:fld>
            <a:endParaRPr lang="en-US" dirty="0"/>
          </a:p>
        </p:txBody>
      </p:sp>
    </p:spTree>
    <p:extLst>
      <p:ext uri="{BB962C8B-B14F-4D97-AF65-F5344CB8AC3E}">
        <p14:creationId xmlns:p14="http://schemas.microsoft.com/office/powerpoint/2010/main" val="89729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Collection</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20</a:t>
            </a:fld>
            <a:endParaRPr lang="en-US" dirty="0"/>
          </a:p>
        </p:txBody>
      </p:sp>
    </p:spTree>
    <p:extLst>
      <p:ext uri="{BB962C8B-B14F-4D97-AF65-F5344CB8AC3E}">
        <p14:creationId xmlns:p14="http://schemas.microsoft.com/office/powerpoint/2010/main" val="89729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Collection</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21</a:t>
            </a:fld>
            <a:endParaRPr lang="en-US" dirty="0"/>
          </a:p>
        </p:txBody>
      </p:sp>
    </p:spTree>
    <p:extLst>
      <p:ext uri="{BB962C8B-B14F-4D97-AF65-F5344CB8AC3E}">
        <p14:creationId xmlns:p14="http://schemas.microsoft.com/office/powerpoint/2010/main" val="89729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Collection</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22</a:t>
            </a:fld>
            <a:endParaRPr lang="en-US" dirty="0"/>
          </a:p>
        </p:txBody>
      </p:sp>
    </p:spTree>
    <p:extLst>
      <p:ext uri="{BB962C8B-B14F-4D97-AF65-F5344CB8AC3E}">
        <p14:creationId xmlns:p14="http://schemas.microsoft.com/office/powerpoint/2010/main" val="897296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Collection</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23</a:t>
            </a:fld>
            <a:endParaRPr lang="en-US" dirty="0"/>
          </a:p>
        </p:txBody>
      </p:sp>
    </p:spTree>
    <p:extLst>
      <p:ext uri="{BB962C8B-B14F-4D97-AF65-F5344CB8AC3E}">
        <p14:creationId xmlns:p14="http://schemas.microsoft.com/office/powerpoint/2010/main" val="89729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Collection</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24</a:t>
            </a:fld>
            <a:endParaRPr lang="en-US" dirty="0"/>
          </a:p>
        </p:txBody>
      </p:sp>
    </p:spTree>
    <p:extLst>
      <p:ext uri="{BB962C8B-B14F-4D97-AF65-F5344CB8AC3E}">
        <p14:creationId xmlns:p14="http://schemas.microsoft.com/office/powerpoint/2010/main" val="897296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Data Analysis Process Key Components: </a:t>
            </a:r>
            <a:r>
              <a:rPr lang="en-US" sz="1200" i="1" dirty="0" smtClean="0"/>
              <a:t>Data Collection</a:t>
            </a:r>
          </a:p>
          <a:p>
            <a:endParaRPr lang="en-US" dirty="0"/>
          </a:p>
        </p:txBody>
      </p:sp>
      <p:sp>
        <p:nvSpPr>
          <p:cNvPr id="4" name="Slide Number Placeholder 3"/>
          <p:cNvSpPr>
            <a:spLocks noGrp="1"/>
          </p:cNvSpPr>
          <p:nvPr>
            <p:ph type="sldNum" sz="quarter" idx="10"/>
          </p:nvPr>
        </p:nvSpPr>
        <p:spPr/>
        <p:txBody>
          <a:bodyPr/>
          <a:lstStyle/>
          <a:p>
            <a:fld id="{F9315349-747E-4DA1-900E-311F7CE62D73}" type="slidenum">
              <a:rPr lang="en-US" smtClean="0"/>
              <a:t>25</a:t>
            </a:fld>
            <a:endParaRPr lang="en-US" dirty="0"/>
          </a:p>
        </p:txBody>
      </p:sp>
    </p:spTree>
    <p:extLst>
      <p:ext uri="{BB962C8B-B14F-4D97-AF65-F5344CB8AC3E}">
        <p14:creationId xmlns:p14="http://schemas.microsoft.com/office/powerpoint/2010/main" val="89729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95B170-F717-4703-A009-6EE090282D6B}"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www.noloconsulting.com</a:t>
            </a:r>
            <a:endParaRPr lang="en-US"/>
          </a:p>
        </p:txBody>
      </p:sp>
      <p:sp>
        <p:nvSpPr>
          <p:cNvPr id="6" name="Slide Number Placeholder 5"/>
          <p:cNvSpPr>
            <a:spLocks noGrp="1"/>
          </p:cNvSpPr>
          <p:nvPr>
            <p:ph type="sldNum" sz="quarter" idx="12"/>
          </p:nvPr>
        </p:nvSpPr>
        <p:spPr/>
        <p:txBody>
          <a:bodyPr/>
          <a:lstStyle/>
          <a:p>
            <a:fld id="{F4DDBFFF-9371-4C48-B52A-E2A3EDBBA1E0}" type="slidenum">
              <a:rPr lang="en-US" smtClean="0"/>
              <a:t>‹#›</a:t>
            </a:fld>
            <a:endParaRPr lang="en-US"/>
          </a:p>
        </p:txBody>
      </p:sp>
    </p:spTree>
    <p:extLst>
      <p:ext uri="{BB962C8B-B14F-4D97-AF65-F5344CB8AC3E}">
        <p14:creationId xmlns:p14="http://schemas.microsoft.com/office/powerpoint/2010/main" val="39600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D72D0C-F24A-4D7F-A706-A7175C25D60B}" type="datetime1">
              <a:rPr lang="en-US" smtClean="0"/>
              <a:t>3/19/2015</a:t>
            </a:fld>
            <a:endParaRPr lang="en-US"/>
          </a:p>
        </p:txBody>
      </p:sp>
      <p:sp>
        <p:nvSpPr>
          <p:cNvPr id="8" name="Footer Placeholder 7"/>
          <p:cNvSpPr>
            <a:spLocks noGrp="1"/>
          </p:cNvSpPr>
          <p:nvPr>
            <p:ph type="ftr" sz="quarter" idx="11"/>
          </p:nvPr>
        </p:nvSpPr>
        <p:spPr/>
        <p:txBody>
          <a:bodyPr/>
          <a:lstStyle/>
          <a:p>
            <a:r>
              <a:rPr lang="en-US" smtClean="0"/>
              <a:t>www.noloconsulting.com</a:t>
            </a:r>
            <a:endParaRPr lang="en-US"/>
          </a:p>
        </p:txBody>
      </p:sp>
      <p:sp>
        <p:nvSpPr>
          <p:cNvPr id="9" name="Slide Number Placeholder 8"/>
          <p:cNvSpPr>
            <a:spLocks noGrp="1"/>
          </p:cNvSpPr>
          <p:nvPr>
            <p:ph type="sldNum" sz="quarter" idx="12"/>
          </p:nvPr>
        </p:nvSpPr>
        <p:spPr/>
        <p:txBody>
          <a:bodyPr/>
          <a:lstStyle/>
          <a:p>
            <a:fld id="{F4DDBFFF-9371-4C48-B52A-E2A3EDBBA1E0}" type="slidenum">
              <a:rPr lang="en-US" smtClean="0"/>
              <a:t>‹#›</a:t>
            </a:fld>
            <a:endParaRPr lang="en-US"/>
          </a:p>
        </p:txBody>
      </p:sp>
    </p:spTree>
    <p:extLst>
      <p:ext uri="{BB962C8B-B14F-4D97-AF65-F5344CB8AC3E}">
        <p14:creationId xmlns:p14="http://schemas.microsoft.com/office/powerpoint/2010/main" val="379483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07EB27-E7B2-4BE8-B95D-DEEF03418F6A}" type="datetime1">
              <a:rPr lang="en-US" smtClean="0"/>
              <a:t>3/19/2015</a:t>
            </a:fld>
            <a:endParaRPr lang="en-US"/>
          </a:p>
        </p:txBody>
      </p:sp>
      <p:sp>
        <p:nvSpPr>
          <p:cNvPr id="8" name="Footer Placeholder 7"/>
          <p:cNvSpPr>
            <a:spLocks noGrp="1"/>
          </p:cNvSpPr>
          <p:nvPr>
            <p:ph type="ftr" sz="quarter" idx="11"/>
          </p:nvPr>
        </p:nvSpPr>
        <p:spPr/>
        <p:txBody>
          <a:bodyPr/>
          <a:lstStyle/>
          <a:p>
            <a:r>
              <a:rPr lang="en-US" smtClean="0"/>
              <a:t>www.noloconsulting.com</a:t>
            </a:r>
            <a:endParaRPr lang="en-US"/>
          </a:p>
        </p:txBody>
      </p:sp>
      <p:sp>
        <p:nvSpPr>
          <p:cNvPr id="9" name="Slide Number Placeholder 8"/>
          <p:cNvSpPr>
            <a:spLocks noGrp="1"/>
          </p:cNvSpPr>
          <p:nvPr>
            <p:ph type="sldNum" sz="quarter" idx="12"/>
          </p:nvPr>
        </p:nvSpPr>
        <p:spPr/>
        <p:txBody>
          <a:bodyPr/>
          <a:lstStyle/>
          <a:p>
            <a:fld id="{F4DDBFFF-9371-4C48-B52A-E2A3EDBBA1E0}" type="slidenum">
              <a:rPr lang="en-US" smtClean="0"/>
              <a:t>‹#›</a:t>
            </a:fld>
            <a:endParaRPr lang="en-US"/>
          </a:p>
        </p:txBody>
      </p:sp>
    </p:spTree>
    <p:extLst>
      <p:ext uri="{BB962C8B-B14F-4D97-AF65-F5344CB8AC3E}">
        <p14:creationId xmlns:p14="http://schemas.microsoft.com/office/powerpoint/2010/main" val="176844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382BDD-1CE1-4E55-BCBC-AF2D6430E5A2}"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www.noloconsulting.com</a:t>
            </a:r>
            <a:endParaRPr lang="en-US"/>
          </a:p>
        </p:txBody>
      </p:sp>
      <p:sp>
        <p:nvSpPr>
          <p:cNvPr id="6" name="Slide Number Placeholder 5"/>
          <p:cNvSpPr>
            <a:spLocks noGrp="1"/>
          </p:cNvSpPr>
          <p:nvPr>
            <p:ph type="sldNum" sz="quarter" idx="12"/>
          </p:nvPr>
        </p:nvSpPr>
        <p:spPr/>
        <p:txBody>
          <a:bodyPr/>
          <a:lstStyle/>
          <a:p>
            <a:fld id="{F4DDBFFF-9371-4C48-B52A-E2A3EDBBA1E0}" type="slidenum">
              <a:rPr lang="en-US" smtClean="0"/>
              <a:t>‹#›</a:t>
            </a:fld>
            <a:endParaRPr lang="en-US"/>
          </a:p>
        </p:txBody>
      </p:sp>
    </p:spTree>
    <p:extLst>
      <p:ext uri="{BB962C8B-B14F-4D97-AF65-F5344CB8AC3E}">
        <p14:creationId xmlns:p14="http://schemas.microsoft.com/office/powerpoint/2010/main" val="1004651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9638BF-A21F-43B5-9F6D-80E41FDAD772}"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www.noloconsulting.com</a:t>
            </a:r>
            <a:endParaRPr lang="en-US"/>
          </a:p>
        </p:txBody>
      </p:sp>
      <p:sp>
        <p:nvSpPr>
          <p:cNvPr id="6" name="Slide Number Placeholder 5"/>
          <p:cNvSpPr>
            <a:spLocks noGrp="1"/>
          </p:cNvSpPr>
          <p:nvPr>
            <p:ph type="sldNum" sz="quarter" idx="12"/>
          </p:nvPr>
        </p:nvSpPr>
        <p:spPr/>
        <p:txBody>
          <a:bodyPr/>
          <a:lstStyle/>
          <a:p>
            <a:fld id="{F4DDBFFF-9371-4C48-B52A-E2A3EDBBA1E0}" type="slidenum">
              <a:rPr lang="en-US" smtClean="0"/>
              <a:t>‹#›</a:t>
            </a:fld>
            <a:endParaRPr lang="en-US"/>
          </a:p>
        </p:txBody>
      </p:sp>
    </p:spTree>
    <p:extLst>
      <p:ext uri="{BB962C8B-B14F-4D97-AF65-F5344CB8AC3E}">
        <p14:creationId xmlns:p14="http://schemas.microsoft.com/office/powerpoint/2010/main" val="985112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1D78C4A8-3A12-49E3-B868-1251DECBD2A3}" type="datetime1">
              <a:rPr lang="en-US" smtClean="0"/>
              <a:t>3/19/2015</a:t>
            </a:fld>
            <a:endParaRPr lang="en-US"/>
          </a:p>
        </p:txBody>
      </p:sp>
      <p:sp>
        <p:nvSpPr>
          <p:cNvPr id="9" name="Footer Placeholder 8"/>
          <p:cNvSpPr>
            <a:spLocks noGrp="1"/>
          </p:cNvSpPr>
          <p:nvPr>
            <p:ph type="ftr" sz="quarter" idx="11"/>
          </p:nvPr>
        </p:nvSpPr>
        <p:spPr/>
        <p:txBody>
          <a:bodyPr/>
          <a:lstStyle/>
          <a:p>
            <a:r>
              <a:rPr lang="en-US" smtClean="0"/>
              <a:t>www.noloconsulting.com</a:t>
            </a:r>
            <a:endParaRPr lang="en-US"/>
          </a:p>
        </p:txBody>
      </p:sp>
      <p:sp>
        <p:nvSpPr>
          <p:cNvPr id="10" name="Slide Number Placeholder 9"/>
          <p:cNvSpPr>
            <a:spLocks noGrp="1"/>
          </p:cNvSpPr>
          <p:nvPr>
            <p:ph type="sldNum" sz="quarter" idx="12"/>
          </p:nvPr>
        </p:nvSpPr>
        <p:spPr/>
        <p:txBody>
          <a:bodyPr/>
          <a:lstStyle/>
          <a:p>
            <a:fld id="{F4DDBFFF-9371-4C48-B52A-E2A3EDBBA1E0}" type="slidenum">
              <a:rPr lang="en-US" smtClean="0"/>
              <a:t>‹#›</a:t>
            </a:fld>
            <a:endParaRPr lang="en-US"/>
          </a:p>
        </p:txBody>
      </p:sp>
    </p:spTree>
    <p:extLst>
      <p:ext uri="{BB962C8B-B14F-4D97-AF65-F5344CB8AC3E}">
        <p14:creationId xmlns:p14="http://schemas.microsoft.com/office/powerpoint/2010/main" val="2364240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1DBD3C0D-D786-469D-B15C-8F2078075C96}" type="datetime1">
              <a:rPr lang="en-US" smtClean="0"/>
              <a:t>3/19/2015</a:t>
            </a:fld>
            <a:endParaRPr lang="en-US"/>
          </a:p>
        </p:txBody>
      </p:sp>
      <p:sp>
        <p:nvSpPr>
          <p:cNvPr id="11" name="Footer Placeholder 10"/>
          <p:cNvSpPr>
            <a:spLocks noGrp="1"/>
          </p:cNvSpPr>
          <p:nvPr>
            <p:ph type="ftr" sz="quarter" idx="11"/>
          </p:nvPr>
        </p:nvSpPr>
        <p:spPr/>
        <p:txBody>
          <a:bodyPr/>
          <a:lstStyle/>
          <a:p>
            <a:r>
              <a:rPr lang="en-US" smtClean="0"/>
              <a:t>www.noloconsulting.com</a:t>
            </a:r>
            <a:endParaRPr lang="en-US"/>
          </a:p>
        </p:txBody>
      </p:sp>
      <p:sp>
        <p:nvSpPr>
          <p:cNvPr id="12" name="Slide Number Placeholder 11"/>
          <p:cNvSpPr>
            <a:spLocks noGrp="1"/>
          </p:cNvSpPr>
          <p:nvPr>
            <p:ph type="sldNum" sz="quarter" idx="12"/>
          </p:nvPr>
        </p:nvSpPr>
        <p:spPr/>
        <p:txBody>
          <a:bodyPr/>
          <a:lstStyle/>
          <a:p>
            <a:fld id="{F4DDBFFF-9371-4C48-B52A-E2A3EDBBA1E0}" type="slidenum">
              <a:rPr lang="en-US" smtClean="0"/>
              <a:t>‹#›</a:t>
            </a:fld>
            <a:endParaRPr lang="en-US"/>
          </a:p>
        </p:txBody>
      </p:sp>
    </p:spTree>
    <p:extLst>
      <p:ext uri="{BB962C8B-B14F-4D97-AF65-F5344CB8AC3E}">
        <p14:creationId xmlns:p14="http://schemas.microsoft.com/office/powerpoint/2010/main" val="378389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27CDECA8-2BF9-4655-8BD7-2DA20CE7DDCD}" type="datetime1">
              <a:rPr lang="en-US" smtClean="0"/>
              <a:t>3/19/2015</a:t>
            </a:fld>
            <a:endParaRPr lang="en-US"/>
          </a:p>
        </p:txBody>
      </p:sp>
      <p:sp>
        <p:nvSpPr>
          <p:cNvPr id="7" name="Footer Placeholder 6"/>
          <p:cNvSpPr>
            <a:spLocks noGrp="1"/>
          </p:cNvSpPr>
          <p:nvPr>
            <p:ph type="ftr" sz="quarter" idx="11"/>
          </p:nvPr>
        </p:nvSpPr>
        <p:spPr/>
        <p:txBody>
          <a:bodyPr/>
          <a:lstStyle/>
          <a:p>
            <a:r>
              <a:rPr lang="en-US" smtClean="0"/>
              <a:t>www.noloconsulting.com</a:t>
            </a:r>
            <a:endParaRPr lang="en-US"/>
          </a:p>
        </p:txBody>
      </p:sp>
      <p:sp>
        <p:nvSpPr>
          <p:cNvPr id="8" name="Slide Number Placeholder 7"/>
          <p:cNvSpPr>
            <a:spLocks noGrp="1"/>
          </p:cNvSpPr>
          <p:nvPr>
            <p:ph type="sldNum" sz="quarter" idx="12"/>
          </p:nvPr>
        </p:nvSpPr>
        <p:spPr/>
        <p:txBody>
          <a:bodyPr/>
          <a:lstStyle/>
          <a:p>
            <a:fld id="{F4DDBFFF-9371-4C48-B52A-E2A3EDBBA1E0}" type="slidenum">
              <a:rPr lang="en-US" smtClean="0"/>
              <a:t>‹#›</a:t>
            </a:fld>
            <a:endParaRPr lang="en-US"/>
          </a:p>
        </p:txBody>
      </p:sp>
    </p:spTree>
    <p:extLst>
      <p:ext uri="{BB962C8B-B14F-4D97-AF65-F5344CB8AC3E}">
        <p14:creationId xmlns:p14="http://schemas.microsoft.com/office/powerpoint/2010/main" val="2720291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1780673-0394-49AF-8858-10B8BD8A7994}" type="datetime1">
              <a:rPr lang="en-US" smtClean="0"/>
              <a:t>3/19/2015</a:t>
            </a:fld>
            <a:endParaRPr lang="en-US"/>
          </a:p>
        </p:txBody>
      </p:sp>
      <p:sp>
        <p:nvSpPr>
          <p:cNvPr id="6" name="Footer Placeholder 5"/>
          <p:cNvSpPr>
            <a:spLocks noGrp="1"/>
          </p:cNvSpPr>
          <p:nvPr>
            <p:ph type="ftr" sz="quarter" idx="11"/>
          </p:nvPr>
        </p:nvSpPr>
        <p:spPr/>
        <p:txBody>
          <a:bodyPr/>
          <a:lstStyle/>
          <a:p>
            <a:r>
              <a:rPr lang="en-US" smtClean="0"/>
              <a:t>www.noloconsulting.com</a:t>
            </a:r>
            <a:endParaRPr lang="en-US"/>
          </a:p>
        </p:txBody>
      </p:sp>
      <p:sp>
        <p:nvSpPr>
          <p:cNvPr id="7" name="Slide Number Placeholder 6"/>
          <p:cNvSpPr>
            <a:spLocks noGrp="1"/>
          </p:cNvSpPr>
          <p:nvPr>
            <p:ph type="sldNum" sz="quarter" idx="12"/>
          </p:nvPr>
        </p:nvSpPr>
        <p:spPr/>
        <p:txBody>
          <a:bodyPr/>
          <a:lstStyle/>
          <a:p>
            <a:fld id="{F4DDBFFF-9371-4C48-B52A-E2A3EDBBA1E0}" type="slidenum">
              <a:rPr lang="en-US" smtClean="0"/>
              <a:t>‹#›</a:t>
            </a:fld>
            <a:endParaRPr lang="en-US"/>
          </a:p>
        </p:txBody>
      </p:sp>
    </p:spTree>
    <p:extLst>
      <p:ext uri="{BB962C8B-B14F-4D97-AF65-F5344CB8AC3E}">
        <p14:creationId xmlns:p14="http://schemas.microsoft.com/office/powerpoint/2010/main" val="3548352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611EF7B-2E35-461F-BE46-EC0D7465D938}" type="datetime1">
              <a:rPr lang="en-US" smtClean="0"/>
              <a:t>3/19/2015</a:t>
            </a:fld>
            <a:endParaRPr lang="en-US"/>
          </a:p>
        </p:txBody>
      </p:sp>
      <p:sp>
        <p:nvSpPr>
          <p:cNvPr id="9" name="Footer Placeholder 8"/>
          <p:cNvSpPr>
            <a:spLocks noGrp="1"/>
          </p:cNvSpPr>
          <p:nvPr>
            <p:ph type="ftr" sz="quarter" idx="11"/>
          </p:nvPr>
        </p:nvSpPr>
        <p:spPr/>
        <p:txBody>
          <a:bodyPr/>
          <a:lstStyle/>
          <a:p>
            <a:r>
              <a:rPr lang="en-US" smtClean="0"/>
              <a:t>www.noloconsulting.com</a:t>
            </a:r>
            <a:endParaRPr lang="en-US"/>
          </a:p>
        </p:txBody>
      </p:sp>
      <p:sp>
        <p:nvSpPr>
          <p:cNvPr id="10" name="Slide Number Placeholder 9"/>
          <p:cNvSpPr>
            <a:spLocks noGrp="1"/>
          </p:cNvSpPr>
          <p:nvPr>
            <p:ph type="sldNum" sz="quarter" idx="12"/>
          </p:nvPr>
        </p:nvSpPr>
        <p:spPr/>
        <p:txBody>
          <a:bodyPr/>
          <a:lstStyle/>
          <a:p>
            <a:fld id="{F4DDBFFF-9371-4C48-B52A-E2A3EDBBA1E0}" type="slidenum">
              <a:rPr lang="en-US" smtClean="0"/>
              <a:t>‹#›</a:t>
            </a:fld>
            <a:endParaRPr lang="en-US"/>
          </a:p>
        </p:txBody>
      </p:sp>
    </p:spTree>
    <p:extLst>
      <p:ext uri="{BB962C8B-B14F-4D97-AF65-F5344CB8AC3E}">
        <p14:creationId xmlns:p14="http://schemas.microsoft.com/office/powerpoint/2010/main" val="519850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84A898F-8240-4111-A872-0A06B5FC2641}" type="datetime1">
              <a:rPr lang="en-US" smtClean="0"/>
              <a:t>3/19/2015</a:t>
            </a:fld>
            <a:endParaRPr lang="en-US"/>
          </a:p>
        </p:txBody>
      </p:sp>
      <p:sp>
        <p:nvSpPr>
          <p:cNvPr id="9" name="Footer Placeholder 8"/>
          <p:cNvSpPr>
            <a:spLocks noGrp="1"/>
          </p:cNvSpPr>
          <p:nvPr>
            <p:ph type="ftr" sz="quarter" idx="11"/>
          </p:nvPr>
        </p:nvSpPr>
        <p:spPr>
          <a:xfrm>
            <a:off x="2624326" y="6356351"/>
            <a:ext cx="4433638" cy="365125"/>
          </a:xfrm>
        </p:spPr>
        <p:txBody>
          <a:bodyPr/>
          <a:lstStyle/>
          <a:p>
            <a:r>
              <a:rPr lang="en-US" smtClean="0"/>
              <a:t>www.noloconsulting.com</a:t>
            </a:r>
            <a:endParaRPr lang="en-US"/>
          </a:p>
        </p:txBody>
      </p:sp>
      <p:sp>
        <p:nvSpPr>
          <p:cNvPr id="10" name="Slide Number Placeholder 9"/>
          <p:cNvSpPr>
            <a:spLocks noGrp="1"/>
          </p:cNvSpPr>
          <p:nvPr>
            <p:ph type="sldNum" sz="quarter" idx="12"/>
          </p:nvPr>
        </p:nvSpPr>
        <p:spPr/>
        <p:txBody>
          <a:bodyPr/>
          <a:lstStyle/>
          <a:p>
            <a:fld id="{F4DDBFFF-9371-4C48-B52A-E2A3EDBBA1E0}" type="slidenum">
              <a:rPr lang="en-US" smtClean="0"/>
              <a:t>‹#›</a:t>
            </a:fld>
            <a:endParaRPr lang="en-US"/>
          </a:p>
        </p:txBody>
      </p:sp>
    </p:spTree>
    <p:extLst>
      <p:ext uri="{BB962C8B-B14F-4D97-AF65-F5344CB8AC3E}">
        <p14:creationId xmlns:p14="http://schemas.microsoft.com/office/powerpoint/2010/main" val="21883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49D5E7AA-2DCA-42B0-87BD-384CF40F3FE5}" type="datetime1">
              <a:rPr lang="en-US" smtClean="0"/>
              <a:t>3/19/2015</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US" smtClean="0"/>
              <a:t>www.noloconsulting.com</a:t>
            </a:r>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F4DDBFFF-9371-4C48-B52A-E2A3EDBBA1E0}" type="slidenum">
              <a:rPr lang="en-US" smtClean="0"/>
              <a:t>‹#›</a:t>
            </a:fld>
            <a:endParaRPr lang="en-US"/>
          </a:p>
        </p:txBody>
      </p:sp>
    </p:spTree>
    <p:extLst>
      <p:ext uri="{BB962C8B-B14F-4D97-AF65-F5344CB8AC3E}">
        <p14:creationId xmlns:p14="http://schemas.microsoft.com/office/powerpoint/2010/main" val="974747569"/>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sldNum="0" hd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hses.ohs.acf.hhs.gov/pir" TargetMode="External"/><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dl.dropboxusercontent.com/u/84406559/CA%20Outline%203.14.pdf" TargetMode="External"/><Relationship Id="rId5" Type="http://schemas.openxmlformats.org/officeDocument/2006/relationships/hyperlink" Target="http://factfinder2.census.gov/faces/nav/jsf/pages/index.xhtml" TargetMode="External"/><Relationship Id="rId4" Type="http://schemas.openxmlformats.org/officeDocument/2006/relationships/hyperlink" Target="http://www.communityactioncna.org/" TargetMode="External"/><Relationship Id="rId9"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png"/><Relationship Id="rId7" Type="http://schemas.openxmlformats.org/officeDocument/2006/relationships/diagramColors" Target="../diagrams/colors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png"/><Relationship Id="rId7" Type="http://schemas.microsoft.com/office/2007/relationships/hdphoto" Target="../media/hdphoto3.wdp"/><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0.png"/><Relationship Id="rId5" Type="http://schemas.microsoft.com/office/2007/relationships/hdphoto" Target="../media/hdphoto2.wdp"/><Relationship Id="rId4" Type="http://schemas.openxmlformats.org/officeDocument/2006/relationships/image" Target="../media/image9.png"/></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png"/><Relationship Id="rId5" Type="http://schemas.microsoft.com/office/2007/relationships/hdphoto" Target="../media/hdphoto4.wdp"/><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census.gov/did/www/saipe/index.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hyperlink" Target="https://hsesidp.smdi.com/openam/cdcservlet?realm=umm&amp;goto=http://hses.ohs.acf.hhs.gov:80/cluster-agentapp/sunwCDSSORedirectURI&amp;refererservlet=http://hses.ohs.acf.hhs.gov:80/cluster-agentapp/sunwCDSSORedirectURI&amp;MajorVersion=1&amp;MinorVersion=0&amp;RequestID=s3ac5f998d21fe70e74476817f855ba9356f95049&amp;ProviderID=http://hses.ohs.acf.hhs.gov:80/?Realm=/umm&amp;IssueInstant=2015-03-19T02:29:39Z&amp;ForceAuthn=false&amp;IsPassive=false&amp;Federate=false"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3.png"/><Relationship Id="rId1" Type="http://schemas.openxmlformats.org/officeDocument/2006/relationships/slideLayout" Target="../slideLayouts/slideLayout7.xml"/><Relationship Id="rId5" Type="http://schemas.microsoft.com/office/2007/relationships/hdphoto" Target="../media/hdphoto6.wdp"/><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3600" dirty="0" smtClean="0">
                <a:effectLst/>
              </a:rPr>
              <a:t>Using Your </a:t>
            </a:r>
            <a:r>
              <a:rPr lang="en-US" sz="3600" dirty="0">
                <a:effectLst/>
              </a:rPr>
              <a:t>I</a:t>
            </a:r>
            <a:r>
              <a:rPr lang="en-US" sz="3600" dirty="0" smtClean="0">
                <a:effectLst/>
              </a:rPr>
              <a:t>ndividual </a:t>
            </a:r>
            <a:r>
              <a:rPr lang="en-US" sz="3600" dirty="0">
                <a:effectLst/>
              </a:rPr>
              <a:t>P</a:t>
            </a:r>
            <a:r>
              <a:rPr lang="en-US" sz="3600" dirty="0" smtClean="0">
                <a:effectLst/>
              </a:rPr>
              <a:t>rogram Data </a:t>
            </a:r>
            <a:r>
              <a:rPr lang="en-US" sz="3600" dirty="0">
                <a:effectLst/>
              </a:rPr>
              <a:t>to </a:t>
            </a:r>
            <a:r>
              <a:rPr lang="en-US" sz="3600" dirty="0" smtClean="0">
                <a:effectLst/>
              </a:rPr>
              <a:t>Measure </a:t>
            </a:r>
            <a:r>
              <a:rPr lang="en-US" sz="3600" dirty="0">
                <a:effectLst/>
              </a:rPr>
              <a:t>I</a:t>
            </a:r>
            <a:r>
              <a:rPr lang="en-US" sz="3600" dirty="0" smtClean="0">
                <a:effectLst/>
              </a:rPr>
              <a:t>mpact </a:t>
            </a:r>
            <a:r>
              <a:rPr lang="en-US" sz="3600" dirty="0">
                <a:effectLst/>
              </a:rPr>
              <a:t>and </a:t>
            </a:r>
            <a:r>
              <a:rPr lang="en-US" sz="3600" dirty="0" smtClean="0">
                <a:effectLst/>
              </a:rPr>
              <a:t>Improve Decision Making</a:t>
            </a:r>
            <a:endParaRPr lang="en-US" sz="3600" dirty="0"/>
          </a:p>
        </p:txBody>
      </p:sp>
      <p:sp>
        <p:nvSpPr>
          <p:cNvPr id="3" name="Subtitle 2"/>
          <p:cNvSpPr>
            <a:spLocks noGrp="1"/>
          </p:cNvSpPr>
          <p:nvPr>
            <p:ph type="subTitle" idx="1"/>
          </p:nvPr>
        </p:nvSpPr>
        <p:spPr>
          <a:xfrm>
            <a:off x="1676400" y="2819400"/>
            <a:ext cx="7017434" cy="2209800"/>
          </a:xfrm>
        </p:spPr>
        <p:txBody>
          <a:bodyPr>
            <a:noAutofit/>
          </a:bodyPr>
          <a:lstStyle/>
          <a:p>
            <a:r>
              <a:rPr lang="en-US" sz="1400" i="1" dirty="0" smtClean="0"/>
              <a:t> </a:t>
            </a:r>
            <a:endParaRPr lang="en-US" sz="1400" i="1"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2330" y="4478481"/>
            <a:ext cx="1350818" cy="1602279"/>
          </a:xfrm>
          <a:prstGeom prst="rect">
            <a:avLst/>
          </a:prstGeom>
          <a:noFill/>
          <a:ln>
            <a:noFill/>
          </a:ln>
        </p:spPr>
      </p:pic>
      <p:sp>
        <p:nvSpPr>
          <p:cNvPr id="5" name="Rectangle 4"/>
          <p:cNvSpPr/>
          <p:nvPr/>
        </p:nvSpPr>
        <p:spPr>
          <a:xfrm>
            <a:off x="802386" y="5060515"/>
            <a:ext cx="4572000" cy="830997"/>
          </a:xfrm>
          <a:prstGeom prst="rect">
            <a:avLst/>
          </a:prstGeom>
        </p:spPr>
        <p:txBody>
          <a:bodyPr>
            <a:spAutoFit/>
          </a:bodyPr>
          <a:lstStyle/>
          <a:p>
            <a:r>
              <a:rPr lang="en-US" sz="2400" dirty="0" smtClean="0">
                <a:solidFill>
                  <a:schemeClr val="bg1"/>
                </a:solidFill>
              </a:rPr>
              <a:t>March 19, </a:t>
            </a:r>
            <a:r>
              <a:rPr lang="en-US" sz="2400" dirty="0">
                <a:solidFill>
                  <a:schemeClr val="bg1"/>
                </a:solidFill>
              </a:rPr>
              <a:t>2015</a:t>
            </a:r>
          </a:p>
          <a:p>
            <a:r>
              <a:rPr lang="en-US" sz="2400" dirty="0">
                <a:solidFill>
                  <a:schemeClr val="bg1"/>
                </a:solidFill>
              </a:rPr>
              <a:t>Jackson, Mississippi</a:t>
            </a:r>
          </a:p>
        </p:txBody>
      </p:sp>
    </p:spTree>
    <p:extLst>
      <p:ext uri="{BB962C8B-B14F-4D97-AF65-F5344CB8AC3E}">
        <p14:creationId xmlns:p14="http://schemas.microsoft.com/office/powerpoint/2010/main" val="3217062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Version </a:t>
            </a:r>
            <a:br>
              <a:rPr lang="en-US" dirty="0" smtClean="0"/>
            </a:br>
            <a:r>
              <a:rPr lang="en-US" dirty="0" smtClean="0"/>
              <a:t>Goal 3</a:t>
            </a:r>
            <a:endParaRPr lang="en-US" dirty="0"/>
          </a:p>
        </p:txBody>
      </p:sp>
      <p:sp>
        <p:nvSpPr>
          <p:cNvPr id="3" name="Content Placeholder 2"/>
          <p:cNvSpPr>
            <a:spLocks noGrp="1"/>
          </p:cNvSpPr>
          <p:nvPr>
            <p:ph idx="1"/>
          </p:nvPr>
        </p:nvSpPr>
        <p:spPr/>
        <p:txBody>
          <a:bodyPr>
            <a:normAutofit lnSpcReduction="10000"/>
          </a:bodyPr>
          <a:lstStyle/>
          <a:p>
            <a:endParaRPr lang="en-US" b="1" dirty="0" smtClean="0">
              <a:solidFill>
                <a:srgbClr val="0000FF"/>
              </a:solidFill>
            </a:endParaRPr>
          </a:p>
          <a:p>
            <a:r>
              <a:rPr lang="en-US" b="1" dirty="0" smtClean="0">
                <a:solidFill>
                  <a:srgbClr val="0000FF"/>
                </a:solidFill>
              </a:rPr>
              <a:t>Program </a:t>
            </a:r>
            <a:r>
              <a:rPr lang="en-US" b="1" dirty="0">
                <a:solidFill>
                  <a:srgbClr val="0000FF"/>
                </a:solidFill>
              </a:rPr>
              <a:t>Goal:</a:t>
            </a:r>
            <a:r>
              <a:rPr lang="en-US" dirty="0">
                <a:solidFill>
                  <a:srgbClr val="0000FF"/>
                </a:solidFill>
              </a:rPr>
              <a:t> “Name” Head Start Program will be recognized as the most accessible and effective Early Childhood Education </a:t>
            </a:r>
            <a:r>
              <a:rPr lang="en-US" dirty="0" smtClean="0">
                <a:solidFill>
                  <a:srgbClr val="0000FF"/>
                </a:solidFill>
              </a:rPr>
              <a:t>agency </a:t>
            </a:r>
            <a:r>
              <a:rPr lang="en-US" dirty="0">
                <a:solidFill>
                  <a:srgbClr val="0000FF"/>
                </a:solidFill>
              </a:rPr>
              <a:t>connecting parents and “most at need” communities with information </a:t>
            </a:r>
            <a:r>
              <a:rPr lang="en-US" dirty="0" smtClean="0">
                <a:solidFill>
                  <a:srgbClr val="0000FF"/>
                </a:solidFill>
              </a:rPr>
              <a:t>on quality and comprehensive </a:t>
            </a:r>
            <a:r>
              <a:rPr lang="en-US" dirty="0">
                <a:solidFill>
                  <a:srgbClr val="0000FF"/>
                </a:solidFill>
              </a:rPr>
              <a:t>services offered to young families in the county</a:t>
            </a:r>
            <a:r>
              <a:rPr lang="en-US" dirty="0" smtClean="0">
                <a:solidFill>
                  <a:srgbClr val="0000FF"/>
                </a:solidFill>
              </a:rPr>
              <a:t>.</a:t>
            </a:r>
            <a:endParaRPr lang="en-US" dirty="0">
              <a:solidFill>
                <a:srgbClr val="0000FF"/>
              </a:solidFill>
            </a:endParaRPr>
          </a:p>
          <a:p>
            <a:r>
              <a:rPr lang="en-US" b="1" dirty="0">
                <a:solidFill>
                  <a:srgbClr val="0000FF"/>
                </a:solidFill>
              </a:rPr>
              <a:t>Objectives: </a:t>
            </a:r>
            <a:r>
              <a:rPr lang="en-US" dirty="0">
                <a:solidFill>
                  <a:srgbClr val="0000FF"/>
                </a:solidFill>
              </a:rPr>
              <a:t>“Name” Head Start Program </a:t>
            </a:r>
            <a:r>
              <a:rPr lang="en-US" dirty="0" smtClean="0">
                <a:solidFill>
                  <a:srgbClr val="0000FF"/>
                </a:solidFill>
              </a:rPr>
              <a:t>will lead a collaboration </a:t>
            </a:r>
            <a:r>
              <a:rPr lang="en-US" dirty="0">
                <a:solidFill>
                  <a:srgbClr val="0000FF"/>
                </a:solidFill>
              </a:rPr>
              <a:t>with Public School District and Health Department leadership </a:t>
            </a:r>
            <a:r>
              <a:rPr lang="en-US" smtClean="0">
                <a:solidFill>
                  <a:srgbClr val="0000FF"/>
                </a:solidFill>
              </a:rPr>
              <a:t>and organize </a:t>
            </a:r>
            <a:r>
              <a:rPr lang="en-US" dirty="0">
                <a:solidFill>
                  <a:srgbClr val="0000FF"/>
                </a:solidFill>
              </a:rPr>
              <a:t>three events (Spring, Summer and Fall) to promote registration and health clinic open house at Head Start locations across the county. </a:t>
            </a:r>
          </a:p>
          <a:p>
            <a:r>
              <a:rPr lang="en-US" b="1" dirty="0">
                <a:solidFill>
                  <a:srgbClr val="0000FF"/>
                </a:solidFill>
              </a:rPr>
              <a:t>Outcomes:</a:t>
            </a:r>
            <a:r>
              <a:rPr lang="en-US" dirty="0">
                <a:solidFill>
                  <a:srgbClr val="0000FF"/>
                </a:solidFill>
              </a:rPr>
              <a:t> Increase knowledge of parents and most at need communities about access to health services and empower parents to enroll children early childhood programs that satisfy their educational and developmental needs.</a:t>
            </a:r>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299691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Check</a:t>
            </a:r>
            <a:br>
              <a:rPr lang="en-US" dirty="0" smtClean="0"/>
            </a:br>
            <a:r>
              <a:rPr lang="en-US" dirty="0" smtClean="0"/>
              <a:t> . . . Goal	</a:t>
            </a:r>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Do program </a:t>
            </a:r>
            <a:r>
              <a:rPr lang="en-US" dirty="0"/>
              <a:t>goals </a:t>
            </a:r>
            <a:r>
              <a:rPr lang="en-US" dirty="0" smtClean="0"/>
              <a:t>give </a:t>
            </a:r>
            <a:r>
              <a:rPr lang="en-US" dirty="0"/>
              <a:t>voice to the shared vision within your program and help </a:t>
            </a:r>
            <a:r>
              <a:rPr lang="en-US" dirty="0" smtClean="0"/>
              <a:t>everyone?</a:t>
            </a:r>
          </a:p>
          <a:p>
            <a:r>
              <a:rPr lang="en-US" dirty="0" smtClean="0"/>
              <a:t>Does it goes beyond current expectations?</a:t>
            </a:r>
          </a:p>
          <a:p>
            <a:r>
              <a:rPr lang="en-US" dirty="0" smtClean="0"/>
              <a:t>Is it Organization-wide?</a:t>
            </a:r>
          </a:p>
          <a:p>
            <a:r>
              <a:rPr lang="en-US" dirty="0" smtClean="0"/>
              <a:t>Is it supported or based </a:t>
            </a:r>
            <a:r>
              <a:rPr lang="en-US" dirty="0"/>
              <a:t>on a </a:t>
            </a:r>
            <a:r>
              <a:rPr lang="en-US" dirty="0" smtClean="0"/>
              <a:t>current Community Assessment</a:t>
            </a:r>
            <a:r>
              <a:rPr lang="en-US" dirty="0"/>
              <a:t> </a:t>
            </a:r>
            <a:r>
              <a:rPr lang="en-US" dirty="0" smtClean="0"/>
              <a:t>and </a:t>
            </a:r>
            <a:r>
              <a:rPr lang="en-US" dirty="0"/>
              <a:t>Self-</a:t>
            </a:r>
            <a:r>
              <a:rPr lang="en-US" dirty="0" smtClean="0"/>
              <a:t>Assessment data?</a:t>
            </a:r>
          </a:p>
          <a:p>
            <a:r>
              <a:rPr lang="en-US" dirty="0" smtClean="0"/>
              <a:t>Does it reflect where the program wants to be 5 years from now?</a:t>
            </a:r>
          </a:p>
          <a:p>
            <a:r>
              <a:rPr lang="en-US" dirty="0" smtClean="0"/>
              <a:t>Does it address legacy expectations </a:t>
            </a:r>
            <a:r>
              <a:rPr lang="en-US" dirty="0"/>
              <a:t>to the children, families, and </a:t>
            </a:r>
            <a:r>
              <a:rPr lang="en-US" dirty="0" smtClean="0"/>
              <a:t>the communities </a:t>
            </a:r>
            <a:r>
              <a:rPr lang="en-US" dirty="0"/>
              <a:t>you serve</a:t>
            </a:r>
            <a:r>
              <a:rPr lang="en-US" dirty="0" smtClean="0"/>
              <a:t>?</a:t>
            </a:r>
          </a:p>
          <a:p>
            <a:r>
              <a:rPr lang="en-US" dirty="0" smtClean="0"/>
              <a:t>Does it include “</a:t>
            </a:r>
            <a:r>
              <a:rPr lang="en-US" dirty="0"/>
              <a:t>innovation” in addition to “compliance</a:t>
            </a:r>
            <a:r>
              <a:rPr lang="en-US" dirty="0" smtClean="0"/>
              <a:t>”?</a:t>
            </a:r>
          </a:p>
          <a:p>
            <a:r>
              <a:rPr lang="en-US" dirty="0" smtClean="0"/>
              <a:t>Does not </a:t>
            </a:r>
            <a:r>
              <a:rPr lang="en-US" dirty="0"/>
              <a:t>only meet the Head Start Program Performance Standards but </a:t>
            </a:r>
            <a:r>
              <a:rPr lang="en-US" dirty="0" smtClean="0"/>
              <a:t>strengthen services </a:t>
            </a:r>
            <a:r>
              <a:rPr lang="en-US" dirty="0"/>
              <a:t>for children and </a:t>
            </a:r>
            <a:r>
              <a:rPr lang="en-US" dirty="0" smtClean="0"/>
              <a:t>families?</a:t>
            </a:r>
          </a:p>
          <a:p>
            <a:r>
              <a:rPr lang="en-US" dirty="0" smtClean="0"/>
              <a:t>Does it motivate </a:t>
            </a:r>
            <a:r>
              <a:rPr lang="en-US" dirty="0"/>
              <a:t>by engaging </a:t>
            </a:r>
            <a:r>
              <a:rPr lang="en-US" dirty="0" smtClean="0"/>
              <a:t>emotions? </a:t>
            </a:r>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3775758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Effect>
                      <a14:colorTemperature colorTemp="7200"/>
                    </a14:imgEffect>
                  </a14:imgLayer>
                </a14:imgProps>
              </a:ext>
              <a:ext uri="{28A0092B-C50C-407E-A947-70E740481C1C}">
                <a14:useLocalDpi xmlns:a14="http://schemas.microsoft.com/office/drawing/2010/main" val="0"/>
              </a:ext>
            </a:extLst>
          </a:blip>
          <a:srcRect/>
          <a:stretch>
            <a:fillRect/>
          </a:stretch>
        </p:blipFill>
        <p:spPr bwMode="auto">
          <a:xfrm>
            <a:off x="435739" y="51001"/>
            <a:ext cx="8174861" cy="680699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305049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Data Activities: </a:t>
            </a:r>
            <a:br>
              <a:rPr lang="en-US" sz="3200" dirty="0"/>
            </a:br>
            <a:r>
              <a:rPr lang="en-US" sz="3200" dirty="0">
                <a:solidFill>
                  <a:schemeClr val="accent5">
                    <a:lumMod val="75000"/>
                  </a:schemeClr>
                </a:solidFill>
              </a:rPr>
              <a:t>1. Prepare</a:t>
            </a:r>
            <a:endParaRPr lang="en-US" sz="3200" dirty="0"/>
          </a:p>
        </p:txBody>
      </p:sp>
      <p:sp>
        <p:nvSpPr>
          <p:cNvPr id="3" name="Content Placeholder 2"/>
          <p:cNvSpPr>
            <a:spLocks noGrp="1"/>
          </p:cNvSpPr>
          <p:nvPr>
            <p:ph idx="1"/>
          </p:nvPr>
        </p:nvSpPr>
        <p:spPr/>
        <p:txBody>
          <a:bodyPr>
            <a:normAutofit fontScale="47500" lnSpcReduction="20000"/>
          </a:bodyPr>
          <a:lstStyle/>
          <a:p>
            <a:pPr marL="0" indent="0" algn="ctr">
              <a:buNone/>
            </a:pPr>
            <a:r>
              <a:rPr lang="en-US" sz="4600" b="1" i="1" dirty="0"/>
              <a:t>What  do we do? And Why</a:t>
            </a:r>
            <a:r>
              <a:rPr lang="en-US" sz="4600" b="1" i="1" dirty="0" smtClean="0"/>
              <a:t>?</a:t>
            </a:r>
          </a:p>
          <a:p>
            <a:pPr marL="0" indent="0" algn="ctr">
              <a:buNone/>
            </a:pPr>
            <a:endParaRPr lang="en-US" sz="4400" b="1" i="1" dirty="0"/>
          </a:p>
          <a:p>
            <a:pPr marL="0" indent="0">
              <a:spcBef>
                <a:spcPts val="600"/>
              </a:spcBef>
              <a:spcAft>
                <a:spcPts val="600"/>
              </a:spcAft>
              <a:buNone/>
            </a:pPr>
            <a:r>
              <a:rPr lang="en-US" sz="4400" b="1" dirty="0" smtClean="0"/>
              <a:t>Head </a:t>
            </a:r>
            <a:r>
              <a:rPr lang="en-US" sz="4400" b="1" dirty="0"/>
              <a:t>Start program operations are guided </a:t>
            </a:r>
            <a:r>
              <a:rPr lang="en-US" sz="4400" b="1" dirty="0" smtClean="0"/>
              <a:t>by</a:t>
            </a:r>
            <a:r>
              <a:rPr lang="en-US" sz="4400" dirty="0" smtClean="0"/>
              <a:t>:</a:t>
            </a:r>
            <a:endParaRPr lang="en-US" sz="4400" dirty="0"/>
          </a:p>
          <a:p>
            <a:pPr lvl="0">
              <a:spcBef>
                <a:spcPts val="600"/>
              </a:spcBef>
              <a:spcAft>
                <a:spcPts val="600"/>
              </a:spcAft>
            </a:pPr>
            <a:r>
              <a:rPr lang="en-US" sz="3800" dirty="0"/>
              <a:t>Head Start Program Performance Standards (HSPPS), </a:t>
            </a:r>
          </a:p>
          <a:p>
            <a:pPr lvl="0">
              <a:spcBef>
                <a:spcPts val="600"/>
              </a:spcBef>
              <a:spcAft>
                <a:spcPts val="600"/>
              </a:spcAft>
            </a:pPr>
            <a:r>
              <a:rPr lang="en-US" sz="3800" dirty="0"/>
              <a:t>Other federal and state regulations, </a:t>
            </a:r>
          </a:p>
          <a:p>
            <a:pPr lvl="0">
              <a:spcBef>
                <a:spcPts val="600"/>
              </a:spcBef>
              <a:spcAft>
                <a:spcPts val="600"/>
              </a:spcAft>
            </a:pPr>
            <a:r>
              <a:rPr lang="en-US" sz="3800" dirty="0"/>
              <a:t>Local licensing requirements, </a:t>
            </a:r>
          </a:p>
          <a:p>
            <a:pPr lvl="0">
              <a:spcBef>
                <a:spcPts val="600"/>
              </a:spcBef>
              <a:spcAft>
                <a:spcPts val="600"/>
              </a:spcAft>
            </a:pPr>
            <a:r>
              <a:rPr lang="en-US" sz="3800" dirty="0"/>
              <a:t>Community factors, </a:t>
            </a:r>
            <a:r>
              <a:rPr lang="en-US" sz="3800" dirty="0" smtClean="0"/>
              <a:t>and</a:t>
            </a:r>
            <a:endParaRPr lang="en-US" sz="3800" dirty="0"/>
          </a:p>
          <a:p>
            <a:pPr lvl="0">
              <a:spcBef>
                <a:spcPts val="600"/>
              </a:spcBef>
              <a:spcAft>
                <a:spcPts val="600"/>
              </a:spcAft>
            </a:pPr>
            <a:r>
              <a:rPr lang="en-US" sz="3800" dirty="0"/>
              <a:t>Goals/mission of the agency (example: </a:t>
            </a:r>
            <a:r>
              <a:rPr lang="en-US" sz="3800" i="1" dirty="0"/>
              <a:t>To make the most positive impact on the school readiness of the child</a:t>
            </a:r>
            <a:r>
              <a:rPr lang="en-US" sz="3800" dirty="0"/>
              <a:t>.</a:t>
            </a:r>
            <a:r>
              <a:rPr lang="en-US" sz="3800" dirty="0" smtClean="0"/>
              <a:t>)</a:t>
            </a:r>
          </a:p>
          <a:p>
            <a:pPr marL="0" lvl="0" indent="0">
              <a:buNone/>
            </a:pPr>
            <a:endParaRPr lang="en-US" sz="4000" dirty="0" smtClean="0"/>
          </a:p>
          <a:p>
            <a:pPr marL="0" indent="0">
              <a:buNone/>
            </a:pPr>
            <a:r>
              <a:rPr lang="en-US" sz="4000" dirty="0"/>
              <a:t>A process for data collection and analysis should be consistent with these and other regulations.    </a:t>
            </a:r>
          </a:p>
        </p:txBody>
      </p:sp>
      <p:pic>
        <p:nvPicPr>
          <p:cNvPr id="4" name="Picture 3"/>
          <p:cNvPicPr/>
          <p:nvPr/>
        </p:nvPicPr>
        <p:blipFill>
          <a:blip r:embed="rId2"/>
          <a:stretch>
            <a:fillRect/>
          </a:stretch>
        </p:blipFill>
        <p:spPr>
          <a:xfrm>
            <a:off x="609600" y="381000"/>
            <a:ext cx="968375" cy="1005840"/>
          </a:xfrm>
          <a:prstGeom prst="rect">
            <a:avLst/>
          </a:prstGeom>
          <a:ln w="19050">
            <a:solidFill>
              <a:schemeClr val="accent5">
                <a:lumMod val="50000"/>
              </a:schemeClr>
            </a:solid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3055802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3200" dirty="0" smtClean="0">
                <a:solidFill>
                  <a:schemeClr val="accent5">
                    <a:lumMod val="75000"/>
                  </a:schemeClr>
                </a:solidFill>
              </a:rPr>
              <a:t>1. Prepare</a:t>
            </a:r>
            <a:endParaRPr lang="en-US" sz="3200"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marL="0" indent="0" algn="ctr">
              <a:buNone/>
            </a:pPr>
            <a:r>
              <a:rPr lang="en-US" sz="2200" b="1" i="1" dirty="0" smtClean="0"/>
              <a:t>What do we want to know?</a:t>
            </a:r>
          </a:p>
          <a:p>
            <a:pPr marL="0" indent="0" algn="ctr">
              <a:buNone/>
            </a:pPr>
            <a:endParaRPr lang="en-US" sz="2400" b="1" i="1" dirty="0" smtClean="0"/>
          </a:p>
          <a:p>
            <a:r>
              <a:rPr lang="en-US" sz="2000" dirty="0"/>
              <a:t>The first step in the data analysis process is to </a:t>
            </a:r>
            <a:r>
              <a:rPr lang="en-US" sz="2000" b="1" dirty="0"/>
              <a:t>forming one or more specific questions</a:t>
            </a:r>
            <a:r>
              <a:rPr lang="en-US" sz="2000" dirty="0"/>
              <a:t> to be examined. </a:t>
            </a:r>
            <a:endParaRPr lang="en-US" sz="2000" dirty="0" smtClean="0"/>
          </a:p>
          <a:p>
            <a:pPr lvl="1"/>
            <a:r>
              <a:rPr lang="en-US" sz="2000" dirty="0" smtClean="0"/>
              <a:t>Are </a:t>
            </a:r>
            <a:r>
              <a:rPr lang="en-US" sz="2000" dirty="0"/>
              <a:t>the questions worded in a way that was consistent with federal standards, other regulations, and organizational purposes? </a:t>
            </a:r>
            <a:endParaRPr lang="en-US" sz="2000" dirty="0" smtClean="0"/>
          </a:p>
          <a:p>
            <a:pPr lvl="1"/>
            <a:r>
              <a:rPr lang="en-US" sz="2000" dirty="0"/>
              <a:t>A</a:t>
            </a:r>
            <a:r>
              <a:rPr lang="en-US" sz="2000" dirty="0" smtClean="0"/>
              <a:t>re </a:t>
            </a:r>
            <a:r>
              <a:rPr lang="en-US" sz="2000" dirty="0"/>
              <a:t>the questions effective in guiding the collection and analysis of data? </a:t>
            </a:r>
            <a:endParaRPr lang="en-US" sz="2000" dirty="0" smtClean="0"/>
          </a:p>
          <a:p>
            <a:pPr lvl="1"/>
            <a:r>
              <a:rPr lang="en-US" sz="2000" dirty="0" smtClean="0"/>
              <a:t>Questions </a:t>
            </a:r>
            <a:r>
              <a:rPr lang="en-US" sz="2000" dirty="0"/>
              <a:t>can ask for general or limited information</a:t>
            </a:r>
            <a:r>
              <a:rPr lang="en-US" sz="2000" dirty="0" smtClean="0"/>
              <a:t>.</a:t>
            </a:r>
            <a:endParaRPr lang="en-US" sz="2000" dirty="0"/>
          </a:p>
        </p:txBody>
      </p:sp>
      <p:pic>
        <p:nvPicPr>
          <p:cNvPr id="9" name="Picture 8"/>
          <p:cNvPicPr/>
          <p:nvPr/>
        </p:nvPicPr>
        <p:blipFill>
          <a:blip r:embed="rId3"/>
          <a:stretch>
            <a:fillRect/>
          </a:stretch>
        </p:blipFill>
        <p:spPr>
          <a:xfrm>
            <a:off x="609600" y="381000"/>
            <a:ext cx="968375" cy="1005840"/>
          </a:xfrm>
          <a:prstGeom prst="rect">
            <a:avLst/>
          </a:prstGeom>
          <a:ln w="19050">
            <a:solidFill>
              <a:schemeClr val="accent5">
                <a:lumMod val="50000"/>
              </a:schemeClr>
            </a:solidFill>
          </a:ln>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527481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Data Activities: </a:t>
            </a:r>
            <a:br>
              <a:rPr lang="en-US" sz="3200" dirty="0"/>
            </a:br>
            <a:r>
              <a:rPr lang="en-US" sz="3200" dirty="0">
                <a:solidFill>
                  <a:schemeClr val="accent5">
                    <a:lumMod val="75000"/>
                  </a:schemeClr>
                </a:solidFill>
              </a:rPr>
              <a:t>1. Prepare</a:t>
            </a:r>
            <a:endParaRPr lang="en-US" sz="3200" dirty="0"/>
          </a:p>
        </p:txBody>
      </p:sp>
      <p:sp>
        <p:nvSpPr>
          <p:cNvPr id="3" name="Content Placeholder 2"/>
          <p:cNvSpPr>
            <a:spLocks noGrp="1"/>
          </p:cNvSpPr>
          <p:nvPr>
            <p:ph idx="1"/>
          </p:nvPr>
        </p:nvSpPr>
        <p:spPr/>
        <p:txBody>
          <a:bodyPr>
            <a:normAutofit/>
          </a:bodyPr>
          <a:lstStyle/>
          <a:p>
            <a:pPr marL="0" indent="0">
              <a:buNone/>
            </a:pPr>
            <a:r>
              <a:rPr lang="en-US" sz="2000" b="1" dirty="0" smtClean="0"/>
              <a:t>Example</a:t>
            </a:r>
            <a:r>
              <a:rPr lang="en-US" sz="2000" b="1" dirty="0"/>
              <a:t>: Tying Data Collection to Needs and </a:t>
            </a:r>
            <a:r>
              <a:rPr lang="en-US" sz="2000" b="1" u="sng" dirty="0"/>
              <a:t>Goals</a:t>
            </a:r>
            <a:endParaRPr lang="en-US" sz="2000" dirty="0"/>
          </a:p>
          <a:p>
            <a:endParaRPr lang="en-US" sz="2000" b="1" dirty="0"/>
          </a:p>
          <a:p>
            <a:r>
              <a:rPr lang="en-US" sz="2000" b="1" dirty="0"/>
              <a:t>Identified Need: </a:t>
            </a:r>
            <a:r>
              <a:rPr lang="en-US" sz="2000" dirty="0"/>
              <a:t>Improvement in mathematics problem solving in the elementary grades.</a:t>
            </a:r>
          </a:p>
          <a:p>
            <a:pPr marL="0" indent="0">
              <a:buNone/>
            </a:pPr>
            <a:endParaRPr lang="en-US" sz="2000" dirty="0"/>
          </a:p>
          <a:p>
            <a:r>
              <a:rPr lang="en-US" sz="2000" b="1" dirty="0"/>
              <a:t>Goal:</a:t>
            </a:r>
            <a:r>
              <a:rPr lang="en-US" sz="2000" dirty="0"/>
              <a:t> By May 2004, 85% of 4</a:t>
            </a:r>
            <a:r>
              <a:rPr lang="en-US" sz="2000" baseline="30000" dirty="0"/>
              <a:t>th</a:t>
            </a:r>
            <a:r>
              <a:rPr lang="en-US" sz="2000" dirty="0"/>
              <a:t> grade students in each sub-group will perform at proficient levels in mathematics problem solving as measured by the district math assessment.</a:t>
            </a:r>
          </a:p>
          <a:p>
            <a:pPr marL="0" indent="0">
              <a:buNone/>
            </a:pPr>
            <a:endParaRPr lang="en-US" sz="2000" dirty="0"/>
          </a:p>
          <a:p>
            <a:r>
              <a:rPr lang="en-US" sz="2000" b="1" dirty="0"/>
              <a:t>Question:</a:t>
            </a:r>
            <a:r>
              <a:rPr lang="en-US" sz="2000" dirty="0"/>
              <a:t> How effective is the after-school math tutoring program for English Language Learners</a:t>
            </a:r>
            <a:r>
              <a:rPr lang="en-US" sz="2000" dirty="0" smtClean="0"/>
              <a:t>?</a:t>
            </a:r>
            <a:endParaRPr lang="en-US" sz="2000" dirty="0"/>
          </a:p>
        </p:txBody>
      </p:sp>
      <p:pic>
        <p:nvPicPr>
          <p:cNvPr id="5" name="Picture 4"/>
          <p:cNvPicPr/>
          <p:nvPr/>
        </p:nvPicPr>
        <p:blipFill>
          <a:blip r:embed="rId2"/>
          <a:stretch>
            <a:fillRect/>
          </a:stretch>
        </p:blipFill>
        <p:spPr>
          <a:xfrm>
            <a:off x="609600" y="381000"/>
            <a:ext cx="968375" cy="1005840"/>
          </a:xfrm>
          <a:prstGeom prst="rect">
            <a:avLst/>
          </a:prstGeom>
          <a:ln w="19050">
            <a:solidFill>
              <a:schemeClr val="accent5">
                <a:lumMod val="50000"/>
              </a:schemeClr>
            </a:solidFill>
          </a:ln>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90138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Data Activities: </a:t>
            </a:r>
            <a:br>
              <a:rPr lang="en-US" sz="3200" dirty="0"/>
            </a:br>
            <a:r>
              <a:rPr lang="en-US" sz="3200" dirty="0">
                <a:solidFill>
                  <a:schemeClr val="accent5">
                    <a:lumMod val="75000"/>
                  </a:schemeClr>
                </a:solidFill>
              </a:rPr>
              <a:t>1. Prepare</a:t>
            </a:r>
            <a:endParaRPr lang="en-US" sz="3200" dirty="0"/>
          </a:p>
        </p:txBody>
      </p:sp>
      <p:sp>
        <p:nvSpPr>
          <p:cNvPr id="3" name="Content Placeholder 2"/>
          <p:cNvSpPr>
            <a:spLocks noGrp="1"/>
          </p:cNvSpPr>
          <p:nvPr>
            <p:ph idx="1"/>
          </p:nvPr>
        </p:nvSpPr>
        <p:spPr/>
        <p:txBody>
          <a:bodyPr>
            <a:normAutofit/>
          </a:bodyPr>
          <a:lstStyle/>
          <a:p>
            <a:pPr marL="0" indent="0">
              <a:buNone/>
            </a:pPr>
            <a:r>
              <a:rPr lang="en-US" sz="2000" b="1" dirty="0" smtClean="0"/>
              <a:t>Activities </a:t>
            </a:r>
            <a:r>
              <a:rPr lang="en-US" sz="2000" b="1" dirty="0"/>
              <a:t>include: </a:t>
            </a:r>
          </a:p>
          <a:p>
            <a:pPr lvl="0"/>
            <a:r>
              <a:rPr lang="en-US" sz="2000" dirty="0"/>
              <a:t>Creating a data plan</a:t>
            </a:r>
          </a:p>
          <a:p>
            <a:pPr lvl="0"/>
            <a:r>
              <a:rPr lang="en-US" sz="2000" dirty="0"/>
              <a:t>Identifying data to collect in order to answer critical questions</a:t>
            </a:r>
          </a:p>
          <a:p>
            <a:pPr lvl="0"/>
            <a:r>
              <a:rPr lang="en-US" sz="2000" dirty="0"/>
              <a:t>Establishing methods for collecting data</a:t>
            </a:r>
          </a:p>
          <a:p>
            <a:pPr lvl="0"/>
            <a:r>
              <a:rPr lang="en-US" sz="2000" dirty="0"/>
              <a:t>Setting clear roles for stakeholders (parents, governing boards, staff, community members) in data collection</a:t>
            </a:r>
          </a:p>
          <a:p>
            <a:pPr lvl="0"/>
            <a:r>
              <a:rPr lang="en-US" sz="2000" dirty="0"/>
              <a:t>Establishing a timeline for data collection</a:t>
            </a:r>
          </a:p>
          <a:p>
            <a:endParaRPr lang="en-US" dirty="0"/>
          </a:p>
        </p:txBody>
      </p:sp>
      <p:pic>
        <p:nvPicPr>
          <p:cNvPr id="4" name="Picture 3"/>
          <p:cNvPicPr/>
          <p:nvPr/>
        </p:nvPicPr>
        <p:blipFill>
          <a:blip r:embed="rId2"/>
          <a:stretch>
            <a:fillRect/>
          </a:stretch>
        </p:blipFill>
        <p:spPr>
          <a:xfrm>
            <a:off x="609600" y="381000"/>
            <a:ext cx="968375" cy="1005840"/>
          </a:xfrm>
          <a:prstGeom prst="rect">
            <a:avLst/>
          </a:prstGeom>
          <a:ln w="19050">
            <a:solidFill>
              <a:schemeClr val="accent5">
                <a:lumMod val="50000"/>
              </a:schemeClr>
            </a:solid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0312663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 y="304799"/>
            <a:ext cx="9098141" cy="650714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304231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3200" dirty="0">
                <a:solidFill>
                  <a:schemeClr val="accent5">
                    <a:lumMod val="75000"/>
                  </a:schemeClr>
                </a:solidFill>
              </a:rPr>
              <a:t>2</a:t>
            </a:r>
            <a:r>
              <a:rPr lang="en-US" sz="3200" dirty="0" smtClean="0">
                <a:solidFill>
                  <a:schemeClr val="accent5">
                    <a:lumMod val="75000"/>
                  </a:schemeClr>
                </a:solidFill>
              </a:rPr>
              <a:t>. Collect</a:t>
            </a:r>
            <a:endParaRPr lang="en-US" sz="3200"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marL="0" indent="0" algn="ctr">
              <a:buNone/>
            </a:pPr>
            <a:r>
              <a:rPr lang="en-US" sz="2000" b="1" i="1" dirty="0" smtClean="0"/>
              <a:t>What information can help us answer our question(s)?</a:t>
            </a:r>
            <a:endParaRPr lang="en-US" sz="2000" b="1" i="1" dirty="0"/>
          </a:p>
          <a:p>
            <a:pPr marL="411480" lvl="1" indent="0">
              <a:buNone/>
            </a:pPr>
            <a:endParaRPr lang="en-US" dirty="0" smtClean="0"/>
          </a:p>
          <a:p>
            <a:pPr marL="0" indent="0">
              <a:buNone/>
            </a:pPr>
            <a:r>
              <a:rPr lang="en-US" sz="2000" dirty="0"/>
              <a:t>Need to plan data collection carefully [and understand the question well] to avoid the following</a:t>
            </a:r>
            <a:r>
              <a:rPr lang="en-US" sz="2000" dirty="0" smtClean="0"/>
              <a:t>:</a:t>
            </a:r>
          </a:p>
          <a:p>
            <a:pPr marL="0" indent="0">
              <a:buNone/>
            </a:pPr>
            <a:endParaRPr lang="en-US" sz="2000" dirty="0"/>
          </a:p>
          <a:p>
            <a:r>
              <a:rPr lang="en-US" sz="2000" dirty="0"/>
              <a:t>Too little data to answer the question</a:t>
            </a:r>
          </a:p>
          <a:p>
            <a:r>
              <a:rPr lang="en-US" sz="2000" dirty="0"/>
              <a:t>More data than in necessary to answer the question</a:t>
            </a:r>
          </a:p>
          <a:p>
            <a:r>
              <a:rPr lang="en-US" sz="2000" dirty="0"/>
              <a:t>Data that is not relevant to answer the </a:t>
            </a:r>
            <a:r>
              <a:rPr lang="en-US" sz="2000" dirty="0" smtClean="0"/>
              <a:t>question</a:t>
            </a:r>
            <a:endParaRPr lang="en-US" sz="2000" dirty="0"/>
          </a:p>
        </p:txBody>
      </p:sp>
      <p:pic>
        <p:nvPicPr>
          <p:cNvPr id="10" name="Picture 9"/>
          <p:cNvPicPr/>
          <p:nvPr/>
        </p:nvPicPr>
        <p:blipFill>
          <a:blip r:embed="rId3"/>
          <a:stretch>
            <a:fillRect/>
          </a:stretch>
        </p:blipFill>
        <p:spPr>
          <a:xfrm>
            <a:off x="609600" y="381000"/>
            <a:ext cx="1035050" cy="1005840"/>
          </a:xfrm>
          <a:prstGeom prst="rect">
            <a:avLst/>
          </a:prstGeom>
          <a:ln w="19050">
            <a:solidFill>
              <a:schemeClr val="accent5">
                <a:lumMod val="50000"/>
              </a:schemeClr>
            </a:solidFill>
          </a:ln>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071462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3200" dirty="0">
                <a:solidFill>
                  <a:schemeClr val="accent5">
                    <a:lumMod val="75000"/>
                  </a:schemeClr>
                </a:solidFill>
              </a:rPr>
              <a:t>2</a:t>
            </a:r>
            <a:r>
              <a:rPr lang="en-US" sz="3200" dirty="0" smtClean="0">
                <a:solidFill>
                  <a:schemeClr val="accent5">
                    <a:lumMod val="75000"/>
                  </a:schemeClr>
                </a:solidFill>
              </a:rPr>
              <a:t>. Collect</a:t>
            </a:r>
            <a:endParaRPr lang="en-US" sz="3200" dirty="0">
              <a:solidFill>
                <a:schemeClr val="accent5">
                  <a:lumMod val="75000"/>
                </a:schemeClr>
              </a:solidFill>
            </a:endParaRPr>
          </a:p>
        </p:txBody>
      </p:sp>
      <p:sp>
        <p:nvSpPr>
          <p:cNvPr id="3" name="Content Placeholder 2"/>
          <p:cNvSpPr>
            <a:spLocks noGrp="1"/>
          </p:cNvSpPr>
          <p:nvPr>
            <p:ph idx="1"/>
          </p:nvPr>
        </p:nvSpPr>
        <p:spPr>
          <a:xfrm>
            <a:off x="2901950" y="685801"/>
            <a:ext cx="5784849" cy="5334000"/>
          </a:xfrm>
        </p:spPr>
        <p:txBody>
          <a:bodyPr>
            <a:normAutofit lnSpcReduction="10000"/>
          </a:bodyPr>
          <a:lstStyle/>
          <a:p>
            <a:pPr marL="0" indent="0">
              <a:buNone/>
            </a:pPr>
            <a:r>
              <a:rPr lang="en-US" sz="2400" b="1" dirty="0" smtClean="0"/>
              <a:t>Data Collection Sources: </a:t>
            </a:r>
          </a:p>
          <a:p>
            <a:pPr marL="0" indent="0">
              <a:buNone/>
            </a:pPr>
            <a:r>
              <a:rPr lang="en-US" sz="2200" b="1" u="sng" dirty="0" smtClean="0"/>
              <a:t>Primary</a:t>
            </a:r>
            <a:r>
              <a:rPr lang="en-US" sz="2200" dirty="0" smtClean="0"/>
              <a:t> </a:t>
            </a:r>
            <a:r>
              <a:rPr lang="en-US" dirty="0"/>
              <a:t>(ex. Observations, questionnaires, interviews, child/family files</a:t>
            </a:r>
            <a:r>
              <a:rPr lang="en-US" dirty="0" smtClean="0"/>
              <a:t>) </a:t>
            </a:r>
            <a:r>
              <a:rPr lang="en-US" sz="2200" dirty="0" smtClean="0"/>
              <a:t>vs. </a:t>
            </a:r>
            <a:r>
              <a:rPr lang="en-US" sz="2200" b="1" u="sng" dirty="0" smtClean="0"/>
              <a:t>Secondary</a:t>
            </a:r>
            <a:r>
              <a:rPr lang="en-US" sz="2200" dirty="0" smtClean="0"/>
              <a:t> </a:t>
            </a:r>
            <a:r>
              <a:rPr lang="en-US" dirty="0" smtClean="0"/>
              <a:t>(</a:t>
            </a:r>
            <a:r>
              <a:rPr lang="en-US" dirty="0"/>
              <a:t>ex. online resources) </a:t>
            </a:r>
            <a:endParaRPr lang="en-US" sz="2200" dirty="0" smtClean="0"/>
          </a:p>
          <a:p>
            <a:endParaRPr lang="en-US" sz="2400" dirty="0"/>
          </a:p>
          <a:p>
            <a:r>
              <a:rPr lang="en-US" sz="2200" b="1" dirty="0"/>
              <a:t>Major data sources in </a:t>
            </a:r>
            <a:r>
              <a:rPr lang="en-US" sz="2200" b="1" dirty="0" smtClean="0"/>
              <a:t>HS </a:t>
            </a:r>
            <a:r>
              <a:rPr lang="en-US" sz="2200" b="1" dirty="0"/>
              <a:t>and </a:t>
            </a:r>
            <a:r>
              <a:rPr lang="en-US" sz="2200" b="1" dirty="0" smtClean="0"/>
              <a:t>EHS </a:t>
            </a:r>
            <a:r>
              <a:rPr lang="en-US" sz="2200" b="1" dirty="0"/>
              <a:t>include:</a:t>
            </a:r>
          </a:p>
          <a:p>
            <a:pPr lvl="1"/>
            <a:r>
              <a:rPr lang="en-US" sz="1900" dirty="0"/>
              <a:t>Community Assessment</a:t>
            </a:r>
          </a:p>
          <a:p>
            <a:pPr lvl="1"/>
            <a:r>
              <a:rPr lang="en-US" sz="1900" dirty="0"/>
              <a:t>Program Information Report (PIR)</a:t>
            </a:r>
          </a:p>
          <a:p>
            <a:pPr lvl="1"/>
            <a:r>
              <a:rPr lang="en-US" sz="1900" dirty="0"/>
              <a:t>Ongoing monitoring</a:t>
            </a:r>
          </a:p>
          <a:p>
            <a:pPr lvl="1"/>
            <a:r>
              <a:rPr lang="en-US" sz="1900" dirty="0"/>
              <a:t>Self‐Assessment</a:t>
            </a:r>
          </a:p>
          <a:p>
            <a:pPr lvl="1"/>
            <a:r>
              <a:rPr lang="en-US" sz="1900" dirty="0"/>
              <a:t>Child outcomes data</a:t>
            </a:r>
          </a:p>
          <a:p>
            <a:pPr lvl="1"/>
            <a:r>
              <a:rPr lang="en-US" sz="1900" dirty="0"/>
              <a:t>Federal review reports</a:t>
            </a:r>
          </a:p>
          <a:p>
            <a:pPr lvl="1"/>
            <a:r>
              <a:rPr lang="en-US" sz="1900" dirty="0"/>
              <a:t>Fiscal reports</a:t>
            </a:r>
          </a:p>
          <a:p>
            <a:pPr lvl="1"/>
            <a:r>
              <a:rPr lang="en-US" sz="1900" dirty="0"/>
              <a:t>Health services data tracking</a:t>
            </a:r>
          </a:p>
          <a:p>
            <a:pPr lvl="1"/>
            <a:r>
              <a:rPr lang="en-US" sz="1900" dirty="0"/>
              <a:t>Family services data tracking</a:t>
            </a:r>
          </a:p>
          <a:p>
            <a:pPr lvl="1"/>
            <a:r>
              <a:rPr lang="en-US" sz="1900" dirty="0"/>
              <a:t>Other services related to tracking i.e. mental health, </a:t>
            </a:r>
            <a:r>
              <a:rPr lang="en-US" sz="1900" dirty="0" smtClean="0"/>
              <a:t>disabilities</a:t>
            </a:r>
            <a:endParaRPr lang="en-US" sz="1900" dirty="0"/>
          </a:p>
        </p:txBody>
      </p:sp>
      <p:pic>
        <p:nvPicPr>
          <p:cNvPr id="10" name="Picture 9"/>
          <p:cNvPicPr/>
          <p:nvPr/>
        </p:nvPicPr>
        <p:blipFill>
          <a:blip r:embed="rId3"/>
          <a:stretch>
            <a:fillRect/>
          </a:stretch>
        </p:blipFill>
        <p:spPr>
          <a:xfrm>
            <a:off x="609600" y="381000"/>
            <a:ext cx="1035050" cy="1005840"/>
          </a:xfrm>
          <a:prstGeom prst="rect">
            <a:avLst/>
          </a:prstGeom>
          <a:ln w="19050">
            <a:solidFill>
              <a:schemeClr val="accent5">
                <a:lumMod val="50000"/>
              </a:schemeClr>
            </a:solidFill>
          </a:ln>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4151001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 name="Content Placeholder 3"/>
          <p:cNvSpPr>
            <a:spLocks noGrp="1"/>
          </p:cNvSpPr>
          <p:nvPr>
            <p:ph idx="1"/>
          </p:nvPr>
        </p:nvSpPr>
        <p:spPr/>
        <p:txBody>
          <a:bodyPr>
            <a:noAutofit/>
          </a:bodyPr>
          <a:lstStyle/>
          <a:p>
            <a:pPr lvl="0"/>
            <a:r>
              <a:rPr lang="en-US" sz="1600" dirty="0"/>
              <a:t>Welcome and Introductions</a:t>
            </a:r>
          </a:p>
          <a:p>
            <a:pPr lvl="0"/>
            <a:r>
              <a:rPr lang="en-US" sz="1600" dirty="0"/>
              <a:t>Review of Training Sessions I and </a:t>
            </a:r>
            <a:r>
              <a:rPr lang="en-US" sz="1600" dirty="0" smtClean="0"/>
              <a:t>II</a:t>
            </a:r>
          </a:p>
          <a:p>
            <a:r>
              <a:rPr lang="en-US" sz="1600" dirty="0" smtClean="0"/>
              <a:t>Parking </a:t>
            </a:r>
            <a:r>
              <a:rPr lang="en-US" sz="1600" dirty="0"/>
              <a:t>Lot Items</a:t>
            </a:r>
          </a:p>
          <a:p>
            <a:pPr lvl="1"/>
            <a:r>
              <a:rPr lang="en-US" sz="1400" dirty="0"/>
              <a:t>Defining Program Goals and Objectives [Action Plans]</a:t>
            </a:r>
          </a:p>
          <a:p>
            <a:pPr lvl="1"/>
            <a:r>
              <a:rPr lang="en-US" sz="1400" dirty="0"/>
              <a:t>Data Plans</a:t>
            </a:r>
          </a:p>
          <a:p>
            <a:pPr lvl="0"/>
            <a:r>
              <a:rPr lang="en-US" sz="1600" dirty="0"/>
              <a:t>Training Background, Objectives and Expectations</a:t>
            </a:r>
          </a:p>
          <a:p>
            <a:pPr lvl="1"/>
            <a:r>
              <a:rPr lang="en-US" sz="1400" dirty="0"/>
              <a:t>To increase understanding of the need to analyze and evaluate data for program improvements</a:t>
            </a:r>
          </a:p>
          <a:p>
            <a:pPr lvl="1"/>
            <a:r>
              <a:rPr lang="en-US" sz="1400" dirty="0"/>
              <a:t>To practice using program data for data analysis; </a:t>
            </a:r>
          </a:p>
          <a:p>
            <a:pPr lvl="1"/>
            <a:r>
              <a:rPr lang="en-US" sz="1400" dirty="0"/>
              <a:t>To receive information to apply in the evaluation of program data analysis in order to facilitate program improvement.</a:t>
            </a:r>
          </a:p>
          <a:p>
            <a:r>
              <a:rPr lang="en-US" sz="1600" dirty="0"/>
              <a:t> </a:t>
            </a:r>
            <a:r>
              <a:rPr lang="en-US" sz="1600" dirty="0" smtClean="0"/>
              <a:t>How </a:t>
            </a:r>
            <a:r>
              <a:rPr lang="en-US" sz="1600" dirty="0"/>
              <a:t>do we organize our data for analysis?</a:t>
            </a:r>
          </a:p>
          <a:p>
            <a:pPr lvl="1"/>
            <a:r>
              <a:rPr lang="en-US" sz="1400" dirty="0"/>
              <a:t>Data, data quality, measures, and relationships</a:t>
            </a:r>
          </a:p>
          <a:p>
            <a:pPr lvl="1"/>
            <a:r>
              <a:rPr lang="en-US" sz="1400" dirty="0"/>
              <a:t>Quantitative Data Examples and Practice</a:t>
            </a:r>
          </a:p>
          <a:p>
            <a:pPr lvl="1"/>
            <a:r>
              <a:rPr lang="en-US" sz="1400" dirty="0"/>
              <a:t>Qualitative Data Examples and Practice</a:t>
            </a:r>
          </a:p>
          <a:p>
            <a:pPr lvl="0"/>
            <a:r>
              <a:rPr lang="en-US" sz="1600" dirty="0"/>
              <a:t>Practice: Alignment of Program Goals for Successful Five Year Program Implementation</a:t>
            </a:r>
          </a:p>
          <a:p>
            <a:pPr lvl="0"/>
            <a:r>
              <a:rPr lang="en-US" sz="1600" dirty="0"/>
              <a:t>Wrap Up and Q &amp; </a:t>
            </a:r>
            <a:r>
              <a:rPr lang="en-US" sz="1600" dirty="0" smtClean="0"/>
              <a:t>A</a:t>
            </a:r>
            <a:endParaRPr lang="en-US" sz="1600"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602338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3200" dirty="0">
                <a:solidFill>
                  <a:schemeClr val="accent5">
                    <a:lumMod val="75000"/>
                  </a:schemeClr>
                </a:solidFill>
              </a:rPr>
              <a:t>2</a:t>
            </a:r>
            <a:r>
              <a:rPr lang="en-US" sz="3200" dirty="0" smtClean="0">
                <a:solidFill>
                  <a:schemeClr val="accent5">
                    <a:lumMod val="75000"/>
                  </a:schemeClr>
                </a:solidFill>
              </a:rPr>
              <a:t>. Collect</a:t>
            </a:r>
            <a:endParaRPr lang="en-US" sz="3200" dirty="0">
              <a:solidFill>
                <a:schemeClr val="accent5">
                  <a:lumMod val="75000"/>
                </a:schemeClr>
              </a:solidFill>
            </a:endParaRPr>
          </a:p>
        </p:txBody>
      </p:sp>
      <p:sp>
        <p:nvSpPr>
          <p:cNvPr id="3" name="Content Placeholder 2"/>
          <p:cNvSpPr>
            <a:spLocks noGrp="1"/>
          </p:cNvSpPr>
          <p:nvPr>
            <p:ph idx="1"/>
          </p:nvPr>
        </p:nvSpPr>
        <p:spPr>
          <a:xfrm>
            <a:off x="2667000" y="838200"/>
            <a:ext cx="6019800" cy="5181601"/>
          </a:xfrm>
        </p:spPr>
        <p:txBody>
          <a:bodyPr>
            <a:normAutofit/>
          </a:bodyPr>
          <a:lstStyle/>
          <a:p>
            <a:pPr marL="0" indent="0">
              <a:buNone/>
            </a:pPr>
            <a:r>
              <a:rPr lang="en-US" sz="2800" dirty="0" smtClean="0"/>
              <a:t>Secondary Data Collection:</a:t>
            </a:r>
          </a:p>
          <a:p>
            <a:r>
              <a:rPr lang="en-US" sz="2000" dirty="0" smtClean="0">
                <a:hlinkClick r:id="rId3"/>
              </a:rPr>
              <a:t>HSES PIR</a:t>
            </a:r>
            <a:endParaRPr lang="en-US" sz="2000" dirty="0" smtClean="0"/>
          </a:p>
          <a:p>
            <a:r>
              <a:rPr lang="en-US" sz="2000" dirty="0" smtClean="0">
                <a:hlinkClick r:id="rId4"/>
              </a:rPr>
              <a:t>Community Action CNA</a:t>
            </a:r>
            <a:endParaRPr lang="en-US" sz="2000" dirty="0" smtClean="0"/>
          </a:p>
          <a:p>
            <a:r>
              <a:rPr lang="en-US" sz="2000" dirty="0" smtClean="0">
                <a:hlinkClick r:id="rId5"/>
              </a:rPr>
              <a:t>US Census</a:t>
            </a:r>
            <a:endParaRPr lang="en-US" sz="2000" dirty="0" smtClean="0"/>
          </a:p>
          <a:p>
            <a:r>
              <a:rPr lang="en-US" sz="2000" dirty="0" smtClean="0">
                <a:hlinkClick r:id="rId6"/>
              </a:rPr>
              <a:t>Other</a:t>
            </a:r>
            <a:r>
              <a:rPr lang="en-US" sz="2000" dirty="0" smtClean="0"/>
              <a:t> </a:t>
            </a:r>
          </a:p>
          <a:p>
            <a:endParaRPr lang="en-US" sz="2800" dirty="0" smtClean="0"/>
          </a:p>
          <a:p>
            <a:endParaRPr lang="en-US" sz="2800" dirty="0"/>
          </a:p>
          <a:p>
            <a:pPr marL="0" indent="0">
              <a:buNone/>
            </a:pPr>
            <a:r>
              <a:rPr lang="en-US" sz="2800" dirty="0" smtClean="0"/>
              <a:t>Primary Data Collection:</a:t>
            </a:r>
          </a:p>
          <a:p>
            <a:r>
              <a:rPr lang="en-US" sz="2000" dirty="0" smtClean="0"/>
              <a:t>Key Informant Surveys</a:t>
            </a:r>
          </a:p>
          <a:p>
            <a:r>
              <a:rPr lang="en-US" sz="2000" dirty="0" smtClean="0"/>
              <a:t>Parent Needs Surveys</a:t>
            </a:r>
            <a:endParaRPr lang="en-US" sz="2000" dirty="0"/>
          </a:p>
        </p:txBody>
      </p:sp>
      <p:pic>
        <p:nvPicPr>
          <p:cNvPr id="10" name="Picture 9"/>
          <p:cNvPicPr/>
          <p:nvPr/>
        </p:nvPicPr>
        <p:blipFill>
          <a:blip r:embed="rId7"/>
          <a:stretch>
            <a:fillRect/>
          </a:stretch>
        </p:blipFill>
        <p:spPr>
          <a:xfrm>
            <a:off x="609600" y="381000"/>
            <a:ext cx="1035050" cy="1005840"/>
          </a:xfrm>
          <a:prstGeom prst="rect">
            <a:avLst/>
          </a:prstGeom>
          <a:ln w="19050">
            <a:solidFill>
              <a:schemeClr val="accent5">
                <a:lumMod val="50000"/>
              </a:schemeClr>
            </a:solidFill>
          </a:ln>
        </p:spPr>
      </p:pic>
      <p:pic>
        <p:nvPicPr>
          <p:cNvPr id="307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72200" y="1905000"/>
            <a:ext cx="1752601" cy="226503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5"/>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36609619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3200" dirty="0">
                <a:solidFill>
                  <a:schemeClr val="accent5">
                    <a:lumMod val="75000"/>
                  </a:schemeClr>
                </a:solidFill>
              </a:rPr>
              <a:t>2</a:t>
            </a:r>
            <a:r>
              <a:rPr lang="en-US" sz="3200" dirty="0" smtClean="0">
                <a:solidFill>
                  <a:schemeClr val="accent5">
                    <a:lumMod val="75000"/>
                  </a:schemeClr>
                </a:solidFill>
              </a:rPr>
              <a:t>. Collect</a:t>
            </a:r>
            <a:endParaRPr lang="en-US" sz="3200"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2200" dirty="0"/>
              <a:t>Planning the data collection </a:t>
            </a:r>
            <a:r>
              <a:rPr lang="en-US" sz="2200" dirty="0" smtClean="0"/>
              <a:t>process</a:t>
            </a:r>
          </a:p>
          <a:p>
            <a:pPr marL="0" indent="0">
              <a:buNone/>
            </a:pPr>
            <a:endParaRPr lang="en-US" sz="2200" dirty="0" smtClean="0"/>
          </a:p>
          <a:p>
            <a:r>
              <a:rPr lang="en-US" sz="2000" u="sng" dirty="0" smtClean="0"/>
              <a:t>What </a:t>
            </a:r>
            <a:r>
              <a:rPr lang="en-US" sz="2000" u="sng" dirty="0"/>
              <a:t>types </a:t>
            </a:r>
            <a:r>
              <a:rPr lang="en-US" sz="2000" dirty="0"/>
              <a:t>of data are most appropriate to answer the questions?</a:t>
            </a:r>
          </a:p>
          <a:p>
            <a:r>
              <a:rPr lang="en-US" sz="2000" u="sng" dirty="0"/>
              <a:t>How much </a:t>
            </a:r>
            <a:r>
              <a:rPr lang="en-US" sz="2000" dirty="0"/>
              <a:t>data are necessary?</a:t>
            </a:r>
          </a:p>
          <a:p>
            <a:r>
              <a:rPr lang="en-US" sz="2000" u="sng" dirty="0"/>
              <a:t>Who</a:t>
            </a:r>
            <a:r>
              <a:rPr lang="en-US" sz="2000" dirty="0"/>
              <a:t> will do the collection? Who will enter the data into the record-keeping system?</a:t>
            </a:r>
          </a:p>
          <a:p>
            <a:r>
              <a:rPr lang="en-US" sz="2000" u="sng" dirty="0"/>
              <a:t>When and where </a:t>
            </a:r>
            <a:r>
              <a:rPr lang="en-US" sz="2000" dirty="0"/>
              <a:t>will the data be collected?</a:t>
            </a:r>
          </a:p>
          <a:p>
            <a:r>
              <a:rPr lang="en-US" sz="2000" u="sng" dirty="0"/>
              <a:t>How</a:t>
            </a:r>
            <a:r>
              <a:rPr lang="en-US" sz="2000" dirty="0"/>
              <a:t> will the data be compiled and stored?</a:t>
            </a:r>
          </a:p>
          <a:p>
            <a:r>
              <a:rPr lang="en-US" sz="2000" dirty="0"/>
              <a:t>Who will </a:t>
            </a:r>
            <a:r>
              <a:rPr lang="en-US" sz="2000" u="sng" dirty="0"/>
              <a:t>check for accuracy </a:t>
            </a:r>
            <a:r>
              <a:rPr lang="en-US" sz="2000" dirty="0"/>
              <a:t>and how will they do it</a:t>
            </a:r>
            <a:r>
              <a:rPr lang="en-US" sz="2000" dirty="0" smtClean="0"/>
              <a:t>?</a:t>
            </a:r>
            <a:endParaRPr lang="en-US" sz="2000" dirty="0"/>
          </a:p>
        </p:txBody>
      </p:sp>
      <p:pic>
        <p:nvPicPr>
          <p:cNvPr id="10" name="Picture 9"/>
          <p:cNvPicPr/>
          <p:nvPr/>
        </p:nvPicPr>
        <p:blipFill>
          <a:blip r:embed="rId3"/>
          <a:stretch>
            <a:fillRect/>
          </a:stretch>
        </p:blipFill>
        <p:spPr>
          <a:xfrm>
            <a:off x="609600" y="381000"/>
            <a:ext cx="1035050" cy="1005840"/>
          </a:xfrm>
          <a:prstGeom prst="rect">
            <a:avLst/>
          </a:prstGeom>
          <a:ln w="19050">
            <a:solidFill>
              <a:schemeClr val="accent5">
                <a:lumMod val="50000"/>
              </a:schemeClr>
            </a:solidFill>
          </a:ln>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41510012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3200" dirty="0">
                <a:solidFill>
                  <a:schemeClr val="accent5">
                    <a:lumMod val="75000"/>
                  </a:schemeClr>
                </a:solidFill>
              </a:rPr>
              <a:t>2</a:t>
            </a:r>
            <a:r>
              <a:rPr lang="en-US" sz="3200" dirty="0" smtClean="0">
                <a:solidFill>
                  <a:schemeClr val="accent5">
                    <a:lumMod val="75000"/>
                  </a:schemeClr>
                </a:solidFill>
              </a:rPr>
              <a:t>. Collect</a:t>
            </a:r>
            <a:endParaRPr lang="en-US" sz="3200" dirty="0">
              <a:solidFill>
                <a:schemeClr val="accent5">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0612849"/>
              </p:ext>
            </p:extLst>
          </p:nvPr>
        </p:nvGraphicFramePr>
        <p:xfrm>
          <a:off x="2667000" y="762000"/>
          <a:ext cx="6096000" cy="5334000"/>
        </p:xfrm>
        <a:graphic>
          <a:graphicData uri="http://schemas.openxmlformats.org/drawingml/2006/table">
            <a:tbl>
              <a:tblPr firstRow="1" firstCol="1" bandRow="1">
                <a:tableStyleId>{5C22544A-7EE6-4342-B048-85BDC9FD1C3A}</a:tableStyleId>
              </a:tblPr>
              <a:tblGrid>
                <a:gridCol w="2286000"/>
                <a:gridCol w="3810000"/>
              </a:tblGrid>
              <a:tr h="826394">
                <a:tc gridSpan="2">
                  <a:txBody>
                    <a:bodyPr/>
                    <a:lstStyle/>
                    <a:p>
                      <a:pPr marL="0" marR="0" algn="ctr">
                        <a:lnSpc>
                          <a:spcPct val="115000"/>
                        </a:lnSpc>
                        <a:spcBef>
                          <a:spcPts val="0"/>
                        </a:spcBef>
                        <a:spcAft>
                          <a:spcPts val="0"/>
                        </a:spcAft>
                      </a:pPr>
                      <a:r>
                        <a:rPr lang="en-US" sz="1600" b="1" dirty="0">
                          <a:solidFill>
                            <a:schemeClr val="bg1"/>
                          </a:solidFill>
                          <a:effectLst/>
                        </a:rPr>
                        <a:t>School Readiness: </a:t>
                      </a:r>
                      <a:r>
                        <a:rPr lang="en-US" sz="1400" u="sng" dirty="0">
                          <a:solidFill>
                            <a:schemeClr val="bg1"/>
                          </a:solidFill>
                          <a:effectLst/>
                        </a:rPr>
                        <a:t>Children are ready</a:t>
                      </a:r>
                      <a:r>
                        <a:rPr lang="en-US" sz="1400" dirty="0">
                          <a:solidFill>
                            <a:schemeClr val="bg1"/>
                          </a:solidFill>
                          <a:effectLst/>
                        </a:rPr>
                        <a:t> for school, </a:t>
                      </a:r>
                      <a:r>
                        <a:rPr lang="en-US" sz="1400" u="sng" dirty="0">
                          <a:solidFill>
                            <a:schemeClr val="bg1"/>
                          </a:solidFill>
                          <a:effectLst/>
                        </a:rPr>
                        <a:t>families are ready</a:t>
                      </a:r>
                      <a:r>
                        <a:rPr lang="en-US" sz="1400" dirty="0">
                          <a:solidFill>
                            <a:schemeClr val="bg1"/>
                          </a:solidFill>
                          <a:effectLst/>
                        </a:rPr>
                        <a:t> to support their children’s learning, and </a:t>
                      </a:r>
                      <a:r>
                        <a:rPr lang="en-US" sz="1400" u="sng" dirty="0">
                          <a:solidFill>
                            <a:schemeClr val="bg1"/>
                          </a:solidFill>
                          <a:effectLst/>
                        </a:rPr>
                        <a:t>schools are ready</a:t>
                      </a:r>
                      <a:r>
                        <a:rPr lang="en-US" sz="1400" dirty="0">
                          <a:solidFill>
                            <a:schemeClr val="bg1"/>
                          </a:solidFill>
                          <a:effectLst/>
                        </a:rPr>
                        <a:t> for children.</a:t>
                      </a:r>
                      <a:endParaRPr lang="en-US" sz="1400" dirty="0">
                        <a:solidFill>
                          <a:schemeClr val="bg1"/>
                        </a:solidFill>
                        <a:effectLst/>
                        <a:latin typeface="Calibri"/>
                        <a:ea typeface="Calibri"/>
                        <a:cs typeface="Times New Roman"/>
                      </a:endParaRPr>
                    </a:p>
                  </a:txBody>
                  <a:tcPr marL="68580" marR="68580" marT="0" marB="0"/>
                </a:tc>
                <a:tc hMerge="1">
                  <a:txBody>
                    <a:bodyPr/>
                    <a:lstStyle/>
                    <a:p>
                      <a:endParaRPr lang="en-US"/>
                    </a:p>
                  </a:txBody>
                  <a:tcPr/>
                </a:tc>
              </a:tr>
              <a:tr h="1427408">
                <a:tc>
                  <a:txBody>
                    <a:bodyPr/>
                    <a:lstStyle/>
                    <a:p>
                      <a:pPr marL="0" marR="0">
                        <a:lnSpc>
                          <a:spcPct val="115000"/>
                        </a:lnSpc>
                        <a:spcBef>
                          <a:spcPts val="0"/>
                        </a:spcBef>
                        <a:spcAft>
                          <a:spcPts val="0"/>
                        </a:spcAft>
                      </a:pPr>
                      <a:r>
                        <a:rPr lang="en-US" sz="1400" dirty="0">
                          <a:solidFill>
                            <a:schemeClr val="bg1"/>
                          </a:solidFill>
                          <a:effectLst/>
                        </a:rPr>
                        <a:t>The Head Start Child Development and Early Learning Framework</a:t>
                      </a:r>
                      <a:endParaRPr lang="en-US" sz="1400" dirty="0">
                        <a:solidFill>
                          <a:schemeClr val="bg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smtClean="0">
                          <a:effectLst/>
                        </a:rPr>
                        <a:t>Social </a:t>
                      </a:r>
                      <a:r>
                        <a:rPr lang="en-US" sz="1400" dirty="0">
                          <a:effectLst/>
                        </a:rPr>
                        <a:t>and Emotional Development</a:t>
                      </a:r>
                    </a:p>
                    <a:p>
                      <a:pPr marL="0" marR="0">
                        <a:lnSpc>
                          <a:spcPct val="115000"/>
                        </a:lnSpc>
                        <a:spcBef>
                          <a:spcPts val="0"/>
                        </a:spcBef>
                        <a:spcAft>
                          <a:spcPts val="0"/>
                        </a:spcAft>
                      </a:pPr>
                      <a:r>
                        <a:rPr lang="en-US" sz="1400" dirty="0">
                          <a:effectLst/>
                        </a:rPr>
                        <a:t>Approaches to Learning</a:t>
                      </a:r>
                    </a:p>
                    <a:p>
                      <a:pPr marL="0" marR="0">
                        <a:lnSpc>
                          <a:spcPct val="115000"/>
                        </a:lnSpc>
                        <a:spcBef>
                          <a:spcPts val="0"/>
                        </a:spcBef>
                        <a:spcAft>
                          <a:spcPts val="0"/>
                        </a:spcAft>
                      </a:pPr>
                      <a:r>
                        <a:rPr lang="en-US" sz="1400" dirty="0">
                          <a:effectLst/>
                        </a:rPr>
                        <a:t>Language and Literacy</a:t>
                      </a:r>
                    </a:p>
                    <a:p>
                      <a:pPr marL="0" marR="0">
                        <a:lnSpc>
                          <a:spcPct val="115000"/>
                        </a:lnSpc>
                        <a:spcBef>
                          <a:spcPts val="0"/>
                        </a:spcBef>
                        <a:spcAft>
                          <a:spcPts val="0"/>
                        </a:spcAft>
                      </a:pPr>
                      <a:r>
                        <a:rPr lang="en-US" sz="1400" dirty="0">
                          <a:effectLst/>
                        </a:rPr>
                        <a:t>Cognition and General Knowledge</a:t>
                      </a:r>
                    </a:p>
                    <a:p>
                      <a:pPr marL="0" marR="0">
                        <a:lnSpc>
                          <a:spcPct val="115000"/>
                        </a:lnSpc>
                        <a:spcBef>
                          <a:spcPts val="0"/>
                        </a:spcBef>
                        <a:spcAft>
                          <a:spcPts val="0"/>
                        </a:spcAft>
                      </a:pPr>
                      <a:r>
                        <a:rPr lang="en-US" sz="1400" dirty="0">
                          <a:effectLst/>
                        </a:rPr>
                        <a:t>Physical Development and Health</a:t>
                      </a:r>
                      <a:endParaRPr lang="en-US" sz="1400" dirty="0">
                        <a:effectLst/>
                        <a:latin typeface="Calibri"/>
                        <a:ea typeface="Calibri"/>
                        <a:cs typeface="Times New Roman"/>
                      </a:endParaRPr>
                    </a:p>
                  </a:txBody>
                  <a:tcPr marL="68580" marR="68580" marT="0" marB="0"/>
                </a:tc>
              </a:tr>
              <a:tr h="1796997">
                <a:tc>
                  <a:txBody>
                    <a:bodyPr/>
                    <a:lstStyle/>
                    <a:p>
                      <a:pPr marL="0" marR="0">
                        <a:lnSpc>
                          <a:spcPct val="115000"/>
                        </a:lnSpc>
                        <a:spcBef>
                          <a:spcPts val="0"/>
                        </a:spcBef>
                        <a:spcAft>
                          <a:spcPts val="0"/>
                        </a:spcAft>
                      </a:pPr>
                      <a:r>
                        <a:rPr lang="en-US" sz="1400" dirty="0">
                          <a:solidFill>
                            <a:schemeClr val="bg1"/>
                          </a:solidFill>
                          <a:effectLst/>
                        </a:rPr>
                        <a:t>Parent, Family and Community Engagement Framework</a:t>
                      </a:r>
                      <a:endParaRPr lang="en-US" sz="1400" dirty="0">
                        <a:solidFill>
                          <a:schemeClr val="bg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smtClean="0">
                          <a:effectLst/>
                        </a:rPr>
                        <a:t>Family </a:t>
                      </a:r>
                      <a:r>
                        <a:rPr lang="en-US" sz="1400" dirty="0">
                          <a:effectLst/>
                        </a:rPr>
                        <a:t>Well-being</a:t>
                      </a:r>
                    </a:p>
                    <a:p>
                      <a:pPr marL="0" marR="0">
                        <a:lnSpc>
                          <a:spcPct val="115000"/>
                        </a:lnSpc>
                        <a:spcBef>
                          <a:spcPts val="0"/>
                        </a:spcBef>
                        <a:spcAft>
                          <a:spcPts val="0"/>
                        </a:spcAft>
                      </a:pPr>
                      <a:r>
                        <a:rPr lang="en-US" sz="1400" dirty="0">
                          <a:effectLst/>
                        </a:rPr>
                        <a:t>Parent-Child Relationships</a:t>
                      </a:r>
                    </a:p>
                    <a:p>
                      <a:pPr marL="0" marR="0">
                        <a:lnSpc>
                          <a:spcPct val="115000"/>
                        </a:lnSpc>
                        <a:spcBef>
                          <a:spcPts val="0"/>
                        </a:spcBef>
                        <a:spcAft>
                          <a:spcPts val="0"/>
                        </a:spcAft>
                      </a:pPr>
                      <a:r>
                        <a:rPr lang="en-US" sz="1400" dirty="0">
                          <a:effectLst/>
                        </a:rPr>
                        <a:t>Families as Lifelong Educators</a:t>
                      </a:r>
                    </a:p>
                    <a:p>
                      <a:pPr marL="0" marR="0">
                        <a:lnSpc>
                          <a:spcPct val="115000"/>
                        </a:lnSpc>
                        <a:spcBef>
                          <a:spcPts val="0"/>
                        </a:spcBef>
                        <a:spcAft>
                          <a:spcPts val="0"/>
                        </a:spcAft>
                      </a:pPr>
                      <a:r>
                        <a:rPr lang="en-US" sz="1400" dirty="0">
                          <a:effectLst/>
                        </a:rPr>
                        <a:t>Families as Learners</a:t>
                      </a:r>
                    </a:p>
                    <a:p>
                      <a:pPr marL="0" marR="0">
                        <a:lnSpc>
                          <a:spcPct val="115000"/>
                        </a:lnSpc>
                        <a:spcBef>
                          <a:spcPts val="0"/>
                        </a:spcBef>
                        <a:spcAft>
                          <a:spcPts val="0"/>
                        </a:spcAft>
                      </a:pPr>
                      <a:r>
                        <a:rPr lang="en-US" sz="1400" dirty="0">
                          <a:effectLst/>
                        </a:rPr>
                        <a:t>Family Engagement in Transitions</a:t>
                      </a:r>
                    </a:p>
                    <a:p>
                      <a:pPr marL="0" marR="0">
                        <a:lnSpc>
                          <a:spcPct val="115000"/>
                        </a:lnSpc>
                        <a:spcBef>
                          <a:spcPts val="0"/>
                        </a:spcBef>
                        <a:spcAft>
                          <a:spcPts val="0"/>
                        </a:spcAft>
                      </a:pPr>
                      <a:r>
                        <a:rPr lang="en-US" sz="1400" dirty="0">
                          <a:effectLst/>
                        </a:rPr>
                        <a:t>Family Connections to Peers and Community</a:t>
                      </a:r>
                    </a:p>
                    <a:p>
                      <a:pPr marL="0" marR="0">
                        <a:lnSpc>
                          <a:spcPct val="115000"/>
                        </a:lnSpc>
                        <a:spcBef>
                          <a:spcPts val="0"/>
                        </a:spcBef>
                        <a:spcAft>
                          <a:spcPts val="0"/>
                        </a:spcAft>
                      </a:pPr>
                      <a:r>
                        <a:rPr lang="en-US" sz="1400" dirty="0">
                          <a:effectLst/>
                        </a:rPr>
                        <a:t>Families as Advocates and Leaders</a:t>
                      </a:r>
                      <a:endParaRPr lang="en-US" sz="1400" dirty="0">
                        <a:effectLst/>
                        <a:latin typeface="Calibri"/>
                        <a:ea typeface="Calibri"/>
                        <a:cs typeface="Times New Roman"/>
                      </a:endParaRPr>
                    </a:p>
                  </a:txBody>
                  <a:tcPr marL="68580" marR="68580" marT="0" marB="0"/>
                </a:tc>
              </a:tr>
              <a:tr h="1283201">
                <a:tc>
                  <a:txBody>
                    <a:bodyPr/>
                    <a:lstStyle/>
                    <a:p>
                      <a:pPr marL="0" marR="0">
                        <a:lnSpc>
                          <a:spcPct val="115000"/>
                        </a:lnSpc>
                        <a:spcBef>
                          <a:spcPts val="0"/>
                        </a:spcBef>
                        <a:spcAft>
                          <a:spcPts val="0"/>
                        </a:spcAft>
                      </a:pPr>
                      <a:r>
                        <a:rPr lang="en-US" sz="1400" dirty="0">
                          <a:solidFill>
                            <a:schemeClr val="bg1"/>
                          </a:solidFill>
                          <a:effectLst/>
                        </a:rPr>
                        <a:t>Framework for Programs Service Infants and Toddlers and Their Families</a:t>
                      </a:r>
                      <a:endParaRPr lang="en-US" sz="1400" dirty="0">
                        <a:solidFill>
                          <a:schemeClr val="bg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smtClean="0">
                          <a:effectLst/>
                        </a:rPr>
                        <a:t>Enhance </a:t>
                      </a:r>
                      <a:r>
                        <a:rPr lang="en-US" sz="1400" dirty="0">
                          <a:effectLst/>
                        </a:rPr>
                        <a:t>Children’s Growth and Development</a:t>
                      </a:r>
                    </a:p>
                    <a:p>
                      <a:pPr marL="0" marR="0">
                        <a:lnSpc>
                          <a:spcPct val="115000"/>
                        </a:lnSpc>
                        <a:spcBef>
                          <a:spcPts val="0"/>
                        </a:spcBef>
                        <a:spcAft>
                          <a:spcPts val="0"/>
                        </a:spcAft>
                      </a:pPr>
                      <a:r>
                        <a:rPr lang="en-US" sz="1400" dirty="0">
                          <a:effectLst/>
                        </a:rPr>
                        <a:t>Enhance Parent-Child Relationships</a:t>
                      </a:r>
                    </a:p>
                    <a:p>
                      <a:pPr marL="0" marR="0">
                        <a:lnSpc>
                          <a:spcPct val="115000"/>
                        </a:lnSpc>
                        <a:spcBef>
                          <a:spcPts val="0"/>
                        </a:spcBef>
                        <a:spcAft>
                          <a:spcPts val="0"/>
                        </a:spcAft>
                      </a:pPr>
                      <a:r>
                        <a:rPr lang="en-US" sz="1400" dirty="0">
                          <a:effectLst/>
                        </a:rPr>
                        <a:t>Strengthen Families</a:t>
                      </a:r>
                      <a:endParaRPr lang="en-US" sz="1400" dirty="0">
                        <a:effectLst/>
                        <a:latin typeface="Calibri"/>
                        <a:ea typeface="Calibri"/>
                        <a:cs typeface="Times New Roman"/>
                      </a:endParaRPr>
                    </a:p>
                  </a:txBody>
                  <a:tcPr marL="68580" marR="68580" marT="0" marB="0"/>
                </a:tc>
              </a:tr>
            </a:tbl>
          </a:graphicData>
        </a:graphic>
      </p:graphicFrame>
      <p:pic>
        <p:nvPicPr>
          <p:cNvPr id="10" name="Picture 9"/>
          <p:cNvPicPr/>
          <p:nvPr/>
        </p:nvPicPr>
        <p:blipFill>
          <a:blip r:embed="rId3"/>
          <a:stretch>
            <a:fillRect/>
          </a:stretch>
        </p:blipFill>
        <p:spPr>
          <a:xfrm>
            <a:off x="609600" y="381000"/>
            <a:ext cx="1035050" cy="1005840"/>
          </a:xfrm>
          <a:prstGeom prst="rect">
            <a:avLst/>
          </a:prstGeom>
          <a:ln w="19050">
            <a:solidFill>
              <a:schemeClr val="accent5">
                <a:lumMod val="50000"/>
              </a:schemeClr>
            </a:solidFill>
          </a:ln>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33085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3200" dirty="0">
                <a:solidFill>
                  <a:schemeClr val="accent5">
                    <a:lumMod val="75000"/>
                  </a:schemeClr>
                </a:solidFill>
              </a:rPr>
              <a:t>2</a:t>
            </a:r>
            <a:r>
              <a:rPr lang="en-US" sz="3200" dirty="0" smtClean="0">
                <a:solidFill>
                  <a:schemeClr val="accent5">
                    <a:lumMod val="75000"/>
                  </a:schemeClr>
                </a:solidFill>
              </a:rPr>
              <a:t>. Collect</a:t>
            </a:r>
            <a:endParaRPr lang="en-US" sz="3200" dirty="0">
              <a:solidFill>
                <a:schemeClr val="accent5">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1501235"/>
              </p:ext>
            </p:extLst>
          </p:nvPr>
        </p:nvGraphicFramePr>
        <p:xfrm>
          <a:off x="2667000" y="762000"/>
          <a:ext cx="6096000" cy="5318673"/>
        </p:xfrm>
        <a:graphic>
          <a:graphicData uri="http://schemas.openxmlformats.org/drawingml/2006/table">
            <a:tbl>
              <a:tblPr firstRow="1" firstCol="1" bandRow="1">
                <a:tableStyleId>{5C22544A-7EE6-4342-B048-85BDC9FD1C3A}</a:tableStyleId>
              </a:tblPr>
              <a:tblGrid>
                <a:gridCol w="2320835"/>
                <a:gridCol w="3775165"/>
              </a:tblGrid>
              <a:tr h="880994">
                <a:tc gridSpan="2">
                  <a:txBody>
                    <a:bodyPr/>
                    <a:lstStyle/>
                    <a:p>
                      <a:pPr marL="0" marR="0" algn="ctr">
                        <a:lnSpc>
                          <a:spcPct val="115000"/>
                        </a:lnSpc>
                        <a:spcBef>
                          <a:spcPts val="0"/>
                        </a:spcBef>
                        <a:spcAft>
                          <a:spcPts val="0"/>
                        </a:spcAft>
                      </a:pPr>
                      <a:r>
                        <a:rPr lang="en-US" sz="1600" b="1" dirty="0">
                          <a:solidFill>
                            <a:schemeClr val="bg1"/>
                          </a:solidFill>
                          <a:effectLst/>
                        </a:rPr>
                        <a:t>School Readiness: </a:t>
                      </a:r>
                      <a:r>
                        <a:rPr lang="en-US" sz="1400" u="sng" dirty="0">
                          <a:solidFill>
                            <a:schemeClr val="bg1"/>
                          </a:solidFill>
                          <a:effectLst/>
                        </a:rPr>
                        <a:t>Children are ready</a:t>
                      </a:r>
                      <a:r>
                        <a:rPr lang="en-US" sz="1400" dirty="0">
                          <a:solidFill>
                            <a:schemeClr val="bg1"/>
                          </a:solidFill>
                          <a:effectLst/>
                        </a:rPr>
                        <a:t> for school, </a:t>
                      </a:r>
                      <a:r>
                        <a:rPr lang="en-US" sz="1400" u="sng" dirty="0">
                          <a:solidFill>
                            <a:schemeClr val="bg1"/>
                          </a:solidFill>
                          <a:effectLst/>
                        </a:rPr>
                        <a:t>families are ready</a:t>
                      </a:r>
                      <a:r>
                        <a:rPr lang="en-US" sz="1400" dirty="0">
                          <a:solidFill>
                            <a:schemeClr val="bg1"/>
                          </a:solidFill>
                          <a:effectLst/>
                        </a:rPr>
                        <a:t> to support their children’s learning, and </a:t>
                      </a:r>
                      <a:r>
                        <a:rPr lang="en-US" sz="1400" u="sng" dirty="0">
                          <a:solidFill>
                            <a:schemeClr val="bg1"/>
                          </a:solidFill>
                          <a:effectLst/>
                        </a:rPr>
                        <a:t>schools are ready</a:t>
                      </a:r>
                      <a:r>
                        <a:rPr lang="en-US" sz="1400" dirty="0">
                          <a:solidFill>
                            <a:schemeClr val="bg1"/>
                          </a:solidFill>
                          <a:effectLst/>
                        </a:rPr>
                        <a:t> for children.</a:t>
                      </a:r>
                      <a:endParaRPr lang="en-US" sz="1400" dirty="0">
                        <a:solidFill>
                          <a:schemeClr val="bg1"/>
                        </a:solidFill>
                        <a:effectLst/>
                        <a:latin typeface="Calibri"/>
                        <a:ea typeface="Calibri"/>
                        <a:cs typeface="Times New Roman"/>
                      </a:endParaRPr>
                    </a:p>
                  </a:txBody>
                  <a:tcPr marL="68580" marR="68580" marT="0" marB="0"/>
                </a:tc>
                <a:tc hMerge="1">
                  <a:txBody>
                    <a:bodyPr/>
                    <a:lstStyle/>
                    <a:p>
                      <a:endParaRPr lang="en-US"/>
                    </a:p>
                  </a:txBody>
                  <a:tcPr/>
                </a:tc>
              </a:tr>
              <a:tr h="1450987">
                <a:tc>
                  <a:txBody>
                    <a:bodyPr/>
                    <a:lstStyle/>
                    <a:p>
                      <a:pPr marL="0" marR="0">
                        <a:lnSpc>
                          <a:spcPct val="115000"/>
                        </a:lnSpc>
                        <a:spcBef>
                          <a:spcPts val="0"/>
                        </a:spcBef>
                        <a:spcAft>
                          <a:spcPts val="0"/>
                        </a:spcAft>
                      </a:pPr>
                      <a:r>
                        <a:rPr lang="en-US" sz="1400" dirty="0">
                          <a:solidFill>
                            <a:schemeClr val="bg1"/>
                          </a:solidFill>
                          <a:effectLst/>
                        </a:rPr>
                        <a:t>The Head Start Child Development and Early Learning Framework</a:t>
                      </a:r>
                      <a:endParaRPr lang="en-US" sz="1400" dirty="0">
                        <a:solidFill>
                          <a:schemeClr val="bg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smtClean="0">
                          <a:effectLst/>
                        </a:rPr>
                        <a:t>Social </a:t>
                      </a:r>
                      <a:r>
                        <a:rPr lang="en-US" sz="1400" dirty="0">
                          <a:effectLst/>
                        </a:rPr>
                        <a:t>and Emotional Development</a:t>
                      </a:r>
                    </a:p>
                    <a:p>
                      <a:pPr marL="0" marR="0">
                        <a:lnSpc>
                          <a:spcPct val="115000"/>
                        </a:lnSpc>
                        <a:spcBef>
                          <a:spcPts val="0"/>
                        </a:spcBef>
                        <a:spcAft>
                          <a:spcPts val="0"/>
                        </a:spcAft>
                      </a:pPr>
                      <a:r>
                        <a:rPr lang="en-US" sz="1400" dirty="0">
                          <a:effectLst/>
                        </a:rPr>
                        <a:t>Approaches to Learning</a:t>
                      </a:r>
                    </a:p>
                    <a:p>
                      <a:pPr marL="0" marR="0">
                        <a:lnSpc>
                          <a:spcPct val="115000"/>
                        </a:lnSpc>
                        <a:spcBef>
                          <a:spcPts val="0"/>
                        </a:spcBef>
                        <a:spcAft>
                          <a:spcPts val="0"/>
                        </a:spcAft>
                      </a:pPr>
                      <a:r>
                        <a:rPr lang="en-US" sz="1400" dirty="0">
                          <a:effectLst/>
                        </a:rPr>
                        <a:t>Language and Literacy</a:t>
                      </a:r>
                    </a:p>
                    <a:p>
                      <a:pPr marL="0" marR="0">
                        <a:lnSpc>
                          <a:spcPct val="115000"/>
                        </a:lnSpc>
                        <a:spcBef>
                          <a:spcPts val="0"/>
                        </a:spcBef>
                        <a:spcAft>
                          <a:spcPts val="0"/>
                        </a:spcAft>
                      </a:pPr>
                      <a:r>
                        <a:rPr lang="en-US" sz="1400" dirty="0">
                          <a:effectLst/>
                        </a:rPr>
                        <a:t>Cognition and General Knowledge</a:t>
                      </a:r>
                    </a:p>
                    <a:p>
                      <a:pPr marL="0" marR="0">
                        <a:lnSpc>
                          <a:spcPct val="115000"/>
                        </a:lnSpc>
                        <a:spcBef>
                          <a:spcPts val="0"/>
                        </a:spcBef>
                        <a:spcAft>
                          <a:spcPts val="0"/>
                        </a:spcAft>
                      </a:pPr>
                      <a:r>
                        <a:rPr lang="en-US" sz="1400" dirty="0">
                          <a:effectLst/>
                        </a:rPr>
                        <a:t>Physical Development and Health</a:t>
                      </a:r>
                      <a:endParaRPr lang="en-US" sz="1400" dirty="0">
                        <a:effectLst/>
                        <a:latin typeface="Calibri"/>
                        <a:ea typeface="Calibri"/>
                        <a:cs typeface="Times New Roman"/>
                      </a:endParaRPr>
                    </a:p>
                  </a:txBody>
                  <a:tcPr marL="68580" marR="68580" marT="0" marB="0"/>
                </a:tc>
              </a:tr>
              <a:tr h="1859019">
                <a:tc>
                  <a:txBody>
                    <a:bodyPr/>
                    <a:lstStyle/>
                    <a:p>
                      <a:pPr marL="0" marR="0">
                        <a:lnSpc>
                          <a:spcPct val="115000"/>
                        </a:lnSpc>
                        <a:spcBef>
                          <a:spcPts val="0"/>
                        </a:spcBef>
                        <a:spcAft>
                          <a:spcPts val="0"/>
                        </a:spcAft>
                      </a:pPr>
                      <a:r>
                        <a:rPr lang="en-US" sz="1400" dirty="0">
                          <a:solidFill>
                            <a:schemeClr val="bg1"/>
                          </a:solidFill>
                          <a:effectLst/>
                        </a:rPr>
                        <a:t>Parent, Family and Community Engagement Framework</a:t>
                      </a:r>
                      <a:endParaRPr lang="en-US" sz="1400" dirty="0">
                        <a:solidFill>
                          <a:schemeClr val="bg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smtClean="0">
                          <a:effectLst/>
                        </a:rPr>
                        <a:t>Family </a:t>
                      </a:r>
                      <a:r>
                        <a:rPr lang="en-US" sz="1400" dirty="0">
                          <a:effectLst/>
                        </a:rPr>
                        <a:t>Well-being</a:t>
                      </a:r>
                    </a:p>
                    <a:p>
                      <a:pPr marL="0" marR="0">
                        <a:lnSpc>
                          <a:spcPct val="115000"/>
                        </a:lnSpc>
                        <a:spcBef>
                          <a:spcPts val="0"/>
                        </a:spcBef>
                        <a:spcAft>
                          <a:spcPts val="0"/>
                        </a:spcAft>
                      </a:pPr>
                      <a:r>
                        <a:rPr lang="en-US" sz="1400" b="1" dirty="0">
                          <a:solidFill>
                            <a:srgbClr val="FF0000"/>
                          </a:solidFill>
                          <a:effectLst/>
                        </a:rPr>
                        <a:t>Parent-Child Relationships</a:t>
                      </a:r>
                    </a:p>
                    <a:p>
                      <a:pPr marL="0" marR="0">
                        <a:lnSpc>
                          <a:spcPct val="115000"/>
                        </a:lnSpc>
                        <a:spcBef>
                          <a:spcPts val="0"/>
                        </a:spcBef>
                        <a:spcAft>
                          <a:spcPts val="0"/>
                        </a:spcAft>
                      </a:pPr>
                      <a:r>
                        <a:rPr lang="en-US" sz="1400" dirty="0">
                          <a:effectLst/>
                        </a:rPr>
                        <a:t>Families as Lifelong Educators</a:t>
                      </a:r>
                    </a:p>
                    <a:p>
                      <a:pPr marL="0" marR="0">
                        <a:lnSpc>
                          <a:spcPct val="115000"/>
                        </a:lnSpc>
                        <a:spcBef>
                          <a:spcPts val="0"/>
                        </a:spcBef>
                        <a:spcAft>
                          <a:spcPts val="0"/>
                        </a:spcAft>
                      </a:pPr>
                      <a:r>
                        <a:rPr lang="en-US" sz="1400" dirty="0">
                          <a:effectLst/>
                        </a:rPr>
                        <a:t>Families as Learners</a:t>
                      </a:r>
                    </a:p>
                    <a:p>
                      <a:pPr marL="0" marR="0">
                        <a:lnSpc>
                          <a:spcPct val="115000"/>
                        </a:lnSpc>
                        <a:spcBef>
                          <a:spcPts val="0"/>
                        </a:spcBef>
                        <a:spcAft>
                          <a:spcPts val="0"/>
                        </a:spcAft>
                      </a:pPr>
                      <a:r>
                        <a:rPr lang="en-US" sz="1400" dirty="0">
                          <a:effectLst/>
                        </a:rPr>
                        <a:t>Family Engagement in Transitions</a:t>
                      </a:r>
                    </a:p>
                    <a:p>
                      <a:pPr marL="0" marR="0">
                        <a:lnSpc>
                          <a:spcPct val="115000"/>
                        </a:lnSpc>
                        <a:spcBef>
                          <a:spcPts val="0"/>
                        </a:spcBef>
                        <a:spcAft>
                          <a:spcPts val="0"/>
                        </a:spcAft>
                      </a:pPr>
                      <a:r>
                        <a:rPr lang="en-US" sz="1400" dirty="0">
                          <a:effectLst/>
                        </a:rPr>
                        <a:t>Family Connections to Peers and Community</a:t>
                      </a:r>
                    </a:p>
                    <a:p>
                      <a:pPr marL="0" marR="0">
                        <a:lnSpc>
                          <a:spcPct val="115000"/>
                        </a:lnSpc>
                        <a:spcBef>
                          <a:spcPts val="0"/>
                        </a:spcBef>
                        <a:spcAft>
                          <a:spcPts val="0"/>
                        </a:spcAft>
                      </a:pPr>
                      <a:r>
                        <a:rPr lang="en-US" sz="1400" dirty="0">
                          <a:effectLst/>
                        </a:rPr>
                        <a:t>Families as Advocates and Leaders</a:t>
                      </a:r>
                      <a:endParaRPr lang="en-US" sz="1400" dirty="0">
                        <a:effectLst/>
                        <a:latin typeface="Calibri"/>
                        <a:ea typeface="Calibri"/>
                        <a:cs typeface="Times New Roman"/>
                      </a:endParaRPr>
                    </a:p>
                  </a:txBody>
                  <a:tcPr marL="68580" marR="68580" marT="0" marB="0"/>
                </a:tc>
              </a:tr>
              <a:tr h="1127673">
                <a:tc>
                  <a:txBody>
                    <a:bodyPr/>
                    <a:lstStyle/>
                    <a:p>
                      <a:pPr marL="0" marR="0">
                        <a:lnSpc>
                          <a:spcPct val="115000"/>
                        </a:lnSpc>
                        <a:spcBef>
                          <a:spcPts val="0"/>
                        </a:spcBef>
                        <a:spcAft>
                          <a:spcPts val="0"/>
                        </a:spcAft>
                      </a:pPr>
                      <a:r>
                        <a:rPr lang="en-US" sz="1400" dirty="0">
                          <a:solidFill>
                            <a:schemeClr val="bg1"/>
                          </a:solidFill>
                          <a:effectLst/>
                        </a:rPr>
                        <a:t>Framework for Programs Service Infants and Toddlers and Their Families</a:t>
                      </a:r>
                      <a:endParaRPr lang="en-US" sz="1400" dirty="0">
                        <a:solidFill>
                          <a:schemeClr val="bg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smtClean="0">
                          <a:effectLst/>
                        </a:rPr>
                        <a:t>Enhance </a:t>
                      </a:r>
                      <a:r>
                        <a:rPr lang="en-US" sz="1400" dirty="0">
                          <a:effectLst/>
                        </a:rPr>
                        <a:t>Children’s Growth and Development</a:t>
                      </a:r>
                    </a:p>
                    <a:p>
                      <a:pPr marL="0" marR="0">
                        <a:lnSpc>
                          <a:spcPct val="115000"/>
                        </a:lnSpc>
                        <a:spcBef>
                          <a:spcPts val="0"/>
                        </a:spcBef>
                        <a:spcAft>
                          <a:spcPts val="0"/>
                        </a:spcAft>
                      </a:pPr>
                      <a:r>
                        <a:rPr lang="en-US" sz="1400" dirty="0">
                          <a:effectLst/>
                        </a:rPr>
                        <a:t>Enhance Parent-Child Relationships</a:t>
                      </a:r>
                    </a:p>
                    <a:p>
                      <a:pPr marL="0" marR="0">
                        <a:lnSpc>
                          <a:spcPct val="115000"/>
                        </a:lnSpc>
                        <a:spcBef>
                          <a:spcPts val="0"/>
                        </a:spcBef>
                        <a:spcAft>
                          <a:spcPts val="0"/>
                        </a:spcAft>
                      </a:pPr>
                      <a:r>
                        <a:rPr lang="en-US" sz="1400" dirty="0">
                          <a:effectLst/>
                        </a:rPr>
                        <a:t>Strengthen Families</a:t>
                      </a:r>
                      <a:endParaRPr lang="en-US" sz="1400" dirty="0">
                        <a:effectLst/>
                        <a:latin typeface="Calibri"/>
                        <a:ea typeface="Calibri"/>
                        <a:cs typeface="Times New Roman"/>
                      </a:endParaRPr>
                    </a:p>
                  </a:txBody>
                  <a:tcPr marL="68580" marR="68580" marT="0" marB="0"/>
                </a:tc>
              </a:tr>
            </a:tbl>
          </a:graphicData>
        </a:graphic>
      </p:graphicFrame>
      <p:pic>
        <p:nvPicPr>
          <p:cNvPr id="10" name="Picture 9"/>
          <p:cNvPicPr/>
          <p:nvPr/>
        </p:nvPicPr>
        <p:blipFill>
          <a:blip r:embed="rId3"/>
          <a:stretch>
            <a:fillRect/>
          </a:stretch>
        </p:blipFill>
        <p:spPr>
          <a:xfrm>
            <a:off x="609600" y="381000"/>
            <a:ext cx="1035050" cy="1005840"/>
          </a:xfrm>
          <a:prstGeom prst="rect">
            <a:avLst/>
          </a:prstGeom>
          <a:ln w="19050">
            <a:solidFill>
              <a:schemeClr val="accent5">
                <a:lumMod val="50000"/>
              </a:schemeClr>
            </a:solidFill>
          </a:ln>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872684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3200" dirty="0">
                <a:solidFill>
                  <a:schemeClr val="accent5">
                    <a:lumMod val="75000"/>
                  </a:schemeClr>
                </a:solidFill>
              </a:rPr>
              <a:t>2</a:t>
            </a:r>
            <a:r>
              <a:rPr lang="en-US" sz="3200" dirty="0" smtClean="0">
                <a:solidFill>
                  <a:schemeClr val="accent5">
                    <a:lumMod val="75000"/>
                  </a:schemeClr>
                </a:solidFill>
              </a:rPr>
              <a:t>. Collect</a:t>
            </a:r>
            <a:endParaRPr lang="en-US" sz="3200" dirty="0">
              <a:solidFill>
                <a:schemeClr val="accent5">
                  <a:lumMod val="75000"/>
                </a:schemeClr>
              </a:solidFill>
            </a:endParaRPr>
          </a:p>
        </p:txBody>
      </p:sp>
      <p:sp>
        <p:nvSpPr>
          <p:cNvPr id="3" name="Content Placeholder 2"/>
          <p:cNvSpPr>
            <a:spLocks noGrp="1"/>
          </p:cNvSpPr>
          <p:nvPr>
            <p:ph idx="1"/>
          </p:nvPr>
        </p:nvSpPr>
        <p:spPr/>
        <p:txBody>
          <a:bodyPr>
            <a:normAutofit lnSpcReduction="10000"/>
          </a:bodyPr>
          <a:lstStyle/>
          <a:p>
            <a:pPr marL="0" indent="0" algn="ctr">
              <a:buNone/>
            </a:pPr>
            <a:r>
              <a:rPr lang="en-US" sz="2000" b="1" i="1" dirty="0" smtClean="0"/>
              <a:t>What information can help us answer our question(?)</a:t>
            </a:r>
          </a:p>
          <a:p>
            <a:pPr marL="0" indent="0" algn="ctr">
              <a:buNone/>
            </a:pPr>
            <a:endParaRPr lang="en-US" sz="2000" b="1" i="1" dirty="0" smtClean="0"/>
          </a:p>
          <a:p>
            <a:pPr marL="0" indent="0">
              <a:buNone/>
            </a:pPr>
            <a:r>
              <a:rPr lang="en-US" sz="2200" b="1" i="1" dirty="0" smtClean="0"/>
              <a:t>Are we making progress towards  the Family Outcome of </a:t>
            </a:r>
            <a:r>
              <a:rPr lang="en-US" sz="2200" b="1" i="1" u="sng" dirty="0" smtClean="0">
                <a:solidFill>
                  <a:schemeClr val="tx2">
                    <a:lumMod val="75000"/>
                  </a:schemeClr>
                </a:solidFill>
              </a:rPr>
              <a:t>Positive Parent-Child Relationships</a:t>
            </a:r>
            <a:r>
              <a:rPr lang="en-US" sz="2200" b="1" i="1" dirty="0" smtClean="0"/>
              <a:t>? Are we helping our families connect with their children in positive ways?</a:t>
            </a:r>
            <a:endParaRPr lang="en-US" sz="2200" b="1" i="1" dirty="0"/>
          </a:p>
          <a:p>
            <a:endParaRPr lang="en-US" dirty="0" smtClean="0"/>
          </a:p>
          <a:p>
            <a:pPr marL="0" indent="0">
              <a:buNone/>
            </a:pPr>
            <a:r>
              <a:rPr lang="en-US" sz="2000" dirty="0" smtClean="0"/>
              <a:t>Identify indicators of progress:</a:t>
            </a:r>
          </a:p>
          <a:p>
            <a:r>
              <a:rPr lang="en-US" sz="1800" u="sng" dirty="0" smtClean="0"/>
              <a:t>Measures of effort </a:t>
            </a:r>
            <a:r>
              <a:rPr lang="en-US" sz="1800" dirty="0" smtClean="0"/>
              <a:t>= count how much family programming is offered, captures what is done by does not tell you if it worked</a:t>
            </a:r>
          </a:p>
          <a:p>
            <a:endParaRPr lang="en-US" sz="1800" dirty="0" smtClean="0"/>
          </a:p>
          <a:p>
            <a:r>
              <a:rPr lang="en-US" sz="1800" u="sng" dirty="0" smtClean="0"/>
              <a:t>Measures of effect</a:t>
            </a:r>
            <a:r>
              <a:rPr lang="en-US" sz="1800" dirty="0" smtClean="0"/>
              <a:t> = measurement of changes in knowledge or behavior as a result of the activity</a:t>
            </a:r>
            <a:endParaRPr lang="en-US" sz="1800" dirty="0"/>
          </a:p>
        </p:txBody>
      </p:sp>
      <p:pic>
        <p:nvPicPr>
          <p:cNvPr id="10" name="Picture 9"/>
          <p:cNvPicPr/>
          <p:nvPr/>
        </p:nvPicPr>
        <p:blipFill>
          <a:blip r:embed="rId3"/>
          <a:stretch>
            <a:fillRect/>
          </a:stretch>
        </p:blipFill>
        <p:spPr>
          <a:xfrm>
            <a:off x="609600" y="381000"/>
            <a:ext cx="1035050" cy="1005840"/>
          </a:xfrm>
          <a:prstGeom prst="rect">
            <a:avLst/>
          </a:prstGeom>
          <a:ln w="19050">
            <a:solidFill>
              <a:schemeClr val="accent5">
                <a:lumMod val="50000"/>
              </a:schemeClr>
            </a:solidFill>
          </a:ln>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29442898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54000"/>
            <a:ext cx="8229600" cy="1143000"/>
          </a:xfrm>
        </p:spPr>
        <p:txBody>
          <a:bodyPr>
            <a:normAutofit/>
          </a:bodyPr>
          <a:lstStyle/>
          <a:p>
            <a:r>
              <a:rPr lang="en-US" sz="3600" dirty="0" smtClean="0"/>
              <a:t>Data Activities:</a:t>
            </a:r>
            <a:r>
              <a:rPr lang="en-US" dirty="0" smtClean="0"/>
              <a:t> </a:t>
            </a:r>
            <a:br>
              <a:rPr lang="en-US" dirty="0" smtClean="0"/>
            </a:br>
            <a:r>
              <a:rPr lang="en-US" sz="3600" dirty="0">
                <a:solidFill>
                  <a:schemeClr val="accent5">
                    <a:lumMod val="75000"/>
                  </a:schemeClr>
                </a:solidFill>
              </a:rPr>
              <a:t>2</a:t>
            </a:r>
            <a:r>
              <a:rPr lang="en-US" sz="3600" dirty="0" smtClean="0">
                <a:solidFill>
                  <a:schemeClr val="accent5">
                    <a:lumMod val="75000"/>
                  </a:schemeClr>
                </a:solidFill>
              </a:rPr>
              <a:t>. Collect</a:t>
            </a:r>
            <a:endParaRPr lang="en-US" dirty="0">
              <a:solidFill>
                <a:schemeClr val="accent5">
                  <a:lumMod val="75000"/>
                </a:schemeClr>
              </a:solidFill>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417060882"/>
              </p:ext>
            </p:extLst>
          </p:nvPr>
        </p:nvGraphicFramePr>
        <p:xfrm>
          <a:off x="152401" y="488910"/>
          <a:ext cx="8991599" cy="5217160"/>
        </p:xfrm>
        <a:graphic>
          <a:graphicData uri="http://schemas.openxmlformats.org/drawingml/2006/table">
            <a:tbl>
              <a:tblPr firstRow="1" firstCol="1" bandRow="1">
                <a:tableStyleId>{5C22544A-7EE6-4342-B048-85BDC9FD1C3A}</a:tableStyleId>
              </a:tblPr>
              <a:tblGrid>
                <a:gridCol w="1491804"/>
                <a:gridCol w="3496733"/>
                <a:gridCol w="1259863"/>
                <a:gridCol w="2743199"/>
              </a:tblGrid>
              <a:tr h="553860">
                <a:tc gridSpan="4">
                  <a:txBody>
                    <a:bodyPr/>
                    <a:lstStyle/>
                    <a:p>
                      <a:pPr marL="228600" marR="0" algn="ctr">
                        <a:spcBef>
                          <a:spcPts val="0"/>
                        </a:spcBef>
                        <a:spcAft>
                          <a:spcPts val="0"/>
                        </a:spcAft>
                      </a:pPr>
                      <a:r>
                        <a:rPr lang="en-US" sz="1400" dirty="0">
                          <a:solidFill>
                            <a:schemeClr val="bg1"/>
                          </a:solidFill>
                          <a:effectLst/>
                        </a:rPr>
                        <a:t>Outcome: Positive Parent-Child Relationships</a:t>
                      </a:r>
                    </a:p>
                    <a:p>
                      <a:pPr marL="228600" marR="0" indent="228600" algn="ctr">
                        <a:spcBef>
                          <a:spcPts val="0"/>
                        </a:spcBef>
                        <a:spcAft>
                          <a:spcPts val="0"/>
                        </a:spcAft>
                      </a:pPr>
                      <a:r>
                        <a:rPr lang="en-US" sz="1400" dirty="0">
                          <a:solidFill>
                            <a:schemeClr val="bg1"/>
                          </a:solidFill>
                          <a:effectLst/>
                        </a:rPr>
                        <a:t>Are we helping our families connect with their children in positive ways</a:t>
                      </a:r>
                      <a:r>
                        <a:rPr lang="en-US" sz="1400" dirty="0" smtClean="0">
                          <a:solidFill>
                            <a:schemeClr val="bg1"/>
                          </a:solidFill>
                          <a:effectLst/>
                        </a:rPr>
                        <a:t>?</a:t>
                      </a:r>
                      <a:r>
                        <a:rPr lang="en-US" sz="1400" dirty="0">
                          <a:effectLst/>
                        </a:rPr>
                        <a:t> </a:t>
                      </a:r>
                      <a:endParaRPr lang="en-US" sz="1400" dirty="0">
                        <a:effectLst/>
                        <a:latin typeface="Arial"/>
                        <a:ea typeface="Cambria"/>
                        <a:cs typeface="Times New Roman"/>
                      </a:endParaRPr>
                    </a:p>
                  </a:txBody>
                  <a:tcPr marL="67456" marR="67456"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830789">
                <a:tc>
                  <a:txBody>
                    <a:bodyPr/>
                    <a:lstStyle/>
                    <a:p>
                      <a:pPr marL="0" marR="0" algn="l">
                        <a:spcBef>
                          <a:spcPts val="0"/>
                        </a:spcBef>
                        <a:spcAft>
                          <a:spcPts val="0"/>
                        </a:spcAft>
                      </a:pPr>
                      <a:r>
                        <a:rPr lang="en-US" sz="1400" dirty="0">
                          <a:solidFill>
                            <a:schemeClr val="bg1"/>
                          </a:solidFill>
                          <a:effectLst/>
                        </a:rPr>
                        <a:t>Sample activities to promote </a:t>
                      </a:r>
                      <a:r>
                        <a:rPr lang="en-US" sz="1400" dirty="0" smtClean="0">
                          <a:solidFill>
                            <a:schemeClr val="bg1"/>
                          </a:solidFill>
                          <a:effectLst/>
                        </a:rPr>
                        <a:t>outcome</a:t>
                      </a:r>
                      <a:endParaRPr lang="en-US" sz="1400" dirty="0">
                        <a:solidFill>
                          <a:schemeClr val="bg1"/>
                        </a:solidFill>
                        <a:effectLst/>
                        <a:latin typeface="Arial"/>
                        <a:ea typeface="Cambria"/>
                        <a:cs typeface="Times New Roman"/>
                      </a:endParaRPr>
                    </a:p>
                  </a:txBody>
                  <a:tcPr marL="67456" marR="67456" marT="0" marB="0" anchor="ctr"/>
                </a:tc>
                <a:tc>
                  <a:txBody>
                    <a:bodyPr/>
                    <a:lstStyle/>
                    <a:p>
                      <a:pPr marL="0" marR="0" algn="l">
                        <a:spcBef>
                          <a:spcPts val="0"/>
                        </a:spcBef>
                        <a:spcAft>
                          <a:spcPts val="0"/>
                        </a:spcAft>
                      </a:pPr>
                      <a:r>
                        <a:rPr lang="en-US" sz="1400" dirty="0">
                          <a:effectLst/>
                        </a:rPr>
                        <a:t>Sample indicators of progress  </a:t>
                      </a:r>
                      <a:endParaRPr lang="en-US" sz="1400" dirty="0">
                        <a:effectLst/>
                        <a:latin typeface="Arial"/>
                        <a:ea typeface="Cambria"/>
                        <a:cs typeface="Times New Roman"/>
                      </a:endParaRPr>
                    </a:p>
                  </a:txBody>
                  <a:tcPr marL="67456" marR="67456" marT="0" marB="0" anchor="ctr"/>
                </a:tc>
                <a:tc>
                  <a:txBody>
                    <a:bodyPr/>
                    <a:lstStyle/>
                    <a:p>
                      <a:pPr marL="0" marR="0" algn="l">
                        <a:spcBef>
                          <a:spcPts val="0"/>
                        </a:spcBef>
                        <a:spcAft>
                          <a:spcPts val="0"/>
                        </a:spcAft>
                      </a:pPr>
                      <a:r>
                        <a:rPr lang="en-US" sz="1400" dirty="0">
                          <a:effectLst/>
                        </a:rPr>
                        <a:t>Sample type of </a:t>
                      </a:r>
                      <a:r>
                        <a:rPr lang="en-US" sz="1400" dirty="0" smtClean="0">
                          <a:effectLst/>
                        </a:rPr>
                        <a:t>indicator</a:t>
                      </a:r>
                      <a:endParaRPr lang="en-US" sz="1400" dirty="0">
                        <a:effectLst/>
                        <a:latin typeface="Arial"/>
                        <a:ea typeface="Cambria"/>
                        <a:cs typeface="Times New Roman"/>
                      </a:endParaRPr>
                    </a:p>
                  </a:txBody>
                  <a:tcPr marL="67456" marR="67456" marT="0" marB="0" anchor="ctr"/>
                </a:tc>
                <a:tc>
                  <a:txBody>
                    <a:bodyPr/>
                    <a:lstStyle/>
                    <a:p>
                      <a:pPr marL="0" marR="0" algn="l">
                        <a:spcBef>
                          <a:spcPts val="0"/>
                        </a:spcBef>
                        <a:spcAft>
                          <a:spcPts val="0"/>
                        </a:spcAft>
                      </a:pPr>
                      <a:r>
                        <a:rPr lang="en-US" sz="1400" dirty="0">
                          <a:effectLst/>
                        </a:rPr>
                        <a:t>Sample data collection method(s)</a:t>
                      </a:r>
                      <a:endParaRPr lang="en-US" sz="1400" dirty="0">
                        <a:effectLst/>
                        <a:latin typeface="Arial"/>
                        <a:ea typeface="Cambria"/>
                        <a:cs typeface="Times New Roman"/>
                      </a:endParaRPr>
                    </a:p>
                  </a:txBody>
                  <a:tcPr marL="67456" marR="67456" marT="0" marB="0" anchor="ctr"/>
                </a:tc>
              </a:tr>
              <a:tr h="3832511">
                <a:tc>
                  <a:txBody>
                    <a:bodyPr/>
                    <a:lstStyle/>
                    <a:p>
                      <a:pPr marL="0" marR="0" algn="l">
                        <a:spcBef>
                          <a:spcPts val="0"/>
                        </a:spcBef>
                        <a:spcAft>
                          <a:spcPts val="0"/>
                        </a:spcAft>
                      </a:pPr>
                      <a:r>
                        <a:rPr lang="en-US" sz="1400" dirty="0" smtClean="0">
                          <a:solidFill>
                            <a:schemeClr val="bg1"/>
                          </a:solidFill>
                          <a:effectLst/>
                        </a:rPr>
                        <a:t>Home </a:t>
                      </a:r>
                      <a:r>
                        <a:rPr lang="en-US" sz="1400" dirty="0">
                          <a:solidFill>
                            <a:schemeClr val="bg1"/>
                          </a:solidFill>
                          <a:effectLst/>
                        </a:rPr>
                        <a:t>visits on parent-child relationship</a:t>
                      </a:r>
                    </a:p>
                    <a:p>
                      <a:pPr marL="0" marR="0" algn="l">
                        <a:spcBef>
                          <a:spcPts val="0"/>
                        </a:spcBef>
                        <a:spcAft>
                          <a:spcPts val="0"/>
                        </a:spcAft>
                      </a:pPr>
                      <a:r>
                        <a:rPr lang="en-US" sz="1400" dirty="0">
                          <a:solidFill>
                            <a:schemeClr val="bg1"/>
                          </a:solidFill>
                          <a:effectLst/>
                        </a:rPr>
                        <a:t> </a:t>
                      </a:r>
                    </a:p>
                    <a:p>
                      <a:pPr marL="0" marR="0" algn="l">
                        <a:spcBef>
                          <a:spcPts val="0"/>
                        </a:spcBef>
                        <a:spcAft>
                          <a:spcPts val="0"/>
                        </a:spcAft>
                      </a:pPr>
                      <a:r>
                        <a:rPr lang="en-US" sz="1400" dirty="0">
                          <a:solidFill>
                            <a:schemeClr val="bg1"/>
                          </a:solidFill>
                          <a:effectLst/>
                        </a:rPr>
                        <a:t> </a:t>
                      </a:r>
                    </a:p>
                    <a:p>
                      <a:pPr marL="0" marR="0" algn="l">
                        <a:spcBef>
                          <a:spcPts val="0"/>
                        </a:spcBef>
                        <a:spcAft>
                          <a:spcPts val="0"/>
                        </a:spcAft>
                      </a:pPr>
                      <a:r>
                        <a:rPr lang="en-US" sz="1400" dirty="0">
                          <a:solidFill>
                            <a:schemeClr val="bg1"/>
                          </a:solidFill>
                          <a:effectLst/>
                        </a:rPr>
                        <a:t> </a:t>
                      </a:r>
                    </a:p>
                    <a:p>
                      <a:pPr marL="0" marR="0" algn="l">
                        <a:spcBef>
                          <a:spcPts val="0"/>
                        </a:spcBef>
                        <a:spcAft>
                          <a:spcPts val="0"/>
                        </a:spcAft>
                      </a:pPr>
                      <a:r>
                        <a:rPr lang="en-US" sz="1400" dirty="0">
                          <a:solidFill>
                            <a:schemeClr val="bg1"/>
                          </a:solidFill>
                          <a:effectLst/>
                        </a:rPr>
                        <a:t> </a:t>
                      </a:r>
                      <a:endParaRPr lang="en-US" sz="1400" dirty="0" smtClean="0">
                        <a:solidFill>
                          <a:schemeClr val="bg1"/>
                        </a:solidFill>
                        <a:effectLst/>
                      </a:endParaRPr>
                    </a:p>
                    <a:p>
                      <a:pPr marL="0" marR="0" algn="l">
                        <a:spcBef>
                          <a:spcPts val="0"/>
                        </a:spcBef>
                        <a:spcAft>
                          <a:spcPts val="0"/>
                        </a:spcAft>
                      </a:pPr>
                      <a:r>
                        <a:rPr lang="en-US" sz="1400" dirty="0" smtClean="0">
                          <a:solidFill>
                            <a:schemeClr val="bg1"/>
                          </a:solidFill>
                          <a:effectLst/>
                        </a:rPr>
                        <a:t>Parenting </a:t>
                      </a:r>
                      <a:r>
                        <a:rPr lang="en-US" sz="1400" dirty="0">
                          <a:solidFill>
                            <a:schemeClr val="bg1"/>
                          </a:solidFill>
                          <a:effectLst/>
                        </a:rPr>
                        <a:t>sessions based on </a:t>
                      </a:r>
                      <a:r>
                        <a:rPr lang="en-US" sz="1400" dirty="0" smtClean="0">
                          <a:solidFill>
                            <a:schemeClr val="bg1"/>
                          </a:solidFill>
                          <a:effectLst/>
                        </a:rPr>
                        <a:t>HS </a:t>
                      </a:r>
                      <a:r>
                        <a:rPr lang="en-US" sz="1400" dirty="0">
                          <a:solidFill>
                            <a:schemeClr val="bg1"/>
                          </a:solidFill>
                          <a:effectLst/>
                        </a:rPr>
                        <a:t>child development and early learning framework (STEM focus)</a:t>
                      </a:r>
                    </a:p>
                    <a:p>
                      <a:pPr marL="0" marR="0" algn="l">
                        <a:spcBef>
                          <a:spcPts val="0"/>
                        </a:spcBef>
                        <a:spcAft>
                          <a:spcPts val="0"/>
                        </a:spcAft>
                      </a:pPr>
                      <a:r>
                        <a:rPr lang="en-US" sz="1400" dirty="0">
                          <a:solidFill>
                            <a:schemeClr val="bg1"/>
                          </a:solidFill>
                          <a:effectLst/>
                        </a:rPr>
                        <a:t> </a:t>
                      </a:r>
                      <a:endParaRPr lang="en-US" sz="1400" dirty="0">
                        <a:solidFill>
                          <a:schemeClr val="bg1"/>
                        </a:solidFill>
                        <a:effectLst/>
                        <a:latin typeface="Arial"/>
                        <a:ea typeface="Cambria"/>
                        <a:cs typeface="Times New Roman"/>
                      </a:endParaRPr>
                    </a:p>
                  </a:txBody>
                  <a:tcPr marL="67456" marR="67456" marT="0" marB="0"/>
                </a:tc>
                <a:tc>
                  <a:txBody>
                    <a:bodyPr/>
                    <a:lstStyle/>
                    <a:p>
                      <a:pPr marL="0" marR="0" indent="0" algn="l">
                        <a:spcBef>
                          <a:spcPts val="0"/>
                        </a:spcBef>
                        <a:spcAft>
                          <a:spcPts val="0"/>
                        </a:spcAft>
                        <a:buNone/>
                      </a:pPr>
                      <a:r>
                        <a:rPr lang="en-US" sz="1400" dirty="0" smtClean="0">
                          <a:effectLst/>
                        </a:rPr>
                        <a:t>1. Improved </a:t>
                      </a:r>
                      <a:r>
                        <a:rPr lang="en-US" sz="1400" dirty="0">
                          <a:effectLst/>
                        </a:rPr>
                        <a:t>ability of parents to show affection toward their </a:t>
                      </a:r>
                      <a:r>
                        <a:rPr lang="en-US" sz="1400" dirty="0" smtClean="0">
                          <a:effectLst/>
                        </a:rPr>
                        <a:t>children</a:t>
                      </a:r>
                    </a:p>
                    <a:p>
                      <a:pPr marL="0" marR="0" indent="0" algn="l">
                        <a:spcBef>
                          <a:spcPts val="0"/>
                        </a:spcBef>
                        <a:spcAft>
                          <a:spcPts val="0"/>
                        </a:spcAft>
                        <a:buNone/>
                      </a:pPr>
                      <a:endParaRPr lang="en-US" sz="1400" dirty="0">
                        <a:effectLst/>
                      </a:endParaRPr>
                    </a:p>
                    <a:p>
                      <a:pPr marL="0" marR="0" algn="l">
                        <a:spcBef>
                          <a:spcPts val="0"/>
                        </a:spcBef>
                        <a:spcAft>
                          <a:spcPts val="0"/>
                        </a:spcAft>
                      </a:pPr>
                      <a:r>
                        <a:rPr lang="en-US" sz="1400" dirty="0">
                          <a:effectLst/>
                        </a:rPr>
                        <a:t>2. Increased number of parents who report being better able to handle their children’s challenging behaviors in positive </a:t>
                      </a:r>
                      <a:r>
                        <a:rPr lang="en-US" sz="1400" dirty="0" smtClean="0">
                          <a:effectLst/>
                        </a:rPr>
                        <a:t>ways</a:t>
                      </a:r>
                    </a:p>
                    <a:p>
                      <a:pPr marL="0" marR="0" algn="l">
                        <a:spcBef>
                          <a:spcPts val="0"/>
                        </a:spcBef>
                        <a:spcAft>
                          <a:spcPts val="0"/>
                        </a:spcAft>
                      </a:pPr>
                      <a:endParaRPr lang="en-US" sz="1400" dirty="0">
                        <a:effectLst/>
                      </a:endParaRPr>
                    </a:p>
                    <a:p>
                      <a:pPr marL="0" marR="0" algn="l">
                        <a:spcBef>
                          <a:spcPts val="0"/>
                        </a:spcBef>
                        <a:spcAft>
                          <a:spcPts val="0"/>
                        </a:spcAft>
                      </a:pPr>
                      <a:r>
                        <a:rPr lang="en-US" sz="1400" dirty="0">
                          <a:effectLst/>
                        </a:rPr>
                        <a:t>3. Families attending parenting sessions (STEM focused)</a:t>
                      </a:r>
                    </a:p>
                    <a:p>
                      <a:pPr marL="0" marR="0" algn="l">
                        <a:spcBef>
                          <a:spcPts val="0"/>
                        </a:spcBef>
                        <a:spcAft>
                          <a:spcPts val="0"/>
                        </a:spcAft>
                      </a:pPr>
                      <a:endParaRPr lang="en-US" sz="1400" dirty="0" smtClean="0">
                        <a:effectLst/>
                      </a:endParaRPr>
                    </a:p>
                    <a:p>
                      <a:pPr marL="0" marR="0" algn="l">
                        <a:spcBef>
                          <a:spcPts val="0"/>
                        </a:spcBef>
                        <a:spcAft>
                          <a:spcPts val="0"/>
                        </a:spcAft>
                      </a:pPr>
                      <a:r>
                        <a:rPr lang="en-US" sz="1400" dirty="0" smtClean="0">
                          <a:effectLst/>
                        </a:rPr>
                        <a:t>4</a:t>
                      </a:r>
                      <a:r>
                        <a:rPr lang="en-US" sz="1400" dirty="0">
                          <a:effectLst/>
                        </a:rPr>
                        <a:t>. Parents report being highly satisfied with parenting sessions provided</a:t>
                      </a:r>
                    </a:p>
                    <a:p>
                      <a:pPr marL="0" marR="0" algn="l">
                        <a:spcBef>
                          <a:spcPts val="0"/>
                        </a:spcBef>
                        <a:spcAft>
                          <a:spcPts val="0"/>
                        </a:spcAft>
                      </a:pPr>
                      <a:endParaRPr lang="en-US" sz="1400" dirty="0" smtClean="0">
                        <a:effectLst/>
                      </a:endParaRPr>
                    </a:p>
                    <a:p>
                      <a:pPr marL="0" marR="0" algn="l">
                        <a:spcBef>
                          <a:spcPts val="0"/>
                        </a:spcBef>
                        <a:spcAft>
                          <a:spcPts val="0"/>
                        </a:spcAft>
                      </a:pPr>
                      <a:r>
                        <a:rPr lang="en-US" sz="1400" dirty="0" smtClean="0">
                          <a:effectLst/>
                        </a:rPr>
                        <a:t>5</a:t>
                      </a:r>
                      <a:r>
                        <a:rPr lang="en-US" sz="1400" dirty="0">
                          <a:effectLst/>
                        </a:rPr>
                        <a:t>. Increased number of parents who report helping their child with math games at home</a:t>
                      </a:r>
                      <a:endParaRPr lang="en-US" sz="1400" dirty="0">
                        <a:effectLst/>
                        <a:latin typeface="Arial"/>
                        <a:ea typeface="Cambria"/>
                        <a:cs typeface="Times New Roman"/>
                      </a:endParaRPr>
                    </a:p>
                  </a:txBody>
                  <a:tcPr marL="67456" marR="67456" marT="0" marB="0"/>
                </a:tc>
                <a:tc>
                  <a:txBody>
                    <a:bodyPr/>
                    <a:lstStyle/>
                    <a:p>
                      <a:pPr marL="0" marR="0" algn="l">
                        <a:spcBef>
                          <a:spcPts val="0"/>
                        </a:spcBef>
                        <a:spcAft>
                          <a:spcPts val="0"/>
                        </a:spcAft>
                      </a:pPr>
                      <a:r>
                        <a:rPr lang="en-US" sz="1400" dirty="0">
                          <a:effectLst/>
                        </a:rPr>
                        <a:t>1. Effect</a:t>
                      </a:r>
                    </a:p>
                    <a:p>
                      <a:pPr marL="0" marR="0" algn="l">
                        <a:spcBef>
                          <a:spcPts val="0"/>
                        </a:spcBef>
                        <a:spcAft>
                          <a:spcPts val="0"/>
                        </a:spcAft>
                      </a:pPr>
                      <a:r>
                        <a:rPr lang="en-US" sz="1400" dirty="0">
                          <a:effectLst/>
                        </a:rPr>
                        <a:t> </a:t>
                      </a:r>
                    </a:p>
                    <a:p>
                      <a:pPr marL="0" marR="0" algn="l">
                        <a:spcBef>
                          <a:spcPts val="0"/>
                        </a:spcBef>
                        <a:spcAft>
                          <a:spcPts val="0"/>
                        </a:spcAft>
                      </a:pPr>
                      <a:endParaRPr lang="en-US" sz="1400" dirty="0" smtClean="0">
                        <a:effectLst/>
                      </a:endParaRPr>
                    </a:p>
                    <a:p>
                      <a:pPr marL="0" marR="0" algn="l">
                        <a:spcBef>
                          <a:spcPts val="0"/>
                        </a:spcBef>
                        <a:spcAft>
                          <a:spcPts val="0"/>
                        </a:spcAft>
                      </a:pPr>
                      <a:r>
                        <a:rPr lang="en-US" sz="1400" dirty="0" smtClean="0">
                          <a:effectLst/>
                        </a:rPr>
                        <a:t>2</a:t>
                      </a:r>
                      <a:r>
                        <a:rPr lang="en-US" sz="1400" dirty="0">
                          <a:effectLst/>
                        </a:rPr>
                        <a:t>. Effect</a:t>
                      </a:r>
                    </a:p>
                    <a:p>
                      <a:pPr marL="0" marR="0" algn="l">
                        <a:spcBef>
                          <a:spcPts val="0"/>
                        </a:spcBef>
                        <a:spcAft>
                          <a:spcPts val="0"/>
                        </a:spcAft>
                      </a:pPr>
                      <a:r>
                        <a:rPr lang="en-US" sz="1400" dirty="0">
                          <a:effectLst/>
                        </a:rPr>
                        <a:t> </a:t>
                      </a:r>
                    </a:p>
                    <a:p>
                      <a:pPr marL="0" marR="0" algn="l">
                        <a:spcBef>
                          <a:spcPts val="0"/>
                        </a:spcBef>
                        <a:spcAft>
                          <a:spcPts val="0"/>
                        </a:spcAft>
                      </a:pPr>
                      <a:r>
                        <a:rPr lang="en-US" sz="1400" dirty="0">
                          <a:effectLst/>
                        </a:rPr>
                        <a:t> </a:t>
                      </a:r>
                    </a:p>
                    <a:p>
                      <a:pPr marL="0" marR="0" algn="l">
                        <a:spcBef>
                          <a:spcPts val="0"/>
                        </a:spcBef>
                        <a:spcAft>
                          <a:spcPts val="0"/>
                        </a:spcAft>
                      </a:pPr>
                      <a:r>
                        <a:rPr lang="en-US" sz="1400" dirty="0">
                          <a:effectLst/>
                        </a:rPr>
                        <a:t> </a:t>
                      </a:r>
                      <a:endParaRPr lang="en-US" sz="1400" dirty="0" smtClean="0">
                        <a:effectLst/>
                      </a:endParaRPr>
                    </a:p>
                    <a:p>
                      <a:pPr marL="0" marR="0" algn="l">
                        <a:spcBef>
                          <a:spcPts val="0"/>
                        </a:spcBef>
                        <a:spcAft>
                          <a:spcPts val="0"/>
                        </a:spcAft>
                      </a:pPr>
                      <a:endParaRPr lang="en-US" sz="1400" dirty="0">
                        <a:effectLst/>
                      </a:endParaRPr>
                    </a:p>
                    <a:p>
                      <a:pPr marL="0" marR="0" algn="l">
                        <a:spcBef>
                          <a:spcPts val="0"/>
                        </a:spcBef>
                        <a:spcAft>
                          <a:spcPts val="0"/>
                        </a:spcAft>
                      </a:pPr>
                      <a:r>
                        <a:rPr lang="en-US" sz="1400" dirty="0">
                          <a:effectLst/>
                        </a:rPr>
                        <a:t>3. Effort</a:t>
                      </a:r>
                    </a:p>
                    <a:p>
                      <a:pPr marL="0" marR="0" algn="l">
                        <a:spcBef>
                          <a:spcPts val="0"/>
                        </a:spcBef>
                        <a:spcAft>
                          <a:spcPts val="0"/>
                        </a:spcAft>
                      </a:pPr>
                      <a:r>
                        <a:rPr lang="en-US" sz="1400" dirty="0">
                          <a:effectLst/>
                        </a:rPr>
                        <a:t> </a:t>
                      </a:r>
                    </a:p>
                    <a:p>
                      <a:pPr marL="0" marR="0" algn="l">
                        <a:spcBef>
                          <a:spcPts val="0"/>
                        </a:spcBef>
                        <a:spcAft>
                          <a:spcPts val="0"/>
                        </a:spcAft>
                      </a:pPr>
                      <a:r>
                        <a:rPr lang="en-US" sz="1400" dirty="0">
                          <a:effectLst/>
                        </a:rPr>
                        <a:t> </a:t>
                      </a:r>
                      <a:endParaRPr lang="en-US" sz="1400" dirty="0" smtClean="0">
                        <a:effectLst/>
                      </a:endParaRPr>
                    </a:p>
                    <a:p>
                      <a:pPr marL="0" marR="0" algn="l">
                        <a:spcBef>
                          <a:spcPts val="0"/>
                        </a:spcBef>
                        <a:spcAft>
                          <a:spcPts val="0"/>
                        </a:spcAft>
                      </a:pPr>
                      <a:r>
                        <a:rPr lang="en-US" sz="1400" dirty="0" smtClean="0">
                          <a:effectLst/>
                        </a:rPr>
                        <a:t>4</a:t>
                      </a:r>
                      <a:r>
                        <a:rPr lang="en-US" sz="1400" dirty="0">
                          <a:effectLst/>
                        </a:rPr>
                        <a:t>. Effort</a:t>
                      </a:r>
                    </a:p>
                    <a:p>
                      <a:pPr marL="0" marR="0" algn="l">
                        <a:spcBef>
                          <a:spcPts val="0"/>
                        </a:spcBef>
                        <a:spcAft>
                          <a:spcPts val="0"/>
                        </a:spcAft>
                      </a:pPr>
                      <a:r>
                        <a:rPr lang="en-US" sz="1400" dirty="0">
                          <a:effectLst/>
                        </a:rPr>
                        <a:t> </a:t>
                      </a:r>
                      <a:endParaRPr lang="en-US" sz="1400" dirty="0" smtClean="0">
                        <a:effectLst/>
                      </a:endParaRPr>
                    </a:p>
                    <a:p>
                      <a:pPr marL="0" marR="0" algn="l">
                        <a:spcBef>
                          <a:spcPts val="0"/>
                        </a:spcBef>
                        <a:spcAft>
                          <a:spcPts val="0"/>
                        </a:spcAft>
                      </a:pPr>
                      <a:endParaRPr lang="en-US" sz="1400" dirty="0">
                        <a:effectLst/>
                      </a:endParaRPr>
                    </a:p>
                    <a:p>
                      <a:pPr marL="0" marR="0" algn="l">
                        <a:spcBef>
                          <a:spcPts val="0"/>
                        </a:spcBef>
                        <a:spcAft>
                          <a:spcPts val="0"/>
                        </a:spcAft>
                      </a:pPr>
                      <a:r>
                        <a:rPr lang="en-US" sz="1400" dirty="0">
                          <a:effectLst/>
                        </a:rPr>
                        <a:t>5. Effect</a:t>
                      </a:r>
                      <a:endParaRPr lang="en-US" sz="1400" dirty="0">
                        <a:effectLst/>
                        <a:latin typeface="Arial"/>
                        <a:ea typeface="Cambria"/>
                        <a:cs typeface="Times New Roman"/>
                      </a:endParaRPr>
                    </a:p>
                  </a:txBody>
                  <a:tcPr marL="67456" marR="67456" marT="0" marB="0"/>
                </a:tc>
                <a:tc>
                  <a:txBody>
                    <a:bodyPr/>
                    <a:lstStyle/>
                    <a:p>
                      <a:pPr marL="0" marR="0" algn="l">
                        <a:spcBef>
                          <a:spcPts val="0"/>
                        </a:spcBef>
                        <a:spcAft>
                          <a:spcPts val="0"/>
                        </a:spcAft>
                      </a:pPr>
                      <a:r>
                        <a:rPr lang="en-US" sz="1400" dirty="0">
                          <a:effectLst/>
                        </a:rPr>
                        <a:t>1. Coded observations of parent-child interactions in pre- and post- home visit</a:t>
                      </a:r>
                    </a:p>
                    <a:p>
                      <a:pPr marL="0" marR="0" algn="l">
                        <a:spcBef>
                          <a:spcPts val="0"/>
                        </a:spcBef>
                        <a:spcAft>
                          <a:spcPts val="0"/>
                        </a:spcAft>
                      </a:pPr>
                      <a:r>
                        <a:rPr lang="en-US" sz="1400" dirty="0">
                          <a:effectLst/>
                        </a:rPr>
                        <a:t>2. Survey of families 6 months after participating in home visiting</a:t>
                      </a:r>
                    </a:p>
                    <a:p>
                      <a:pPr marL="0" marR="0" algn="l">
                        <a:spcBef>
                          <a:spcPts val="0"/>
                        </a:spcBef>
                        <a:spcAft>
                          <a:spcPts val="0"/>
                        </a:spcAft>
                      </a:pPr>
                      <a:r>
                        <a:rPr lang="en-US" sz="1400" dirty="0">
                          <a:effectLst/>
                        </a:rPr>
                        <a:t> </a:t>
                      </a:r>
                    </a:p>
                    <a:p>
                      <a:pPr marL="0" marR="0" algn="l">
                        <a:spcBef>
                          <a:spcPts val="0"/>
                        </a:spcBef>
                        <a:spcAft>
                          <a:spcPts val="0"/>
                        </a:spcAft>
                      </a:pPr>
                      <a:r>
                        <a:rPr lang="en-US" sz="1400" dirty="0">
                          <a:effectLst/>
                        </a:rPr>
                        <a:t> </a:t>
                      </a:r>
                    </a:p>
                    <a:p>
                      <a:pPr marL="0" marR="0" algn="l">
                        <a:spcBef>
                          <a:spcPts val="0"/>
                        </a:spcBef>
                        <a:spcAft>
                          <a:spcPts val="0"/>
                        </a:spcAft>
                      </a:pPr>
                      <a:r>
                        <a:rPr lang="en-US" sz="1400" dirty="0">
                          <a:effectLst/>
                        </a:rPr>
                        <a:t>3. Count of sign-in sheets</a:t>
                      </a:r>
                    </a:p>
                    <a:p>
                      <a:pPr marL="0" marR="0" algn="l">
                        <a:spcBef>
                          <a:spcPts val="0"/>
                        </a:spcBef>
                        <a:spcAft>
                          <a:spcPts val="0"/>
                        </a:spcAft>
                      </a:pPr>
                      <a:r>
                        <a:rPr lang="en-US" sz="1400" dirty="0">
                          <a:effectLst/>
                        </a:rPr>
                        <a:t> </a:t>
                      </a:r>
                    </a:p>
                    <a:p>
                      <a:pPr marL="0" marR="0" algn="l">
                        <a:spcBef>
                          <a:spcPts val="0"/>
                        </a:spcBef>
                        <a:spcAft>
                          <a:spcPts val="0"/>
                        </a:spcAft>
                      </a:pPr>
                      <a:r>
                        <a:rPr lang="en-US" sz="1400" dirty="0">
                          <a:effectLst/>
                        </a:rPr>
                        <a:t> </a:t>
                      </a:r>
                    </a:p>
                    <a:p>
                      <a:pPr marL="0" marR="0" algn="l">
                        <a:spcBef>
                          <a:spcPts val="0"/>
                        </a:spcBef>
                        <a:spcAft>
                          <a:spcPts val="0"/>
                        </a:spcAft>
                      </a:pPr>
                      <a:r>
                        <a:rPr lang="en-US" sz="1400" dirty="0">
                          <a:effectLst/>
                        </a:rPr>
                        <a:t>4. Workshop evaluation form</a:t>
                      </a:r>
                    </a:p>
                    <a:p>
                      <a:pPr marL="0" marR="0" algn="l">
                        <a:spcBef>
                          <a:spcPts val="0"/>
                        </a:spcBef>
                        <a:spcAft>
                          <a:spcPts val="0"/>
                        </a:spcAft>
                      </a:pPr>
                      <a:r>
                        <a:rPr lang="en-US" sz="1400" dirty="0">
                          <a:effectLst/>
                        </a:rPr>
                        <a:t> </a:t>
                      </a:r>
                      <a:endParaRPr lang="en-US" sz="1400" dirty="0" smtClean="0">
                        <a:effectLst/>
                      </a:endParaRPr>
                    </a:p>
                    <a:p>
                      <a:pPr marL="0" marR="0" algn="l">
                        <a:spcBef>
                          <a:spcPts val="0"/>
                        </a:spcBef>
                        <a:spcAft>
                          <a:spcPts val="0"/>
                        </a:spcAft>
                      </a:pPr>
                      <a:endParaRPr lang="en-US" sz="1400" dirty="0">
                        <a:effectLst/>
                      </a:endParaRPr>
                    </a:p>
                    <a:p>
                      <a:pPr marL="0" marR="0" algn="l">
                        <a:spcBef>
                          <a:spcPts val="0"/>
                        </a:spcBef>
                        <a:spcAft>
                          <a:spcPts val="0"/>
                        </a:spcAft>
                      </a:pPr>
                      <a:r>
                        <a:rPr lang="en-US" sz="1400" dirty="0">
                          <a:effectLst/>
                        </a:rPr>
                        <a:t>5. Survey of families 6 months after participating in parenting sessions</a:t>
                      </a:r>
                    </a:p>
                    <a:p>
                      <a:pPr marL="0" marR="0" algn="l">
                        <a:spcBef>
                          <a:spcPts val="0"/>
                        </a:spcBef>
                        <a:spcAft>
                          <a:spcPts val="0"/>
                        </a:spcAft>
                      </a:pPr>
                      <a:r>
                        <a:rPr lang="en-US" sz="1400" dirty="0">
                          <a:effectLst/>
                        </a:rPr>
                        <a:t> </a:t>
                      </a:r>
                      <a:endParaRPr lang="en-US" sz="1400" dirty="0">
                        <a:effectLst/>
                        <a:latin typeface="Arial"/>
                        <a:ea typeface="Cambria"/>
                        <a:cs typeface="Times New Roman"/>
                      </a:endParaRPr>
                    </a:p>
                  </a:txBody>
                  <a:tcPr marL="67456" marR="67456" marT="0" marB="0"/>
                </a:tc>
              </a:tr>
            </a:tbl>
          </a:graphicData>
        </a:graphic>
      </p:graphicFrame>
      <p:sp>
        <p:nvSpPr>
          <p:cNvPr id="5" name="Rectangle 4"/>
          <p:cNvSpPr/>
          <p:nvPr/>
        </p:nvSpPr>
        <p:spPr>
          <a:xfrm>
            <a:off x="838200" y="5867400"/>
            <a:ext cx="8153400" cy="523220"/>
          </a:xfrm>
          <a:prstGeom prst="rect">
            <a:avLst/>
          </a:prstGeom>
        </p:spPr>
        <p:txBody>
          <a:bodyPr wrap="square">
            <a:spAutoFit/>
          </a:bodyPr>
          <a:lstStyle/>
          <a:p>
            <a:r>
              <a:rPr lang="en-US" sz="1400" b="1" i="1" dirty="0" smtClean="0"/>
              <a:t>Source: Is </a:t>
            </a:r>
            <a:r>
              <a:rPr lang="en-US" sz="1400" b="1" i="1" dirty="0"/>
              <a:t>My Program Making Progress Toward Family Outcomes?</a:t>
            </a:r>
            <a:endParaRPr lang="en-US" sz="1400" dirty="0"/>
          </a:p>
          <a:p>
            <a:r>
              <a:rPr lang="en-US" sz="1400" b="1" i="1" dirty="0"/>
              <a:t>(A Tool in Development</a:t>
            </a:r>
            <a:r>
              <a:rPr lang="en-US" sz="1400" b="1" i="1" dirty="0" smtClean="0"/>
              <a:t>) - </a:t>
            </a:r>
            <a:r>
              <a:rPr lang="en-US" sz="1400" i="1" dirty="0" smtClean="0"/>
              <a:t>Office </a:t>
            </a:r>
            <a:r>
              <a:rPr lang="en-US" sz="1400" i="1" dirty="0"/>
              <a:t>of Head Start 2</a:t>
            </a:r>
            <a:r>
              <a:rPr lang="en-US" sz="1400" i="1" baseline="30000" dirty="0"/>
              <a:t>nd</a:t>
            </a:r>
            <a:r>
              <a:rPr lang="en-US" sz="1400" i="1" dirty="0"/>
              <a:t> National Birth to Five Leadership </a:t>
            </a:r>
            <a:r>
              <a:rPr lang="en-US" sz="1400" i="1" dirty="0" smtClean="0"/>
              <a:t>Institute - April </a:t>
            </a:r>
            <a:r>
              <a:rPr lang="en-US" sz="1400" i="1" dirty="0"/>
              <a:t>30, 2013</a:t>
            </a:r>
            <a:endParaRPr lang="en-US" sz="1400"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29325291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2800" dirty="0" smtClean="0">
                <a:solidFill>
                  <a:schemeClr val="accent5">
                    <a:lumMod val="75000"/>
                  </a:schemeClr>
                </a:solidFill>
              </a:rPr>
              <a:t>3. Aggregate and Analyze</a:t>
            </a:r>
            <a:endParaRPr lang="en-US" sz="2800" dirty="0">
              <a:solidFill>
                <a:schemeClr val="accent5">
                  <a:lumMod val="75000"/>
                </a:schemeClr>
              </a:solidFill>
            </a:endParaRPr>
          </a:p>
        </p:txBody>
      </p:sp>
      <p:sp>
        <p:nvSpPr>
          <p:cNvPr id="3" name="Content Placeholder 2"/>
          <p:cNvSpPr>
            <a:spLocks noGrp="1"/>
          </p:cNvSpPr>
          <p:nvPr>
            <p:ph idx="1"/>
          </p:nvPr>
        </p:nvSpPr>
        <p:spPr>
          <a:xfrm>
            <a:off x="2901951" y="864108"/>
            <a:ext cx="5486400" cy="2336292"/>
          </a:xfrm>
        </p:spPr>
        <p:txBody>
          <a:bodyPr>
            <a:normAutofit/>
          </a:bodyPr>
          <a:lstStyle/>
          <a:p>
            <a:pPr marL="0" indent="0" algn="ctr">
              <a:buNone/>
            </a:pPr>
            <a:r>
              <a:rPr lang="en-US" sz="2000" b="1" i="1" dirty="0" smtClean="0"/>
              <a:t>How do we organize our data for analysis?</a:t>
            </a:r>
          </a:p>
          <a:p>
            <a:endParaRPr lang="en-US" sz="2000" b="1" i="1" dirty="0"/>
          </a:p>
          <a:p>
            <a:pPr marL="0" indent="0" algn="ctr">
              <a:buNone/>
            </a:pPr>
            <a:r>
              <a:rPr lang="en-US" sz="1800" dirty="0" smtClean="0"/>
              <a:t>Deciding on how to prepare the data for analysis requires a basic understanding of different types of data and methods for aggregating</a:t>
            </a:r>
            <a:endParaRPr lang="en-US" sz="2400" dirty="0"/>
          </a:p>
        </p:txBody>
      </p:sp>
      <p:pic>
        <p:nvPicPr>
          <p:cNvPr id="7" name="Picture 6"/>
          <p:cNvPicPr/>
          <p:nvPr/>
        </p:nvPicPr>
        <p:blipFill>
          <a:blip r:embed="rId3"/>
          <a:stretch>
            <a:fillRect/>
          </a:stretch>
        </p:blipFill>
        <p:spPr>
          <a:xfrm>
            <a:off x="609600" y="381000"/>
            <a:ext cx="982345" cy="1005840"/>
          </a:xfrm>
          <a:prstGeom prst="rect">
            <a:avLst/>
          </a:prstGeom>
          <a:ln>
            <a:solidFill>
              <a:schemeClr val="accent5">
                <a:lumMod val="50000"/>
              </a:schemeClr>
            </a:solidFill>
          </a:ln>
        </p:spPr>
      </p:pic>
      <p:graphicFrame>
        <p:nvGraphicFramePr>
          <p:cNvPr id="6" name="Diagram 5"/>
          <p:cNvGraphicFramePr/>
          <p:nvPr>
            <p:extLst>
              <p:ext uri="{D42A27DB-BD31-4B8C-83A1-F6EECF244321}">
                <p14:modId xmlns:p14="http://schemas.microsoft.com/office/powerpoint/2010/main" val="336347760"/>
              </p:ext>
            </p:extLst>
          </p:nvPr>
        </p:nvGraphicFramePr>
        <p:xfrm>
          <a:off x="2667000" y="3048000"/>
          <a:ext cx="6172200" cy="2971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8" name="Picture 7"/>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34952800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Data Activities: </a:t>
            </a:r>
            <a:br>
              <a:rPr lang="en-US" sz="3200" dirty="0"/>
            </a:br>
            <a:r>
              <a:rPr lang="en-US" sz="2800" dirty="0">
                <a:solidFill>
                  <a:schemeClr val="accent5">
                    <a:lumMod val="75000"/>
                  </a:schemeClr>
                </a:solidFill>
              </a:rPr>
              <a:t>3. Aggregate and Analyze</a:t>
            </a:r>
          </a:p>
        </p:txBody>
      </p:sp>
      <p:sp>
        <p:nvSpPr>
          <p:cNvPr id="3" name="Content Placeholder 2"/>
          <p:cNvSpPr>
            <a:spLocks noGrp="1"/>
          </p:cNvSpPr>
          <p:nvPr>
            <p:ph idx="1"/>
          </p:nvPr>
        </p:nvSpPr>
        <p:spPr/>
        <p:txBody>
          <a:bodyPr>
            <a:normAutofit/>
          </a:bodyPr>
          <a:lstStyle/>
          <a:p>
            <a:pPr marL="0" indent="0">
              <a:buNone/>
            </a:pPr>
            <a:r>
              <a:rPr lang="en-US" sz="2000" b="1" dirty="0"/>
              <a:t>Two Basic Forms of </a:t>
            </a:r>
            <a:r>
              <a:rPr lang="en-US" sz="2000" b="1" dirty="0" smtClean="0"/>
              <a:t>Data</a:t>
            </a:r>
          </a:p>
          <a:p>
            <a:pPr marL="0" indent="0">
              <a:buNone/>
            </a:pPr>
            <a:endParaRPr lang="en-US" sz="2000" dirty="0"/>
          </a:p>
          <a:p>
            <a:pPr lvl="0"/>
            <a:r>
              <a:rPr lang="en-US" sz="2000" b="1" dirty="0"/>
              <a:t>Qualitative Data: </a:t>
            </a:r>
            <a:r>
              <a:rPr lang="en-US" sz="2000" dirty="0"/>
              <a:t>Expressed in verbal or narrative format (focus groups, interviews, open ended questionnaire items). Involving distinctions based on qualities.</a:t>
            </a:r>
          </a:p>
          <a:p>
            <a:pPr lvl="1"/>
            <a:r>
              <a:rPr lang="en-US" sz="1600" dirty="0"/>
              <a:t>Ex. Family Partnership Agreements, Policy Council minutes, Teachers anecdotal records, Mental Health consultant’s </a:t>
            </a:r>
            <a:r>
              <a:rPr lang="en-US" sz="1600" dirty="0" smtClean="0"/>
              <a:t>observations</a:t>
            </a:r>
          </a:p>
          <a:p>
            <a:pPr lvl="1"/>
            <a:endParaRPr lang="en-US" sz="1400" dirty="0"/>
          </a:p>
          <a:p>
            <a:pPr lvl="0"/>
            <a:r>
              <a:rPr lang="en-US" sz="2000" b="1" dirty="0"/>
              <a:t>Quantitative Data: </a:t>
            </a:r>
            <a:r>
              <a:rPr lang="en-US" sz="2000" dirty="0"/>
              <a:t>Expressed in numerical terms – can be measured.  </a:t>
            </a:r>
          </a:p>
          <a:p>
            <a:pPr lvl="1"/>
            <a:r>
              <a:rPr lang="en-US" sz="1600" dirty="0"/>
              <a:t>Ex. PIR, child performance tracking, health data tracking, CLASS </a:t>
            </a:r>
            <a:r>
              <a:rPr lang="en-US" sz="1600" dirty="0" smtClean="0"/>
              <a:t>results</a:t>
            </a:r>
            <a:endParaRPr lang="en-US" sz="1600" dirty="0"/>
          </a:p>
        </p:txBody>
      </p:sp>
      <p:pic>
        <p:nvPicPr>
          <p:cNvPr id="7" name="Picture 6"/>
          <p:cNvPicPr/>
          <p:nvPr/>
        </p:nvPicPr>
        <p:blipFill>
          <a:blip r:embed="rId3"/>
          <a:stretch>
            <a:fillRect/>
          </a:stretch>
        </p:blipFill>
        <p:spPr>
          <a:xfrm>
            <a:off x="609600" y="381000"/>
            <a:ext cx="982345" cy="1005840"/>
          </a:xfrm>
          <a:prstGeom prst="rect">
            <a:avLst/>
          </a:prstGeom>
          <a:ln>
            <a:solidFill>
              <a:schemeClr val="accent5">
                <a:lumMod val="50000"/>
              </a:schemeClr>
            </a:solidFill>
          </a:ln>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31465092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2800" dirty="0" smtClean="0">
                <a:solidFill>
                  <a:schemeClr val="accent5">
                    <a:lumMod val="75000"/>
                  </a:schemeClr>
                </a:solidFill>
              </a:rPr>
              <a:t>3. Aggregate and Analyze</a:t>
            </a:r>
            <a:endParaRPr lang="en-US" sz="3200" dirty="0">
              <a:solidFill>
                <a:schemeClr val="accent5">
                  <a:lumMod val="75000"/>
                </a:schemeClr>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sz="2600" b="1" dirty="0"/>
              <a:t>Data </a:t>
            </a:r>
            <a:r>
              <a:rPr lang="en-US" sz="2600" b="1" dirty="0" smtClean="0"/>
              <a:t>Quality</a:t>
            </a:r>
          </a:p>
          <a:p>
            <a:pPr marL="0" indent="0">
              <a:buNone/>
            </a:pPr>
            <a:endParaRPr lang="en-US" sz="2600" dirty="0"/>
          </a:p>
          <a:p>
            <a:r>
              <a:rPr lang="en-US" sz="2600" b="1" dirty="0"/>
              <a:t>Validity</a:t>
            </a:r>
            <a:r>
              <a:rPr lang="en-US" sz="2400" dirty="0"/>
              <a:t>: The data represents the contents accurately; assessment tools measures what is actually supposed to measure. “Am I measuring what I think I’m measuring</a:t>
            </a:r>
            <a:r>
              <a:rPr lang="en-US" sz="2400" dirty="0" smtClean="0"/>
              <a:t>?”</a:t>
            </a:r>
          </a:p>
          <a:p>
            <a:endParaRPr lang="en-US" sz="2600" dirty="0"/>
          </a:p>
          <a:p>
            <a:r>
              <a:rPr lang="en-US" sz="2600" b="1" dirty="0"/>
              <a:t>Reliability</a:t>
            </a:r>
            <a:r>
              <a:rPr lang="en-US" sz="2400" dirty="0"/>
              <a:t>: The data is dependable or consistent; assessment tools measure whatever it is measuring well, it needs to provide consistent, dependable information </a:t>
            </a:r>
            <a:r>
              <a:rPr lang="en-US" sz="2400" i="1" dirty="0"/>
              <a:t>each time it is used</a:t>
            </a:r>
            <a:r>
              <a:rPr lang="en-US" sz="2400" dirty="0"/>
              <a:t>.</a:t>
            </a:r>
          </a:p>
          <a:p>
            <a:pPr lvl="1"/>
            <a:r>
              <a:rPr lang="en-US" sz="1900" dirty="0"/>
              <a:t>Inter-rater reliability – different assessors/raters reach the same conclusion</a:t>
            </a:r>
          </a:p>
          <a:p>
            <a:pPr lvl="1"/>
            <a:r>
              <a:rPr lang="en-US" sz="1900" dirty="0"/>
              <a:t>Internal consistency – items in the same tool all measure the same area of learning </a:t>
            </a:r>
          </a:p>
          <a:p>
            <a:pPr lvl="1"/>
            <a:r>
              <a:rPr lang="en-US" sz="1900" dirty="0"/>
              <a:t>Test-retest reliability – if the assessment is repeated in a short period of time, you get the same </a:t>
            </a:r>
            <a:r>
              <a:rPr lang="en-US" sz="1900" dirty="0" smtClean="0"/>
              <a:t>results</a:t>
            </a:r>
            <a:endParaRPr lang="en-US" sz="1900" dirty="0"/>
          </a:p>
        </p:txBody>
      </p:sp>
      <p:pic>
        <p:nvPicPr>
          <p:cNvPr id="7" name="Picture 6"/>
          <p:cNvPicPr/>
          <p:nvPr/>
        </p:nvPicPr>
        <p:blipFill>
          <a:blip r:embed="rId3"/>
          <a:stretch>
            <a:fillRect/>
          </a:stretch>
        </p:blipFill>
        <p:spPr>
          <a:xfrm>
            <a:off x="609600" y="381000"/>
            <a:ext cx="982345" cy="1005840"/>
          </a:xfrm>
          <a:prstGeom prst="rect">
            <a:avLst/>
          </a:prstGeom>
          <a:ln>
            <a:solidFill>
              <a:schemeClr val="accent5">
                <a:lumMod val="50000"/>
              </a:schemeClr>
            </a:solidFill>
          </a:ln>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31465092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2800" dirty="0" smtClean="0">
                <a:solidFill>
                  <a:schemeClr val="accent5">
                    <a:lumMod val="75000"/>
                  </a:schemeClr>
                </a:solidFill>
              </a:rPr>
              <a:t>3. Aggregate and Analyze</a:t>
            </a:r>
            <a:endParaRPr lang="en-US" sz="3200" dirty="0">
              <a:solidFill>
                <a:schemeClr val="accent5">
                  <a:lumMod val="75000"/>
                </a:schemeClr>
              </a:solidFill>
            </a:endParaRPr>
          </a:p>
        </p:txBody>
      </p:sp>
      <p:sp>
        <p:nvSpPr>
          <p:cNvPr id="3" name="Content Placeholder 2"/>
          <p:cNvSpPr>
            <a:spLocks noGrp="1"/>
          </p:cNvSpPr>
          <p:nvPr>
            <p:ph idx="1"/>
          </p:nvPr>
        </p:nvSpPr>
        <p:spPr>
          <a:xfrm>
            <a:off x="2901951" y="864108"/>
            <a:ext cx="5486400" cy="5155692"/>
          </a:xfrm>
        </p:spPr>
        <p:txBody>
          <a:bodyPr>
            <a:normAutofit/>
          </a:bodyPr>
          <a:lstStyle/>
          <a:p>
            <a:pPr marL="0" indent="0">
              <a:buNone/>
            </a:pPr>
            <a:r>
              <a:rPr lang="en-US" sz="2000" b="1" i="1" dirty="0"/>
              <a:t>M</a:t>
            </a:r>
            <a:r>
              <a:rPr lang="en-US" sz="2000" b="1" i="1" dirty="0" smtClean="0"/>
              <a:t>easures of Central Tendency: </a:t>
            </a:r>
            <a:r>
              <a:rPr lang="en-US" sz="2000" u="sng" dirty="0" smtClean="0"/>
              <a:t>Average </a:t>
            </a:r>
            <a:r>
              <a:rPr lang="en-US" sz="2000" u="sng" dirty="0"/>
              <a:t>or </a:t>
            </a:r>
            <a:r>
              <a:rPr lang="en-US" sz="2000" u="sng" dirty="0" smtClean="0"/>
              <a:t>mean</a:t>
            </a:r>
          </a:p>
          <a:p>
            <a:pPr marL="0" indent="0">
              <a:buNone/>
            </a:pPr>
            <a:endParaRPr lang="en-US" sz="2000" u="sng" dirty="0" smtClean="0"/>
          </a:p>
          <a:p>
            <a:pPr marL="0" indent="0">
              <a:buNone/>
            </a:pPr>
            <a:r>
              <a:rPr lang="en-US" sz="2000" b="1" dirty="0"/>
              <a:t>Example 1 </a:t>
            </a:r>
            <a:r>
              <a:rPr lang="en-US" sz="2000" dirty="0"/>
              <a:t>(calculating the mean</a:t>
            </a:r>
            <a:r>
              <a:rPr lang="en-US" sz="2000" dirty="0" smtClean="0"/>
              <a:t>):</a:t>
            </a:r>
            <a:endParaRPr lang="en-US" sz="2000" dirty="0"/>
          </a:p>
          <a:p>
            <a:pPr marL="502920" lvl="1" indent="0">
              <a:lnSpc>
                <a:spcPct val="110000"/>
              </a:lnSpc>
              <a:buNone/>
            </a:pPr>
            <a:r>
              <a:rPr lang="en-US" sz="1400" dirty="0"/>
              <a:t>Scores = 64, 70, 80, 90, 98, 100</a:t>
            </a:r>
          </a:p>
          <a:p>
            <a:pPr marL="502920" lvl="1" indent="0">
              <a:lnSpc>
                <a:spcPct val="110000"/>
              </a:lnSpc>
              <a:buNone/>
            </a:pPr>
            <a:r>
              <a:rPr lang="en-US" sz="1400" dirty="0"/>
              <a:t>Sum of scores divided by the number of scores:</a:t>
            </a:r>
          </a:p>
          <a:p>
            <a:pPr marL="502920" lvl="1" indent="0">
              <a:lnSpc>
                <a:spcPct val="110000"/>
              </a:lnSpc>
              <a:buNone/>
            </a:pPr>
            <a:r>
              <a:rPr lang="en-US" sz="1400" dirty="0"/>
              <a:t>64 + 70 + 80 + 90 + 98 + 100 = 582</a:t>
            </a:r>
          </a:p>
          <a:p>
            <a:pPr marL="502920" lvl="1" indent="0">
              <a:lnSpc>
                <a:spcPct val="110000"/>
              </a:lnSpc>
              <a:buNone/>
            </a:pPr>
            <a:r>
              <a:rPr lang="en-US" sz="1400" dirty="0"/>
              <a:t>582/7 = </a:t>
            </a:r>
            <a:r>
              <a:rPr lang="en-US" sz="1400" b="1" dirty="0"/>
              <a:t>83.14</a:t>
            </a:r>
          </a:p>
          <a:p>
            <a:pPr marL="0" indent="0">
              <a:buNone/>
            </a:pPr>
            <a:r>
              <a:rPr lang="en-US" sz="2000" b="1" dirty="0" smtClean="0"/>
              <a:t>Example </a:t>
            </a:r>
            <a:r>
              <a:rPr lang="en-US" sz="2000" b="1" dirty="0"/>
              <a:t>2 </a:t>
            </a:r>
            <a:r>
              <a:rPr lang="en-US" sz="2000" dirty="0"/>
              <a:t>(calculating the mean number of words from 1 to 10 that children in one classroom </a:t>
            </a:r>
            <a:r>
              <a:rPr lang="en-US" sz="2000" dirty="0" smtClean="0"/>
              <a:t>know):</a:t>
            </a:r>
            <a:endParaRPr lang="en-US" sz="2000" dirty="0"/>
          </a:p>
          <a:p>
            <a:pPr marL="0" indent="0">
              <a:buNone/>
            </a:pPr>
            <a:endParaRPr lang="en-US" sz="2000" u="sng" dirty="0" smtClean="0"/>
          </a:p>
          <a:p>
            <a:pPr marL="0" indent="0">
              <a:buNone/>
            </a:pPr>
            <a:endParaRPr lang="en-US" sz="2000" u="sng" dirty="0" smtClean="0"/>
          </a:p>
          <a:p>
            <a:pPr marL="502920" lvl="1" indent="0">
              <a:buNone/>
            </a:pPr>
            <a:r>
              <a:rPr lang="en-US" sz="1600" dirty="0"/>
              <a:t>Sum of scores: 8 + 9 + 10 + 10 + 7 + 6 + 8 + 5 + 9 + 10 = 82</a:t>
            </a:r>
          </a:p>
          <a:p>
            <a:pPr marL="502920" lvl="1" indent="0">
              <a:buNone/>
            </a:pPr>
            <a:r>
              <a:rPr lang="en-US" sz="1600" dirty="0"/>
              <a:t>Average = sum of scores divided by number of children = 82 / 10 = </a:t>
            </a:r>
            <a:r>
              <a:rPr lang="en-US" sz="1600" b="1" dirty="0"/>
              <a:t>8.2</a:t>
            </a:r>
          </a:p>
          <a:p>
            <a:pPr marL="0" indent="0">
              <a:buNone/>
            </a:pPr>
            <a:endParaRPr lang="en-US" sz="2000" u="sng" dirty="0" smtClean="0"/>
          </a:p>
        </p:txBody>
      </p:sp>
      <p:pic>
        <p:nvPicPr>
          <p:cNvPr id="7" name="Picture 6"/>
          <p:cNvPicPr/>
          <p:nvPr/>
        </p:nvPicPr>
        <p:blipFill>
          <a:blip r:embed="rId3"/>
          <a:stretch>
            <a:fillRect/>
          </a:stretch>
        </p:blipFill>
        <p:spPr>
          <a:xfrm>
            <a:off x="609600" y="381000"/>
            <a:ext cx="982345" cy="1005840"/>
          </a:xfrm>
          <a:prstGeom prst="rect">
            <a:avLst/>
          </a:prstGeom>
          <a:ln>
            <a:solidFill>
              <a:schemeClr val="accent5">
                <a:lumMod val="50000"/>
              </a:schemeClr>
            </a:solidFill>
          </a:ln>
        </p:spPr>
      </p:pic>
      <p:graphicFrame>
        <p:nvGraphicFramePr>
          <p:cNvPr id="9" name="Table 8"/>
          <p:cNvGraphicFramePr>
            <a:graphicFrameLocks noGrp="1"/>
          </p:cNvGraphicFramePr>
          <p:nvPr>
            <p:extLst>
              <p:ext uri="{D42A27DB-BD31-4B8C-83A1-F6EECF244321}">
                <p14:modId xmlns:p14="http://schemas.microsoft.com/office/powerpoint/2010/main" val="4274152124"/>
              </p:ext>
            </p:extLst>
          </p:nvPr>
        </p:nvGraphicFramePr>
        <p:xfrm>
          <a:off x="2971801" y="3962400"/>
          <a:ext cx="6172199" cy="762000"/>
        </p:xfrm>
        <a:graphic>
          <a:graphicData uri="http://schemas.openxmlformats.org/drawingml/2006/table">
            <a:tbl>
              <a:tblPr firstRow="1" firstCol="1" bandRow="1">
                <a:tableStyleId>{5C22544A-7EE6-4342-B048-85BDC9FD1C3A}</a:tableStyleId>
              </a:tblPr>
              <a:tblGrid>
                <a:gridCol w="561109"/>
                <a:gridCol w="561109"/>
                <a:gridCol w="561109"/>
                <a:gridCol w="561109"/>
                <a:gridCol w="561109"/>
                <a:gridCol w="561109"/>
                <a:gridCol w="561109"/>
                <a:gridCol w="561109"/>
                <a:gridCol w="561109"/>
                <a:gridCol w="561109"/>
                <a:gridCol w="561109"/>
              </a:tblGrid>
              <a:tr h="381000">
                <a:tc>
                  <a:txBody>
                    <a:bodyPr/>
                    <a:lstStyle/>
                    <a:p>
                      <a:pPr marL="0" marR="0">
                        <a:lnSpc>
                          <a:spcPct val="107000"/>
                        </a:lnSpc>
                        <a:spcBef>
                          <a:spcPts val="0"/>
                        </a:spcBef>
                        <a:spcAft>
                          <a:spcPts val="0"/>
                        </a:spcAft>
                      </a:pPr>
                      <a:r>
                        <a:rPr lang="en-US" sz="1400" dirty="0">
                          <a:effectLst/>
                        </a:rPr>
                        <a:t>Child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a:effectLst/>
                        </a:rPr>
                        <a:t>Abby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dirty="0">
                          <a:effectLst/>
                        </a:rPr>
                        <a:t>Ryan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dirty="0">
                          <a:effectLst/>
                        </a:rPr>
                        <a:t>Jose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dirty="0">
                          <a:effectLst/>
                        </a:rPr>
                        <a:t>Julia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dirty="0">
                          <a:effectLst/>
                        </a:rPr>
                        <a:t>Mike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a:effectLst/>
                        </a:rPr>
                        <a:t>Sui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a:effectLst/>
                        </a:rPr>
                        <a:t>Cali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a:effectLst/>
                        </a:rPr>
                        <a:t>Kyle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a:effectLst/>
                        </a:rPr>
                        <a:t>Anna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a:effectLst/>
                        </a:rPr>
                        <a:t>Kim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r>
              <a:tr h="381000">
                <a:tc>
                  <a:txBody>
                    <a:bodyPr/>
                    <a:lstStyle/>
                    <a:p>
                      <a:pPr marL="0" marR="0">
                        <a:lnSpc>
                          <a:spcPct val="107000"/>
                        </a:lnSpc>
                        <a:spcBef>
                          <a:spcPts val="0"/>
                        </a:spcBef>
                        <a:spcAft>
                          <a:spcPts val="0"/>
                        </a:spcAft>
                      </a:pPr>
                      <a:r>
                        <a:rPr lang="en-US" sz="1400">
                          <a:effectLst/>
                        </a:rPr>
                        <a:t>Score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a:effectLst/>
                        </a:rPr>
                        <a:t>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dirty="0">
                          <a:effectLst/>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a:effectLst/>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a:effectLst/>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a:effectLst/>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a:effectLst/>
                        </a:rPr>
                        <a:t>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c>
                  <a:txBody>
                    <a:bodyPr/>
                    <a:lstStyle/>
                    <a:p>
                      <a:pPr marL="0" marR="0">
                        <a:lnSpc>
                          <a:spcPct val="107000"/>
                        </a:lnSpc>
                        <a:spcBef>
                          <a:spcPts val="0"/>
                        </a:spcBef>
                        <a:spcAft>
                          <a:spcPts val="0"/>
                        </a:spcAft>
                      </a:pPr>
                      <a:r>
                        <a:rPr lang="en-US" sz="1400" dirty="0">
                          <a:effectLst/>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372" marR="63372" marT="0" marB="0"/>
                </a:tc>
              </a:tr>
            </a:tbl>
          </a:graphicData>
        </a:graphic>
      </p:graphicFrame>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3310401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Action Plan – Goal </a:t>
            </a:r>
            <a:r>
              <a:rPr lang="en-US" b="1" dirty="0" smtClean="0"/>
              <a:t>1</a:t>
            </a:r>
            <a:r>
              <a:rPr lang="en-US" dirty="0"/>
              <a:t/>
            </a:r>
            <a:br>
              <a:rPr lang="en-US" dirty="0"/>
            </a:br>
            <a:endParaRPr lang="en-US" dirty="0"/>
          </a:p>
        </p:txBody>
      </p:sp>
      <p:sp>
        <p:nvSpPr>
          <p:cNvPr id="3" name="Content Placeholder 2"/>
          <p:cNvSpPr>
            <a:spLocks noGrp="1"/>
          </p:cNvSpPr>
          <p:nvPr>
            <p:ph idx="1"/>
          </p:nvPr>
        </p:nvSpPr>
        <p:spPr/>
        <p:txBody>
          <a:bodyPr/>
          <a:lstStyle/>
          <a:p>
            <a:r>
              <a:rPr lang="en-US" sz="2400" b="1" i="1" dirty="0" smtClean="0"/>
              <a:t>Program </a:t>
            </a:r>
            <a:r>
              <a:rPr lang="en-US" sz="2400" b="1" i="1" dirty="0"/>
              <a:t>Goal:</a:t>
            </a:r>
            <a:r>
              <a:rPr lang="en-US" sz="2400" i="1" dirty="0"/>
              <a:t> The agency will change the culture of the importance of daily attendance. </a:t>
            </a:r>
          </a:p>
          <a:p>
            <a:r>
              <a:rPr lang="en-US" sz="2400" b="1" i="1" dirty="0"/>
              <a:t>Objectives:</a:t>
            </a:r>
            <a:r>
              <a:rPr lang="en-US" sz="2400" i="1" dirty="0"/>
              <a:t> To obtain perfect attendance</a:t>
            </a:r>
            <a:r>
              <a:rPr lang="en-US" sz="2400" i="1" dirty="0" smtClean="0"/>
              <a:t>.</a:t>
            </a:r>
            <a:endParaRPr lang="en-US" sz="2400" i="1" dirty="0"/>
          </a:p>
          <a:p>
            <a:r>
              <a:rPr lang="en-US" sz="2400" b="1" i="1" dirty="0"/>
              <a:t>Expected Outcome(s):</a:t>
            </a:r>
            <a:r>
              <a:rPr lang="en-US" sz="2400" i="1" dirty="0"/>
              <a:t> Increase the amount of students that have perfect attendance</a:t>
            </a:r>
            <a:r>
              <a:rPr lang="en-US" sz="2400" i="1" dirty="0" smtClean="0"/>
              <a:t>.</a:t>
            </a:r>
            <a:endParaRPr lang="en-US" sz="2400" i="1" dirty="0"/>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260613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r>
              <a:rPr lang="en-US" sz="2800" dirty="0" smtClean="0"/>
              <a:t/>
            </a:r>
            <a:br>
              <a:rPr lang="en-US" sz="2800" dirty="0" smtClean="0"/>
            </a:br>
            <a:r>
              <a:rPr lang="en-US" sz="2800" dirty="0" smtClean="0">
                <a:solidFill>
                  <a:schemeClr val="accent5">
                    <a:lumMod val="75000"/>
                  </a:schemeClr>
                </a:solidFill>
              </a:rPr>
              <a:t>3. Aggregate and Analyze</a:t>
            </a:r>
            <a:endParaRPr lang="en-US" sz="2800" dirty="0">
              <a:solidFill>
                <a:schemeClr val="accent5">
                  <a:lumMod val="7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000" b="1" i="1" dirty="0"/>
              <a:t>Measures of Central Tendency: </a:t>
            </a:r>
            <a:r>
              <a:rPr lang="en-US" sz="2000" u="sng" dirty="0" smtClean="0"/>
              <a:t>Median</a:t>
            </a:r>
          </a:p>
          <a:p>
            <a:pPr marL="0" indent="0">
              <a:buNone/>
            </a:pPr>
            <a:r>
              <a:rPr lang="en-US" sz="2000" dirty="0" smtClean="0"/>
              <a:t>The </a:t>
            </a:r>
            <a:r>
              <a:rPr lang="en-US" sz="2000" dirty="0"/>
              <a:t>median refers to the score in the middle or at the 50</a:t>
            </a:r>
            <a:r>
              <a:rPr lang="en-US" sz="2000" baseline="30000" dirty="0"/>
              <a:t>th</a:t>
            </a:r>
            <a:r>
              <a:rPr lang="en-US" sz="2000" dirty="0"/>
              <a:t> percentile. </a:t>
            </a:r>
          </a:p>
          <a:p>
            <a:pPr marL="0" indent="0">
              <a:buNone/>
            </a:pPr>
            <a:r>
              <a:rPr lang="en-US" sz="2000" b="1" dirty="0"/>
              <a:t>Example 1</a:t>
            </a:r>
          </a:p>
          <a:p>
            <a:pPr marL="502920" lvl="1" indent="0">
              <a:buNone/>
            </a:pPr>
            <a:r>
              <a:rPr lang="en-US" sz="1800" dirty="0"/>
              <a:t>Organize scores from smallest to largest</a:t>
            </a:r>
          </a:p>
          <a:p>
            <a:pPr marL="502920" lvl="1" indent="0">
              <a:buNone/>
            </a:pPr>
            <a:r>
              <a:rPr lang="en-US" sz="1800" dirty="0"/>
              <a:t>Scores = 64, 70, 80, 80, 90, 98, 100</a:t>
            </a:r>
          </a:p>
          <a:p>
            <a:pPr marL="502920" lvl="1" indent="0">
              <a:buNone/>
            </a:pPr>
            <a:r>
              <a:rPr lang="en-US" sz="1800" dirty="0"/>
              <a:t>If the number of scores is odd, find the score in the middle.</a:t>
            </a:r>
          </a:p>
          <a:p>
            <a:pPr marL="502920" lvl="1" indent="0">
              <a:buNone/>
            </a:pPr>
            <a:r>
              <a:rPr lang="en-US" sz="1800" dirty="0"/>
              <a:t>64, 70, 80, </a:t>
            </a:r>
            <a:r>
              <a:rPr lang="en-US" sz="1800" b="1" dirty="0"/>
              <a:t>80</a:t>
            </a:r>
            <a:r>
              <a:rPr lang="en-US" sz="1800" dirty="0"/>
              <a:t>, 90, 98, 100</a:t>
            </a:r>
          </a:p>
          <a:p>
            <a:pPr marL="502920" lvl="1" indent="0">
              <a:buNone/>
            </a:pPr>
            <a:r>
              <a:rPr lang="en-US" sz="1800" b="1" dirty="0"/>
              <a:t>Median = 80</a:t>
            </a:r>
          </a:p>
          <a:p>
            <a:r>
              <a:rPr lang="en-US" sz="2000" b="1" dirty="0"/>
              <a:t>Example 2</a:t>
            </a:r>
          </a:p>
          <a:p>
            <a:pPr marL="502920" lvl="1" indent="0">
              <a:buNone/>
            </a:pPr>
            <a:r>
              <a:rPr lang="en-US" sz="1800" dirty="0"/>
              <a:t>Scores = 64, 70, 80, 80, 90, 98, 100, 100</a:t>
            </a:r>
          </a:p>
          <a:p>
            <a:pPr marL="502920" lvl="1" indent="0">
              <a:buNone/>
            </a:pPr>
            <a:r>
              <a:rPr lang="en-US" sz="1800" dirty="0"/>
              <a:t>If there is an even number of score, average the two in the middle.</a:t>
            </a:r>
          </a:p>
          <a:p>
            <a:pPr marL="502920" lvl="1" indent="0">
              <a:buNone/>
            </a:pPr>
            <a:r>
              <a:rPr lang="en-US" sz="1800" dirty="0"/>
              <a:t>64, 70, 80, </a:t>
            </a:r>
            <a:r>
              <a:rPr lang="en-US" sz="1800" b="1" dirty="0"/>
              <a:t>80, 90</a:t>
            </a:r>
            <a:r>
              <a:rPr lang="en-US" sz="1800" dirty="0"/>
              <a:t>, 98, 100, 100</a:t>
            </a:r>
          </a:p>
          <a:p>
            <a:pPr marL="502920" lvl="1" indent="0">
              <a:buNone/>
            </a:pPr>
            <a:r>
              <a:rPr lang="en-US" sz="1800" dirty="0"/>
              <a:t>80 + 90 = 170 / 2 = 85</a:t>
            </a:r>
          </a:p>
          <a:p>
            <a:pPr marL="502920" lvl="1" indent="0">
              <a:buNone/>
            </a:pPr>
            <a:r>
              <a:rPr lang="en-US" sz="1800" b="1" dirty="0"/>
              <a:t>Median = </a:t>
            </a:r>
            <a:r>
              <a:rPr lang="en-US" sz="1800" b="1" dirty="0" smtClean="0"/>
              <a:t>85</a:t>
            </a:r>
            <a:endParaRPr lang="en-US" sz="1800" b="1" dirty="0"/>
          </a:p>
        </p:txBody>
      </p:sp>
      <p:pic>
        <p:nvPicPr>
          <p:cNvPr id="7" name="Picture 6"/>
          <p:cNvPicPr/>
          <p:nvPr/>
        </p:nvPicPr>
        <p:blipFill>
          <a:blip r:embed="rId3"/>
          <a:stretch>
            <a:fillRect/>
          </a:stretch>
        </p:blipFill>
        <p:spPr>
          <a:xfrm>
            <a:off x="609600" y="381000"/>
            <a:ext cx="982345" cy="1005840"/>
          </a:xfrm>
          <a:prstGeom prst="rect">
            <a:avLst/>
          </a:prstGeom>
          <a:ln>
            <a:solidFill>
              <a:schemeClr val="accent5">
                <a:lumMod val="50000"/>
              </a:schemeClr>
            </a:solidFill>
          </a:ln>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42250361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2800" dirty="0" smtClean="0">
                <a:solidFill>
                  <a:schemeClr val="accent5">
                    <a:lumMod val="75000"/>
                  </a:schemeClr>
                </a:solidFill>
              </a:rPr>
              <a:t>3. Aggregate and Analyze</a:t>
            </a:r>
            <a:endParaRPr lang="en-US" sz="2800"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2000" b="1" i="1" dirty="0"/>
              <a:t>Measures of Central Tendency: </a:t>
            </a:r>
            <a:r>
              <a:rPr lang="en-US" sz="2000" u="sng" dirty="0" smtClean="0"/>
              <a:t>Mode</a:t>
            </a:r>
          </a:p>
          <a:p>
            <a:pPr marL="0" indent="0">
              <a:buNone/>
            </a:pPr>
            <a:endParaRPr lang="en-US" sz="2000" dirty="0"/>
          </a:p>
          <a:p>
            <a:pPr marL="0" indent="0">
              <a:buNone/>
            </a:pPr>
            <a:r>
              <a:rPr lang="en-US" sz="2000" dirty="0"/>
              <a:t>The mode is the most frequents response or score</a:t>
            </a:r>
            <a:r>
              <a:rPr lang="en-US" sz="2000" dirty="0" smtClean="0"/>
              <a:t>.</a:t>
            </a:r>
          </a:p>
          <a:p>
            <a:pPr marL="0" indent="0">
              <a:buNone/>
            </a:pPr>
            <a:endParaRPr lang="en-US" sz="2000" dirty="0"/>
          </a:p>
          <a:p>
            <a:pPr marL="0" indent="0">
              <a:buNone/>
            </a:pPr>
            <a:r>
              <a:rPr lang="en-US" sz="2000" b="1" dirty="0"/>
              <a:t>Example 1</a:t>
            </a:r>
          </a:p>
          <a:p>
            <a:pPr marL="502920" lvl="1" indent="0">
              <a:buNone/>
            </a:pPr>
            <a:r>
              <a:rPr lang="en-US" sz="2000" dirty="0"/>
              <a:t>Scores: 6, 70, 80, 80, 90, 98, 100</a:t>
            </a:r>
          </a:p>
          <a:p>
            <a:pPr marL="502920" lvl="1" indent="0">
              <a:buNone/>
            </a:pPr>
            <a:r>
              <a:rPr lang="en-US" sz="2000" dirty="0"/>
              <a:t>Mode = 80 </a:t>
            </a:r>
          </a:p>
          <a:p>
            <a:pPr marL="0" indent="0">
              <a:buNone/>
            </a:pPr>
            <a:r>
              <a:rPr lang="en-US" sz="2000" b="1" dirty="0"/>
              <a:t>Example 2</a:t>
            </a:r>
          </a:p>
          <a:p>
            <a:pPr marL="502920" lvl="1" indent="0">
              <a:buNone/>
            </a:pPr>
            <a:r>
              <a:rPr lang="en-US" sz="2000" dirty="0"/>
              <a:t>Scores: 64, 70, 80, 80, 98, 100, 100, 100</a:t>
            </a:r>
          </a:p>
          <a:p>
            <a:pPr marL="502920" lvl="1" indent="0">
              <a:buNone/>
            </a:pPr>
            <a:r>
              <a:rPr lang="en-US" sz="2000" dirty="0"/>
              <a:t>Mode = </a:t>
            </a:r>
            <a:r>
              <a:rPr lang="en-US" sz="2000" dirty="0" smtClean="0"/>
              <a:t>100</a:t>
            </a:r>
            <a:endParaRPr lang="en-US" sz="2400" b="1" i="1" dirty="0" smtClean="0"/>
          </a:p>
        </p:txBody>
      </p:sp>
      <p:pic>
        <p:nvPicPr>
          <p:cNvPr id="7" name="Picture 6"/>
          <p:cNvPicPr/>
          <p:nvPr/>
        </p:nvPicPr>
        <p:blipFill>
          <a:blip r:embed="rId3"/>
          <a:stretch>
            <a:fillRect/>
          </a:stretch>
        </p:blipFill>
        <p:spPr>
          <a:xfrm>
            <a:off x="609600" y="381000"/>
            <a:ext cx="982345" cy="1005840"/>
          </a:xfrm>
          <a:prstGeom prst="rect">
            <a:avLst/>
          </a:prstGeom>
          <a:ln>
            <a:solidFill>
              <a:schemeClr val="accent5">
                <a:lumMod val="50000"/>
              </a:schemeClr>
            </a:solidFill>
          </a:ln>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22596560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2800" dirty="0" smtClean="0">
                <a:solidFill>
                  <a:schemeClr val="accent5">
                    <a:lumMod val="75000"/>
                  </a:schemeClr>
                </a:solidFill>
              </a:rPr>
              <a:t>3. Aggregate and Analyze</a:t>
            </a:r>
            <a:endParaRPr lang="en-US" sz="2800"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2000" b="1" i="1" dirty="0"/>
              <a:t>Measures of </a:t>
            </a:r>
            <a:r>
              <a:rPr lang="en-US" sz="2000" b="1" i="1" dirty="0" smtClean="0"/>
              <a:t>Dispersion: </a:t>
            </a:r>
            <a:r>
              <a:rPr lang="en-US" sz="2000" u="sng" dirty="0" smtClean="0"/>
              <a:t>Range and Variance</a:t>
            </a:r>
          </a:p>
          <a:p>
            <a:pPr marL="0" indent="0">
              <a:buNone/>
            </a:pPr>
            <a:endParaRPr lang="en-US" sz="2000" u="sng" dirty="0"/>
          </a:p>
          <a:p>
            <a:pPr marL="0" indent="0">
              <a:buNone/>
            </a:pPr>
            <a:endParaRPr lang="en-US" sz="2000" u="sng" dirty="0" smtClean="0"/>
          </a:p>
          <a:p>
            <a:pPr marL="0" indent="0">
              <a:buNone/>
            </a:pPr>
            <a:endParaRPr lang="en-US" sz="2000" u="sng" dirty="0" smtClean="0"/>
          </a:p>
          <a:p>
            <a:pPr marL="0" indent="0">
              <a:buNone/>
            </a:pPr>
            <a:endParaRPr lang="en-US" sz="2000" dirty="0"/>
          </a:p>
          <a:p>
            <a:pPr marL="0" indent="0">
              <a:buNone/>
            </a:pPr>
            <a:endParaRPr lang="en-US" sz="2000" b="1" i="1" dirty="0" smtClean="0"/>
          </a:p>
          <a:p>
            <a:pPr marL="0" indent="0">
              <a:buNone/>
            </a:pPr>
            <a:endParaRPr lang="en-US" sz="2000" b="1" i="1" dirty="0" smtClean="0"/>
          </a:p>
        </p:txBody>
      </p:sp>
      <p:pic>
        <p:nvPicPr>
          <p:cNvPr id="7" name="Picture 6"/>
          <p:cNvPicPr/>
          <p:nvPr/>
        </p:nvPicPr>
        <p:blipFill>
          <a:blip r:embed="rId3"/>
          <a:stretch>
            <a:fillRect/>
          </a:stretch>
        </p:blipFill>
        <p:spPr>
          <a:xfrm>
            <a:off x="609600" y="381000"/>
            <a:ext cx="982345" cy="1005840"/>
          </a:xfrm>
          <a:prstGeom prst="rect">
            <a:avLst/>
          </a:prstGeom>
          <a:ln>
            <a:solidFill>
              <a:schemeClr val="accent5">
                <a:lumMod val="50000"/>
              </a:schemeClr>
            </a:solidFill>
          </a:ln>
        </p:spPr>
      </p:pic>
      <p:graphicFrame>
        <p:nvGraphicFramePr>
          <p:cNvPr id="9" name="Table 8"/>
          <p:cNvGraphicFramePr>
            <a:graphicFrameLocks noGrp="1"/>
          </p:cNvGraphicFramePr>
          <p:nvPr>
            <p:extLst>
              <p:ext uri="{D42A27DB-BD31-4B8C-83A1-F6EECF244321}">
                <p14:modId xmlns:p14="http://schemas.microsoft.com/office/powerpoint/2010/main" val="1794359796"/>
              </p:ext>
            </p:extLst>
          </p:nvPr>
        </p:nvGraphicFramePr>
        <p:xfrm>
          <a:off x="2971800" y="2819400"/>
          <a:ext cx="5486400" cy="2595448"/>
        </p:xfrm>
        <a:graphic>
          <a:graphicData uri="http://schemas.openxmlformats.org/drawingml/2006/table">
            <a:tbl>
              <a:tblPr firstRow="1" firstCol="1" bandRow="1">
                <a:tableStyleId>{69012ECD-51FC-41F1-AA8D-1B2483CD663E}</a:tableStyleId>
              </a:tblPr>
              <a:tblGrid>
                <a:gridCol w="1371600"/>
                <a:gridCol w="1371600"/>
                <a:gridCol w="1371600"/>
                <a:gridCol w="1371600"/>
              </a:tblGrid>
              <a:tr h="165735">
                <a:tc>
                  <a:txBody>
                    <a:bodyPr/>
                    <a:lstStyle/>
                    <a:p>
                      <a:pPr marL="0" marR="0">
                        <a:lnSpc>
                          <a:spcPct val="107000"/>
                        </a:lnSpc>
                        <a:spcBef>
                          <a:spcPts val="0"/>
                        </a:spcBef>
                        <a:spcAft>
                          <a:spcPts val="0"/>
                        </a:spcAft>
                      </a:pPr>
                      <a:r>
                        <a:rPr lang="en-US" sz="2400" b="1" dirty="0">
                          <a:effectLst/>
                        </a:rPr>
                        <a:t>Class A</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nchor="ctr"/>
                </a:tc>
                <a:tc>
                  <a:txBody>
                    <a:bodyPr/>
                    <a:lstStyle/>
                    <a:p>
                      <a:pPr marL="0" marR="0" algn="ctr">
                        <a:lnSpc>
                          <a:spcPct val="107000"/>
                        </a:lnSpc>
                        <a:spcBef>
                          <a:spcPts val="0"/>
                        </a:spcBef>
                        <a:spcAft>
                          <a:spcPts val="0"/>
                        </a:spcAft>
                      </a:pPr>
                      <a:r>
                        <a:rPr lang="en-US" sz="2400" b="1" dirty="0">
                          <a:effectLst/>
                        </a:rPr>
                        <a:t>Scores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nchor="ctr"/>
                </a:tc>
                <a:tc>
                  <a:txBody>
                    <a:bodyPr/>
                    <a:lstStyle/>
                    <a:p>
                      <a:pPr marL="0" marR="0">
                        <a:lnSpc>
                          <a:spcPct val="107000"/>
                        </a:lnSpc>
                        <a:spcBef>
                          <a:spcPts val="0"/>
                        </a:spcBef>
                        <a:spcAft>
                          <a:spcPts val="0"/>
                        </a:spcAft>
                      </a:pPr>
                      <a:r>
                        <a:rPr lang="en-US" sz="2400" b="1">
                          <a:effectLst/>
                        </a:rPr>
                        <a:t>Class B</a:t>
                      </a: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nchor="ctr"/>
                </a:tc>
                <a:tc>
                  <a:txBody>
                    <a:bodyPr/>
                    <a:lstStyle/>
                    <a:p>
                      <a:pPr marL="0" marR="0" algn="ctr">
                        <a:lnSpc>
                          <a:spcPct val="107000"/>
                        </a:lnSpc>
                        <a:spcBef>
                          <a:spcPts val="0"/>
                        </a:spcBef>
                        <a:spcAft>
                          <a:spcPts val="0"/>
                        </a:spcAft>
                      </a:pPr>
                      <a:r>
                        <a:rPr lang="en-US" sz="2400" b="1" dirty="0">
                          <a:effectLst/>
                        </a:rPr>
                        <a:t>Scores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nchor="ctr"/>
                </a:tc>
              </a:tr>
              <a:tr h="365760">
                <a:tc>
                  <a:txBody>
                    <a:bodyPr/>
                    <a:lstStyle/>
                    <a:p>
                      <a:pPr marL="0" marR="0">
                        <a:lnSpc>
                          <a:spcPct val="107000"/>
                        </a:lnSpc>
                        <a:spcBef>
                          <a:spcPts val="0"/>
                        </a:spcBef>
                        <a:spcAft>
                          <a:spcPts val="0"/>
                        </a:spcAft>
                      </a:pPr>
                      <a:r>
                        <a:rPr lang="en-US" sz="1800" b="0" dirty="0">
                          <a:effectLst/>
                        </a:rPr>
                        <a:t>Alyssa</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gn="ctr">
                        <a:lnSpc>
                          <a:spcPct val="107000"/>
                        </a:lnSpc>
                        <a:spcBef>
                          <a:spcPts val="0"/>
                        </a:spcBef>
                        <a:spcAft>
                          <a:spcPts val="0"/>
                        </a:spcAft>
                      </a:pPr>
                      <a:r>
                        <a:rPr lang="en-US" sz="1800" dirty="0">
                          <a:effectLst/>
                        </a:rPr>
                        <a:t>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nSpc>
                          <a:spcPct val="107000"/>
                        </a:lnSpc>
                        <a:spcBef>
                          <a:spcPts val="0"/>
                        </a:spcBef>
                        <a:spcAft>
                          <a:spcPts val="0"/>
                        </a:spcAft>
                      </a:pPr>
                      <a:r>
                        <a:rPr lang="en-US" sz="1800">
                          <a:effectLst/>
                        </a:rPr>
                        <a:t>Maria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gn="ctr">
                        <a:lnSpc>
                          <a:spcPct val="107000"/>
                        </a:lnSpc>
                        <a:spcBef>
                          <a:spcPts val="0"/>
                        </a:spcBef>
                        <a:spcAft>
                          <a:spcPts val="0"/>
                        </a:spcAft>
                      </a:pPr>
                      <a:r>
                        <a:rPr lang="en-US" sz="18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r>
              <a:tr h="365760">
                <a:tc>
                  <a:txBody>
                    <a:bodyPr/>
                    <a:lstStyle/>
                    <a:p>
                      <a:pPr marL="0" marR="0">
                        <a:lnSpc>
                          <a:spcPct val="107000"/>
                        </a:lnSpc>
                        <a:spcBef>
                          <a:spcPts val="0"/>
                        </a:spcBef>
                        <a:spcAft>
                          <a:spcPts val="0"/>
                        </a:spcAft>
                      </a:pPr>
                      <a:r>
                        <a:rPr lang="en-US" sz="1800" b="0" dirty="0">
                          <a:effectLst/>
                        </a:rPr>
                        <a:t>Derek</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gn="ctr">
                        <a:lnSpc>
                          <a:spcPct val="107000"/>
                        </a:lnSpc>
                        <a:spcBef>
                          <a:spcPts val="0"/>
                        </a:spcBef>
                        <a:spcAft>
                          <a:spcPts val="0"/>
                        </a:spcAft>
                      </a:pPr>
                      <a:r>
                        <a:rPr lang="en-US"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nSpc>
                          <a:spcPct val="107000"/>
                        </a:lnSpc>
                        <a:spcBef>
                          <a:spcPts val="0"/>
                        </a:spcBef>
                        <a:spcAft>
                          <a:spcPts val="0"/>
                        </a:spcAft>
                      </a:pPr>
                      <a:r>
                        <a:rPr lang="en-US" sz="1800">
                          <a:effectLst/>
                        </a:rPr>
                        <a:t>John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gn="ctr">
                        <a:lnSpc>
                          <a:spcPct val="107000"/>
                        </a:lnSpc>
                        <a:spcBef>
                          <a:spcPts val="0"/>
                        </a:spcBef>
                        <a:spcAft>
                          <a:spcPts val="0"/>
                        </a:spcAft>
                      </a:pPr>
                      <a:r>
                        <a:rPr lang="en-US" sz="1800" dirty="0">
                          <a:effectLst/>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r>
              <a:tr h="365760">
                <a:tc>
                  <a:txBody>
                    <a:bodyPr/>
                    <a:lstStyle/>
                    <a:p>
                      <a:pPr marL="0" marR="0">
                        <a:lnSpc>
                          <a:spcPct val="107000"/>
                        </a:lnSpc>
                        <a:spcBef>
                          <a:spcPts val="0"/>
                        </a:spcBef>
                        <a:spcAft>
                          <a:spcPts val="0"/>
                        </a:spcAft>
                      </a:pPr>
                      <a:r>
                        <a:rPr lang="en-US" sz="1800" b="0" dirty="0">
                          <a:effectLst/>
                        </a:rPr>
                        <a:t>Roberto</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gn="ctr">
                        <a:lnSpc>
                          <a:spcPct val="107000"/>
                        </a:lnSpc>
                        <a:spcBef>
                          <a:spcPts val="0"/>
                        </a:spcBef>
                        <a:spcAft>
                          <a:spcPts val="0"/>
                        </a:spcAft>
                      </a:pPr>
                      <a:r>
                        <a:rPr lang="en-US" sz="1800" dirty="0">
                          <a:effectLst/>
                        </a:rPr>
                        <a:t>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nSpc>
                          <a:spcPct val="107000"/>
                        </a:lnSpc>
                        <a:spcBef>
                          <a:spcPts val="0"/>
                        </a:spcBef>
                        <a:spcAft>
                          <a:spcPts val="0"/>
                        </a:spcAft>
                      </a:pPr>
                      <a:r>
                        <a:rPr lang="en-US" sz="1800">
                          <a:effectLst/>
                        </a:rPr>
                        <a:t>Angela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gn="ctr">
                        <a:lnSpc>
                          <a:spcPct val="107000"/>
                        </a:lnSpc>
                        <a:spcBef>
                          <a:spcPts val="0"/>
                        </a:spcBef>
                        <a:spcAft>
                          <a:spcPts val="0"/>
                        </a:spcAft>
                      </a:pPr>
                      <a:r>
                        <a:rPr lang="en-US" sz="1800" dirty="0">
                          <a:effectLst/>
                        </a:rPr>
                        <a:t>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r>
              <a:tr h="365760">
                <a:tc>
                  <a:txBody>
                    <a:bodyPr/>
                    <a:lstStyle/>
                    <a:p>
                      <a:pPr marL="0" marR="0">
                        <a:lnSpc>
                          <a:spcPct val="107000"/>
                        </a:lnSpc>
                        <a:spcBef>
                          <a:spcPts val="0"/>
                        </a:spcBef>
                        <a:spcAft>
                          <a:spcPts val="0"/>
                        </a:spcAft>
                      </a:pPr>
                      <a:r>
                        <a:rPr lang="en-US" sz="1800" b="0" dirty="0">
                          <a:effectLst/>
                        </a:rPr>
                        <a:t>Juliana</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gn="ctr">
                        <a:lnSpc>
                          <a:spcPct val="107000"/>
                        </a:lnSpc>
                        <a:spcBef>
                          <a:spcPts val="0"/>
                        </a:spcBef>
                        <a:spcAft>
                          <a:spcPts val="0"/>
                        </a:spcAft>
                      </a:pPr>
                      <a:r>
                        <a:rPr lang="en-US"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nSpc>
                          <a:spcPct val="107000"/>
                        </a:lnSpc>
                        <a:spcBef>
                          <a:spcPts val="0"/>
                        </a:spcBef>
                        <a:spcAft>
                          <a:spcPts val="0"/>
                        </a:spcAft>
                      </a:pPr>
                      <a:r>
                        <a:rPr lang="en-US" sz="1800">
                          <a:effectLst/>
                        </a:rPr>
                        <a:t>Seth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gn="ctr">
                        <a:lnSpc>
                          <a:spcPct val="107000"/>
                        </a:lnSpc>
                        <a:spcBef>
                          <a:spcPts val="0"/>
                        </a:spcBef>
                        <a:spcAft>
                          <a:spcPts val="0"/>
                        </a:spcAft>
                      </a:pPr>
                      <a:r>
                        <a:rPr lang="en-US" sz="1800" dirty="0">
                          <a:effectLst/>
                        </a:rPr>
                        <a:t>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r>
              <a:tr h="365760">
                <a:tc>
                  <a:txBody>
                    <a:bodyPr/>
                    <a:lstStyle/>
                    <a:p>
                      <a:pPr marL="0" marR="0">
                        <a:lnSpc>
                          <a:spcPct val="107000"/>
                        </a:lnSpc>
                        <a:spcBef>
                          <a:spcPts val="0"/>
                        </a:spcBef>
                        <a:spcAft>
                          <a:spcPts val="0"/>
                        </a:spcAft>
                      </a:pPr>
                      <a:r>
                        <a:rPr lang="en-US" sz="1800" b="0" dirty="0">
                          <a:effectLst/>
                        </a:rPr>
                        <a:t>Keith</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gn="ctr">
                        <a:lnSpc>
                          <a:spcPct val="107000"/>
                        </a:lnSpc>
                        <a:spcBef>
                          <a:spcPts val="0"/>
                        </a:spcBef>
                        <a:spcAft>
                          <a:spcPts val="0"/>
                        </a:spcAft>
                      </a:pPr>
                      <a:r>
                        <a:rPr lang="en-US"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nSpc>
                          <a:spcPct val="107000"/>
                        </a:lnSpc>
                        <a:spcBef>
                          <a:spcPts val="0"/>
                        </a:spcBef>
                        <a:spcAft>
                          <a:spcPts val="0"/>
                        </a:spcAft>
                      </a:pPr>
                      <a:r>
                        <a:rPr lang="en-US" sz="1800">
                          <a:effectLst/>
                        </a:rPr>
                        <a:t>Jacob</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gn="ctr">
                        <a:lnSpc>
                          <a:spcPct val="107000"/>
                        </a:lnSpc>
                        <a:spcBef>
                          <a:spcPts val="0"/>
                        </a:spcBef>
                        <a:spcAft>
                          <a:spcPts val="0"/>
                        </a:spcAft>
                      </a:pPr>
                      <a:r>
                        <a:rPr lang="en-US"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r>
              <a:tr h="365760">
                <a:tc>
                  <a:txBody>
                    <a:bodyPr/>
                    <a:lstStyle/>
                    <a:p>
                      <a:pPr marL="0" marR="0">
                        <a:lnSpc>
                          <a:spcPct val="107000"/>
                        </a:lnSpc>
                        <a:spcBef>
                          <a:spcPts val="0"/>
                        </a:spcBef>
                        <a:spcAft>
                          <a:spcPts val="0"/>
                        </a:spcAft>
                      </a:pPr>
                      <a:r>
                        <a:rPr lang="en-US" sz="1800" b="1" dirty="0">
                          <a:effectLst/>
                        </a:rPr>
                        <a:t>AVERAGE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gn="ctr">
                        <a:lnSpc>
                          <a:spcPct val="107000"/>
                        </a:lnSpc>
                        <a:spcBef>
                          <a:spcPts val="0"/>
                        </a:spcBef>
                        <a:spcAft>
                          <a:spcPts val="0"/>
                        </a:spcAft>
                      </a:pPr>
                      <a:r>
                        <a:rPr lang="en-US" sz="1800" b="1" dirty="0">
                          <a:effectLst/>
                        </a:rPr>
                        <a:t>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nSpc>
                          <a:spcPct val="107000"/>
                        </a:lnSpc>
                        <a:spcBef>
                          <a:spcPts val="0"/>
                        </a:spcBef>
                        <a:spcAft>
                          <a:spcPts val="0"/>
                        </a:spcAft>
                      </a:pPr>
                      <a:r>
                        <a:rPr lang="en-US" sz="1800" b="1" dirty="0">
                          <a:effectLst/>
                        </a:rPr>
                        <a:t>AVERAGE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c>
                  <a:txBody>
                    <a:bodyPr/>
                    <a:lstStyle/>
                    <a:p>
                      <a:pPr marL="0" marR="0" algn="ctr">
                        <a:lnSpc>
                          <a:spcPct val="107000"/>
                        </a:lnSpc>
                        <a:spcBef>
                          <a:spcPts val="0"/>
                        </a:spcBef>
                        <a:spcAft>
                          <a:spcPts val="0"/>
                        </a:spcAft>
                      </a:pPr>
                      <a:r>
                        <a:rPr lang="en-US" sz="1800" b="1" dirty="0">
                          <a:effectLst/>
                        </a:rPr>
                        <a:t>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9525" marB="0"/>
                </a:tc>
              </a:tr>
            </a:tbl>
          </a:graphicData>
        </a:graphic>
      </p:graphicFrame>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22596560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2800" dirty="0" smtClean="0">
                <a:solidFill>
                  <a:schemeClr val="accent5">
                    <a:lumMod val="75000"/>
                  </a:schemeClr>
                </a:solidFill>
              </a:rPr>
              <a:t>3. Aggregate and Analyze</a:t>
            </a:r>
            <a:endParaRPr lang="en-US" sz="2800"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2000" b="1" i="1" dirty="0"/>
              <a:t>Measures of Dispersion: </a:t>
            </a:r>
            <a:r>
              <a:rPr lang="en-US" sz="2000" u="sng" dirty="0" smtClean="0"/>
              <a:t>Standard Deviation</a:t>
            </a:r>
          </a:p>
          <a:p>
            <a:pPr marL="0" indent="0">
              <a:buNone/>
            </a:pPr>
            <a:r>
              <a:rPr lang="en-US" sz="1800" i="1" dirty="0" smtClean="0"/>
              <a:t>The average distance to the mean.</a:t>
            </a:r>
            <a:endParaRPr lang="en-US" sz="2000" i="1" u="sng" dirty="0"/>
          </a:p>
          <a:p>
            <a:pPr marL="0" indent="0">
              <a:buNone/>
            </a:pPr>
            <a:endParaRPr lang="en-US" sz="2000" u="sng" dirty="0" smtClean="0"/>
          </a:p>
          <a:p>
            <a:pPr marL="0" indent="0">
              <a:buNone/>
            </a:pPr>
            <a:endParaRPr lang="en-US" sz="2000" i="1" u="sng" dirty="0"/>
          </a:p>
          <a:p>
            <a:pPr marL="0" indent="0">
              <a:buNone/>
            </a:pPr>
            <a:endParaRPr lang="en-US" sz="2000" i="1" u="sng" dirty="0" smtClean="0"/>
          </a:p>
          <a:p>
            <a:pPr marL="0" indent="0">
              <a:buNone/>
            </a:pPr>
            <a:endParaRPr lang="en-US" sz="2000" i="1" u="sng" dirty="0"/>
          </a:p>
          <a:p>
            <a:pPr marL="0" indent="0">
              <a:buNone/>
            </a:pPr>
            <a:endParaRPr lang="en-US" sz="2000" i="1" u="sng" dirty="0" smtClean="0"/>
          </a:p>
          <a:p>
            <a:pPr marL="0" indent="0">
              <a:buNone/>
            </a:pPr>
            <a:endParaRPr lang="en-US" sz="2000" i="1" dirty="0"/>
          </a:p>
          <a:p>
            <a:pPr marL="0" indent="0">
              <a:buNone/>
            </a:pPr>
            <a:endParaRPr lang="en-US" sz="2000" b="1" i="1" dirty="0" smtClean="0"/>
          </a:p>
          <a:p>
            <a:endParaRPr lang="en-US" sz="2000" dirty="0"/>
          </a:p>
          <a:p>
            <a:pPr marL="0" indent="0">
              <a:buNone/>
            </a:pPr>
            <a:endParaRPr lang="en-US" sz="2000" b="1" i="1" dirty="0" smtClean="0"/>
          </a:p>
          <a:p>
            <a:pPr marL="0" indent="0">
              <a:buNone/>
            </a:pPr>
            <a:endParaRPr lang="en-US" sz="2000" b="1" i="1" dirty="0" smtClean="0"/>
          </a:p>
        </p:txBody>
      </p:sp>
      <p:pic>
        <p:nvPicPr>
          <p:cNvPr id="7" name="Picture 6"/>
          <p:cNvPicPr/>
          <p:nvPr/>
        </p:nvPicPr>
        <p:blipFill>
          <a:blip r:embed="rId3"/>
          <a:stretch>
            <a:fillRect/>
          </a:stretch>
        </p:blipFill>
        <p:spPr>
          <a:xfrm>
            <a:off x="609600" y="381000"/>
            <a:ext cx="982345" cy="1005840"/>
          </a:xfrm>
          <a:prstGeom prst="rect">
            <a:avLst/>
          </a:prstGeom>
          <a:ln>
            <a:solidFill>
              <a:schemeClr val="accent5">
                <a:lumMod val="50000"/>
              </a:schemeClr>
            </a:solidFill>
          </a:ln>
        </p:spPr>
      </p:pic>
      <p:pic>
        <p:nvPicPr>
          <p:cNvPr id="6" name="Picture 5"/>
          <p:cNvPicPr/>
          <p:nvPr/>
        </p:nvPicPr>
        <p:blipFill>
          <a:blip r:embed="rId4">
            <a:extLst>
              <a:ext uri="{BEBA8EAE-BF5A-486C-A8C5-ECC9F3942E4B}">
                <a14:imgProps xmlns:a14="http://schemas.microsoft.com/office/drawing/2010/main">
                  <a14:imgLayer r:embed="rId5">
                    <a14:imgEffect>
                      <a14:sharpenSoften amount="50000"/>
                    </a14:imgEffect>
                  </a14:imgLayer>
                </a14:imgProps>
              </a:ext>
            </a:extLst>
          </a:blip>
          <a:stretch>
            <a:fillRect/>
          </a:stretch>
        </p:blipFill>
        <p:spPr>
          <a:xfrm>
            <a:off x="3457575" y="4048125"/>
            <a:ext cx="4162425" cy="2428875"/>
          </a:xfrm>
          <a:prstGeom prst="rect">
            <a:avLst/>
          </a:prstGeom>
        </p:spPr>
      </p:pic>
      <p:pic>
        <p:nvPicPr>
          <p:cNvPr id="5" name="Picture 4"/>
          <p:cNvPicPr/>
          <p:nvPr/>
        </p:nvPicPr>
        <p:blipFill rotWithShape="1">
          <a:blip r:embed="rId6">
            <a:extLst>
              <a:ext uri="{BEBA8EAE-BF5A-486C-A8C5-ECC9F3942E4B}">
                <a14:imgProps xmlns:a14="http://schemas.microsoft.com/office/drawing/2010/main">
                  <a14:imgLayer r:embed="rId7">
                    <a14:imgEffect>
                      <a14:sharpenSoften amount="50000"/>
                    </a14:imgEffect>
                  </a14:imgLayer>
                </a14:imgProps>
              </a:ext>
            </a:extLst>
          </a:blip>
          <a:srcRect t="6642"/>
          <a:stretch/>
        </p:blipFill>
        <p:spPr bwMode="auto">
          <a:xfrm>
            <a:off x="3271837" y="1676400"/>
            <a:ext cx="4476750" cy="2409825"/>
          </a:xfrm>
          <a:prstGeom prst="rect">
            <a:avLst/>
          </a:prstGeom>
          <a:ln>
            <a:noFill/>
          </a:ln>
          <a:extLst>
            <a:ext uri="{53640926-AAD7-44d8-BBD7-CCE9431645EC}">
              <a14:shadowObscured xmlns:a14="http://schemas.microsoft.com/office/drawing/2010/main" xmlns=""/>
            </a:ext>
          </a:extLst>
        </p:spPr>
      </p:pic>
      <p:pic>
        <p:nvPicPr>
          <p:cNvPr id="8" name="Picture 7"/>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22596560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2800" dirty="0" smtClean="0">
                <a:solidFill>
                  <a:schemeClr val="accent5">
                    <a:lumMod val="75000"/>
                  </a:schemeClr>
                </a:solidFill>
              </a:rPr>
              <a:t>3. Aggregate and Analyze</a:t>
            </a:r>
            <a:endParaRPr lang="en-US" sz="2800"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2000" b="1" i="1" dirty="0"/>
              <a:t>Measures of Dispersion: </a:t>
            </a:r>
            <a:r>
              <a:rPr lang="en-US" sz="2000" u="sng" dirty="0" smtClean="0"/>
              <a:t>Standard Deviation</a:t>
            </a:r>
            <a:endParaRPr lang="en-US" sz="2000" i="1" dirty="0" smtClean="0"/>
          </a:p>
          <a:p>
            <a:pPr marL="0" indent="0">
              <a:buNone/>
            </a:pPr>
            <a:endParaRPr lang="en-US" sz="2000" b="1" i="1" dirty="0"/>
          </a:p>
          <a:p>
            <a:pPr marL="0" indent="0">
              <a:buNone/>
            </a:pPr>
            <a:endParaRPr lang="en-US" sz="2000" b="1" i="1" dirty="0" smtClean="0"/>
          </a:p>
          <a:p>
            <a:pPr marL="0" indent="0">
              <a:buNone/>
            </a:pPr>
            <a:endParaRPr lang="en-US" sz="2000" b="1" i="1" dirty="0"/>
          </a:p>
          <a:p>
            <a:pPr marL="0" indent="0">
              <a:buNone/>
            </a:pPr>
            <a:endParaRPr lang="en-US" sz="2000" b="1" i="1" dirty="0" smtClean="0"/>
          </a:p>
          <a:p>
            <a:pPr marL="0" indent="0">
              <a:buNone/>
            </a:pPr>
            <a:endParaRPr lang="en-US" sz="2000" b="1" i="1" dirty="0"/>
          </a:p>
          <a:p>
            <a:pPr marL="0" indent="0">
              <a:buNone/>
            </a:pPr>
            <a:endParaRPr lang="en-US" sz="2000" b="1" i="1" dirty="0" smtClean="0"/>
          </a:p>
          <a:p>
            <a:pPr marL="0" indent="0">
              <a:buNone/>
            </a:pPr>
            <a:endParaRPr lang="en-US" sz="2000" b="1" i="1" dirty="0" smtClean="0"/>
          </a:p>
          <a:p>
            <a:endParaRPr lang="en-US" sz="2000" dirty="0"/>
          </a:p>
          <a:p>
            <a:pPr marL="0" indent="0">
              <a:buNone/>
            </a:pPr>
            <a:endParaRPr lang="en-US" sz="2000" b="1" i="1" dirty="0" smtClean="0"/>
          </a:p>
          <a:p>
            <a:pPr marL="0" indent="0">
              <a:buNone/>
            </a:pPr>
            <a:endParaRPr lang="en-US" sz="2000" b="1" i="1" dirty="0" smtClean="0"/>
          </a:p>
        </p:txBody>
      </p:sp>
      <p:pic>
        <p:nvPicPr>
          <p:cNvPr id="7" name="Picture 6"/>
          <p:cNvPicPr/>
          <p:nvPr/>
        </p:nvPicPr>
        <p:blipFill>
          <a:blip r:embed="rId3"/>
          <a:stretch>
            <a:fillRect/>
          </a:stretch>
        </p:blipFill>
        <p:spPr>
          <a:xfrm>
            <a:off x="609600" y="381000"/>
            <a:ext cx="982345" cy="1005840"/>
          </a:xfrm>
          <a:prstGeom prst="rect">
            <a:avLst/>
          </a:prstGeom>
          <a:ln>
            <a:solidFill>
              <a:schemeClr val="accent5">
                <a:lumMod val="50000"/>
              </a:schemeClr>
            </a:solidFill>
          </a:ln>
        </p:spPr>
      </p:pic>
      <p:pic>
        <p:nvPicPr>
          <p:cNvPr id="5" name="Picture 4"/>
          <p:cNvPicPr/>
          <p:nvPr/>
        </p:nvPicPr>
        <p:blipFill rotWithShape="1">
          <a:blip r:embed="rId4">
            <a:extLst>
              <a:ext uri="{BEBA8EAE-BF5A-486C-A8C5-ECC9F3942E4B}">
                <a14:imgProps xmlns:a14="http://schemas.microsoft.com/office/drawing/2010/main">
                  <a14:imgLayer r:embed="rId5">
                    <a14:imgEffect>
                      <a14:sharpenSoften amount="50000"/>
                    </a14:imgEffect>
                  </a14:imgLayer>
                </a14:imgProps>
              </a:ext>
            </a:extLst>
          </a:blip>
          <a:srcRect l="17658" r="2973"/>
          <a:stretch/>
        </p:blipFill>
        <p:spPr bwMode="auto">
          <a:xfrm>
            <a:off x="2801831" y="2296263"/>
            <a:ext cx="5556249" cy="3454854"/>
          </a:xfrm>
          <a:prstGeom prst="rect">
            <a:avLst/>
          </a:prstGeom>
          <a:ln>
            <a:noFill/>
          </a:ln>
          <a:extLst>
            <a:ext uri="{53640926-AAD7-44d8-BBD7-CCE9431645EC}">
              <a14:shadowObscured xmlns:a14="http://schemas.microsoft.com/office/drawing/2010/main" xmlns=""/>
            </a:ext>
          </a:extLst>
        </p:spPr>
      </p:pic>
      <p:pic>
        <p:nvPicPr>
          <p:cNvPr id="6" name="Picture 5"/>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22596560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Keyboard Shortcuts!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04664418"/>
              </p:ext>
            </p:extLst>
          </p:nvPr>
        </p:nvGraphicFramePr>
        <p:xfrm>
          <a:off x="2667000" y="762000"/>
          <a:ext cx="6019800" cy="5334003"/>
        </p:xfrm>
        <a:graphic>
          <a:graphicData uri="http://schemas.openxmlformats.org/drawingml/2006/table">
            <a:tbl>
              <a:tblPr firstRow="1" firstCol="1" bandRow="1">
                <a:tableStyleId>{5C22544A-7EE6-4342-B048-85BDC9FD1C3A}</a:tableStyleId>
              </a:tblPr>
              <a:tblGrid>
                <a:gridCol w="914400"/>
                <a:gridCol w="1600200"/>
                <a:gridCol w="3505200"/>
              </a:tblGrid>
              <a:tr h="280737">
                <a:tc>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dirty="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X</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Cut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dirty="0" smtClean="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Copy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dirty="0" smtClean="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V</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Paste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smtClean="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Z</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Undo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smtClean="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Redo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smtClean="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Select all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smtClean="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B</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Bold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smtClean="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Italics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smtClean="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U</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Underline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smtClean="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Find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smtClean="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Add hyperlink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smtClean="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Down/Up arrow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Top or bottom cell (furthest)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smtClean="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Left/Right arrow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Left or right cell (furthest)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smtClean="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Home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Navigates to cell A1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dirty="0" smtClean="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End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Navigates to last cell that contains data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dirty="0">
                          <a:effectLst/>
                        </a:rPr>
                        <a:t>Control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Space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Select column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a:effectLst/>
                        </a:rPr>
                        <a:t>Shift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Space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Select row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280737">
                <a:tc>
                  <a:txBody>
                    <a:bodyPr/>
                    <a:lstStyle/>
                    <a:p>
                      <a:pPr marL="0" marR="0">
                        <a:lnSpc>
                          <a:spcPct val="107000"/>
                        </a:lnSpc>
                        <a:spcBef>
                          <a:spcPts val="0"/>
                        </a:spcBef>
                        <a:spcAft>
                          <a:spcPts val="0"/>
                        </a:spcAft>
                      </a:pPr>
                      <a:r>
                        <a:rPr lang="en-US" sz="1600">
                          <a:effectLst/>
                        </a:rPr>
                        <a:t>Alt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Sum all above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bl>
          </a:graphicData>
        </a:graphic>
      </p:graphicFrame>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9661000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Column Chart</a:t>
            </a:r>
            <a:r>
              <a:rPr lang="en-US" dirty="0" smtClean="0"/>
              <a:t/>
            </a:r>
            <a:br>
              <a:rPr lang="en-US" dirty="0" smtClean="0"/>
            </a:br>
            <a:r>
              <a:rPr lang="en-US" sz="2025" dirty="0"/>
              <a:t>Useful to show a single point comparison</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105236286"/>
              </p:ext>
            </p:extLst>
          </p:nvPr>
        </p:nvGraphicFramePr>
        <p:xfrm>
          <a:off x="2667000" y="1371600"/>
          <a:ext cx="6172200" cy="419100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7673817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Clustered Columns</a:t>
            </a:r>
            <a:r>
              <a:rPr lang="en-US" dirty="0" smtClean="0"/>
              <a:t/>
            </a:r>
            <a:br>
              <a:rPr lang="en-US" dirty="0" smtClean="0"/>
            </a:br>
            <a:r>
              <a:rPr lang="en-US" sz="2250" dirty="0"/>
              <a:t>Comparing multiple data points across multiple sites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4213127"/>
              </p:ext>
            </p:extLst>
          </p:nvPr>
        </p:nvGraphicFramePr>
        <p:xfrm>
          <a:off x="2663363" y="1447799"/>
          <a:ext cx="6175837" cy="4277221"/>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23505383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100% Stacked Columns</a:t>
            </a:r>
            <a:br>
              <a:rPr lang="en-US" b="1" dirty="0" smtClean="0"/>
            </a:br>
            <a:r>
              <a:rPr lang="en-US" sz="2025" dirty="0"/>
              <a:t>For looking at distribution of factors that equal 100%</a:t>
            </a:r>
            <a:endParaRPr lang="en-US" sz="2025" b="1"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352629894"/>
              </p:ext>
            </p:extLst>
          </p:nvPr>
        </p:nvGraphicFramePr>
        <p:xfrm>
          <a:off x="2667000" y="1371600"/>
          <a:ext cx="6019800" cy="426720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1604925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Stacked Columns</a:t>
            </a:r>
            <a:r>
              <a:rPr lang="en-US" b="1" dirty="0" smtClean="0"/>
              <a:t/>
            </a:r>
            <a:br>
              <a:rPr lang="en-US" b="1" dirty="0" smtClean="0"/>
            </a:br>
            <a:r>
              <a:rPr lang="en-US" sz="2250" dirty="0"/>
              <a:t>For comparing multiple factors when total does not equal 100%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6430329"/>
              </p:ext>
            </p:extLst>
          </p:nvPr>
        </p:nvGraphicFramePr>
        <p:xfrm>
          <a:off x="2590801" y="1219200"/>
          <a:ext cx="6172200" cy="43434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323613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Version </a:t>
            </a:r>
            <a:br>
              <a:rPr lang="en-US" dirty="0" smtClean="0"/>
            </a:br>
            <a:r>
              <a:rPr lang="en-US" dirty="0" smtClean="0"/>
              <a:t>Goal 1</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b="1" dirty="0" smtClean="0">
                <a:solidFill>
                  <a:srgbClr val="0000FF"/>
                </a:solidFill>
              </a:rPr>
              <a:t>Program </a:t>
            </a:r>
            <a:r>
              <a:rPr lang="en-US" b="1" dirty="0">
                <a:solidFill>
                  <a:srgbClr val="0000FF"/>
                </a:solidFill>
              </a:rPr>
              <a:t>Goal</a:t>
            </a:r>
            <a:r>
              <a:rPr lang="en-US" dirty="0">
                <a:solidFill>
                  <a:srgbClr val="0000FF"/>
                </a:solidFill>
              </a:rPr>
              <a:t>: “Name” Head Start Program will raise awareness and support the implementation of “attendance matters culture” </a:t>
            </a:r>
            <a:r>
              <a:rPr lang="en-US" dirty="0" smtClean="0">
                <a:solidFill>
                  <a:srgbClr val="0000FF"/>
                </a:solidFill>
              </a:rPr>
              <a:t>and </a:t>
            </a:r>
            <a:r>
              <a:rPr lang="en-US" dirty="0">
                <a:solidFill>
                  <a:srgbClr val="0000FF"/>
                </a:solidFill>
              </a:rPr>
              <a:t>engage </a:t>
            </a:r>
            <a:r>
              <a:rPr lang="en-US" dirty="0" smtClean="0">
                <a:solidFill>
                  <a:srgbClr val="0000FF"/>
                </a:solidFill>
              </a:rPr>
              <a:t>children, </a:t>
            </a:r>
            <a:r>
              <a:rPr lang="en-US" dirty="0">
                <a:solidFill>
                  <a:srgbClr val="0000FF"/>
                </a:solidFill>
              </a:rPr>
              <a:t>families, schools, and the entire community</a:t>
            </a:r>
            <a:r>
              <a:rPr lang="en-US" dirty="0" smtClean="0">
                <a:solidFill>
                  <a:srgbClr val="0000FF"/>
                </a:solidFill>
              </a:rPr>
              <a:t>.</a:t>
            </a:r>
            <a:endParaRPr lang="en-US" dirty="0">
              <a:solidFill>
                <a:srgbClr val="0000FF"/>
              </a:solidFill>
            </a:endParaRPr>
          </a:p>
          <a:p>
            <a:r>
              <a:rPr lang="en-US" b="1" dirty="0">
                <a:solidFill>
                  <a:srgbClr val="0000FF"/>
                </a:solidFill>
              </a:rPr>
              <a:t>Objectives: </a:t>
            </a:r>
            <a:r>
              <a:rPr lang="en-US" dirty="0">
                <a:solidFill>
                  <a:srgbClr val="0000FF"/>
                </a:solidFill>
              </a:rPr>
              <a:t>“Name” Head Start Program will monitor attendance data </a:t>
            </a:r>
            <a:r>
              <a:rPr lang="en-US" dirty="0" smtClean="0">
                <a:solidFill>
                  <a:srgbClr val="0000FF"/>
                </a:solidFill>
              </a:rPr>
              <a:t>regularly [weekly] </a:t>
            </a:r>
            <a:r>
              <a:rPr lang="en-US" dirty="0">
                <a:solidFill>
                  <a:srgbClr val="0000FF"/>
                </a:solidFill>
              </a:rPr>
              <a:t>to identify students who are absent 10 percent of the time, and provide </a:t>
            </a:r>
            <a:r>
              <a:rPr lang="en-US" dirty="0" smtClean="0">
                <a:solidFill>
                  <a:srgbClr val="0000FF"/>
                </a:solidFill>
              </a:rPr>
              <a:t>the </a:t>
            </a:r>
            <a:r>
              <a:rPr lang="en-US" dirty="0">
                <a:solidFill>
                  <a:srgbClr val="0000FF"/>
                </a:solidFill>
              </a:rPr>
              <a:t>families early intervention and increase parental awareness about the importance of school attendance, arriving on-time, and the resources/supports available. </a:t>
            </a:r>
          </a:p>
          <a:p>
            <a:r>
              <a:rPr lang="en-US" b="1" dirty="0" smtClean="0">
                <a:solidFill>
                  <a:srgbClr val="0000FF"/>
                </a:solidFill>
              </a:rPr>
              <a:t>Outcome: </a:t>
            </a:r>
            <a:r>
              <a:rPr lang="en-US" dirty="0" smtClean="0">
                <a:solidFill>
                  <a:srgbClr val="0000FF"/>
                </a:solidFill>
              </a:rPr>
              <a:t>Create a positive </a:t>
            </a:r>
            <a:r>
              <a:rPr lang="en-US" dirty="0" smtClean="0">
                <a:solidFill>
                  <a:srgbClr val="0000FF"/>
                </a:solidFill>
              </a:rPr>
              <a:t>center </a:t>
            </a:r>
            <a:r>
              <a:rPr lang="en-US" dirty="0" smtClean="0">
                <a:solidFill>
                  <a:srgbClr val="0000FF"/>
                </a:solidFill>
              </a:rPr>
              <a:t>climate, increase engagement with children and families through family involvement; create a culturally responsive environment; educate parents about the risk factors of absenteeism, and support school readiness.</a:t>
            </a:r>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5622328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Pie Chart</a:t>
            </a:r>
            <a:r>
              <a:rPr lang="en-US" dirty="0" smtClean="0"/>
              <a:t/>
            </a:r>
            <a:br>
              <a:rPr lang="en-US" dirty="0" smtClean="0"/>
            </a:br>
            <a:r>
              <a:rPr lang="en-US" sz="2025" dirty="0"/>
              <a:t>For looking at distribution of factors that equal 100%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1894559"/>
              </p:ext>
            </p:extLst>
          </p:nvPr>
        </p:nvGraphicFramePr>
        <p:xfrm>
          <a:off x="2696766" y="1123838"/>
          <a:ext cx="6142434" cy="460118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3658273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Bar Chart</a:t>
            </a:r>
            <a:r>
              <a:rPr lang="en-US" dirty="0" smtClean="0"/>
              <a:t/>
            </a:r>
            <a:br>
              <a:rPr lang="en-US" dirty="0" smtClean="0"/>
            </a:br>
            <a:r>
              <a:rPr lang="en-US" sz="2250" dirty="0"/>
              <a:t>For looking at multiple factors – especially those with long labels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1521120"/>
              </p:ext>
            </p:extLst>
          </p:nvPr>
        </p:nvGraphicFramePr>
        <p:xfrm>
          <a:off x="2743200" y="1123838"/>
          <a:ext cx="5990034" cy="4972162"/>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40303331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Line Graph</a:t>
            </a:r>
            <a:r>
              <a:rPr lang="en-US" dirty="0" smtClean="0"/>
              <a:t/>
            </a:r>
            <a:br>
              <a:rPr lang="en-US" dirty="0" smtClean="0"/>
            </a:br>
            <a:r>
              <a:rPr lang="en-US" sz="2025" dirty="0"/>
              <a:t>To look at data over time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1720604"/>
              </p:ext>
            </p:extLst>
          </p:nvPr>
        </p:nvGraphicFramePr>
        <p:xfrm>
          <a:off x="2696766" y="1752599"/>
          <a:ext cx="5990034" cy="3972421"/>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9875827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2800" dirty="0" smtClean="0">
                <a:solidFill>
                  <a:schemeClr val="accent5">
                    <a:lumMod val="75000"/>
                  </a:schemeClr>
                </a:solidFill>
              </a:rPr>
              <a:t>3. Aggregate and Analyze</a:t>
            </a:r>
            <a:endParaRPr lang="en-US" sz="2800" dirty="0">
              <a:solidFill>
                <a:schemeClr val="accent5">
                  <a:lumMod val="75000"/>
                </a:schemeClr>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sz="2000" b="1" dirty="0"/>
              <a:t>Strategies for Quantitative Analysis</a:t>
            </a:r>
            <a:r>
              <a:rPr lang="en-US" sz="2000" b="1" dirty="0" smtClean="0"/>
              <a:t>:</a:t>
            </a:r>
          </a:p>
          <a:p>
            <a:pPr marL="0" indent="0">
              <a:buNone/>
            </a:pPr>
            <a:endParaRPr lang="en-US" sz="2000" dirty="0"/>
          </a:p>
          <a:p>
            <a:r>
              <a:rPr lang="en-US" sz="2400" b="1" u="sng" dirty="0"/>
              <a:t>Visualizing the Data</a:t>
            </a:r>
            <a:r>
              <a:rPr lang="en-US" sz="2400" b="1" dirty="0"/>
              <a:t>: </a:t>
            </a:r>
            <a:r>
              <a:rPr lang="en-US" sz="2400" dirty="0"/>
              <a:t>creating a visual “picture” or graphic display of the data</a:t>
            </a:r>
          </a:p>
          <a:p>
            <a:pPr marL="0" indent="0" algn="r">
              <a:buNone/>
            </a:pPr>
            <a:r>
              <a:rPr lang="en-US" sz="2100" b="1" i="1" dirty="0" smtClean="0">
                <a:solidFill>
                  <a:schemeClr val="accent1">
                    <a:lumMod val="75000"/>
                  </a:schemeClr>
                </a:solidFill>
              </a:rPr>
              <a:t>Example</a:t>
            </a:r>
            <a:r>
              <a:rPr lang="en-US" sz="2100" b="1" i="1" dirty="0">
                <a:solidFill>
                  <a:schemeClr val="accent1">
                    <a:lumMod val="75000"/>
                  </a:schemeClr>
                </a:solidFill>
              </a:rPr>
              <a:t>: </a:t>
            </a:r>
            <a:r>
              <a:rPr lang="en-US" sz="2100" b="1" i="1" dirty="0" smtClean="0">
                <a:solidFill>
                  <a:schemeClr val="accent1">
                    <a:lumMod val="75000"/>
                  </a:schemeClr>
                </a:solidFill>
                <a:hlinkClick r:id="rId3"/>
              </a:rPr>
              <a:t>2013 SAIPE</a:t>
            </a:r>
            <a:endParaRPr lang="en-US" sz="2100" b="1" i="1" dirty="0" smtClean="0">
              <a:solidFill>
                <a:schemeClr val="accent1">
                  <a:lumMod val="75000"/>
                </a:schemeClr>
              </a:solidFill>
            </a:endParaRPr>
          </a:p>
          <a:p>
            <a:pPr marL="0" indent="0">
              <a:buNone/>
            </a:pPr>
            <a:endParaRPr lang="en-US" sz="1800" i="1" dirty="0"/>
          </a:p>
          <a:p>
            <a:r>
              <a:rPr lang="en-US" sz="2400" b="1" u="sng" dirty="0"/>
              <a:t>Exploratory Analysis</a:t>
            </a:r>
            <a:r>
              <a:rPr lang="en-US" sz="2400" b="1" dirty="0"/>
              <a:t>: </a:t>
            </a:r>
            <a:r>
              <a:rPr lang="en-US" sz="2400" dirty="0"/>
              <a:t>Look at the data to identify/describe: “what’s going on</a:t>
            </a:r>
            <a:r>
              <a:rPr lang="en-US" sz="2400" dirty="0" smtClean="0"/>
              <a:t>?”</a:t>
            </a:r>
          </a:p>
          <a:p>
            <a:pPr marL="0" indent="0" algn="r">
              <a:buNone/>
            </a:pPr>
            <a:r>
              <a:rPr lang="en-US" sz="2100" b="1" i="1" dirty="0" smtClean="0">
                <a:solidFill>
                  <a:schemeClr val="accent1">
                    <a:lumMod val="75000"/>
                  </a:schemeClr>
                </a:solidFill>
              </a:rPr>
              <a:t>Example: TSG Data – Child Outcomes and Growth</a:t>
            </a:r>
          </a:p>
          <a:p>
            <a:pPr marL="0" indent="0">
              <a:buNone/>
            </a:pPr>
            <a:endParaRPr lang="en-US" sz="1800" i="1" dirty="0" smtClean="0"/>
          </a:p>
          <a:p>
            <a:r>
              <a:rPr lang="en-US" sz="2400" b="1" u="sng" dirty="0" smtClean="0"/>
              <a:t>Trend </a:t>
            </a:r>
            <a:r>
              <a:rPr lang="en-US" sz="2400" b="1" u="sng" dirty="0"/>
              <a:t>Analysis</a:t>
            </a:r>
            <a:r>
              <a:rPr lang="en-US" sz="2400" b="1" dirty="0"/>
              <a:t>: </a:t>
            </a:r>
            <a:r>
              <a:rPr lang="en-US" sz="2400" dirty="0"/>
              <a:t>Looking at data collected at different periods of </a:t>
            </a:r>
            <a:r>
              <a:rPr lang="en-US" sz="2400" dirty="0" smtClean="0"/>
              <a:t>time</a:t>
            </a:r>
          </a:p>
          <a:p>
            <a:pPr marL="0" indent="0" algn="r">
              <a:buNone/>
            </a:pPr>
            <a:r>
              <a:rPr lang="en-US" sz="2100" b="1" i="1" dirty="0" smtClean="0">
                <a:solidFill>
                  <a:schemeClr val="accent1">
                    <a:lumMod val="75000"/>
                  </a:schemeClr>
                </a:solidFill>
              </a:rPr>
              <a:t>Example</a:t>
            </a:r>
            <a:r>
              <a:rPr lang="en-US" sz="2100" b="1" i="1" dirty="0">
                <a:solidFill>
                  <a:schemeClr val="accent1">
                    <a:lumMod val="75000"/>
                  </a:schemeClr>
                </a:solidFill>
              </a:rPr>
              <a:t>: </a:t>
            </a:r>
            <a:r>
              <a:rPr lang="en-US" sz="2100" b="1" i="1" dirty="0" smtClean="0">
                <a:solidFill>
                  <a:schemeClr val="accent1">
                    <a:lumMod val="75000"/>
                  </a:schemeClr>
                </a:solidFill>
                <a:hlinkClick r:id="rId4"/>
              </a:rPr>
              <a:t>PIR </a:t>
            </a:r>
            <a:r>
              <a:rPr lang="en-US" sz="2100" b="1" i="1" dirty="0">
                <a:solidFill>
                  <a:schemeClr val="accent1">
                    <a:lumMod val="75000"/>
                  </a:schemeClr>
                </a:solidFill>
                <a:hlinkClick r:id="rId4"/>
              </a:rPr>
              <a:t>Data </a:t>
            </a:r>
            <a:r>
              <a:rPr lang="en-US" sz="2100" b="1" i="1" dirty="0" smtClean="0">
                <a:solidFill>
                  <a:schemeClr val="accent1">
                    <a:lumMod val="75000"/>
                  </a:schemeClr>
                </a:solidFill>
                <a:hlinkClick r:id="rId4"/>
              </a:rPr>
              <a:t>2007-2012</a:t>
            </a:r>
            <a:endParaRPr lang="en-US" sz="2100" b="1" i="1" dirty="0" smtClean="0">
              <a:solidFill>
                <a:schemeClr val="accent1">
                  <a:lumMod val="75000"/>
                </a:schemeClr>
              </a:solidFill>
            </a:endParaRPr>
          </a:p>
          <a:p>
            <a:pPr marL="0" indent="0">
              <a:buNone/>
            </a:pPr>
            <a:endParaRPr lang="en-US" sz="1800" i="1" dirty="0"/>
          </a:p>
          <a:p>
            <a:r>
              <a:rPr lang="en-US" sz="2400" b="1" u="sng" dirty="0" smtClean="0"/>
              <a:t>Estimate</a:t>
            </a:r>
            <a:r>
              <a:rPr lang="en-US" sz="2400" b="1" dirty="0"/>
              <a:t>: </a:t>
            </a:r>
            <a:r>
              <a:rPr lang="en-US" sz="2400" dirty="0"/>
              <a:t>Using actual data values to predict a future value</a:t>
            </a:r>
          </a:p>
          <a:p>
            <a:pPr marL="0" indent="0" algn="ctr">
              <a:buNone/>
            </a:pPr>
            <a:endParaRPr lang="en-US" sz="2000" b="1" i="1" dirty="0" smtClean="0"/>
          </a:p>
        </p:txBody>
      </p:sp>
      <p:pic>
        <p:nvPicPr>
          <p:cNvPr id="7" name="Picture 6"/>
          <p:cNvPicPr/>
          <p:nvPr/>
        </p:nvPicPr>
        <p:blipFill>
          <a:blip r:embed="rId5"/>
          <a:stretch>
            <a:fillRect/>
          </a:stretch>
        </p:blipFill>
        <p:spPr>
          <a:xfrm>
            <a:off x="609600" y="381000"/>
            <a:ext cx="982345" cy="1005840"/>
          </a:xfrm>
          <a:prstGeom prst="rect">
            <a:avLst/>
          </a:prstGeom>
          <a:ln>
            <a:solidFill>
              <a:schemeClr val="accent5">
                <a:lumMod val="50000"/>
              </a:schemeClr>
            </a:solidFill>
          </a:ln>
        </p:spPr>
      </p:pic>
      <p:pic>
        <p:nvPicPr>
          <p:cNvPr id="5" name="Picture 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0714625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2800" dirty="0" smtClean="0">
                <a:solidFill>
                  <a:schemeClr val="accent5">
                    <a:lumMod val="75000"/>
                  </a:schemeClr>
                </a:solidFill>
              </a:rPr>
              <a:t>3. Aggregate and Analyze</a:t>
            </a:r>
            <a:endParaRPr lang="en-US" sz="2800"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2400" b="1" dirty="0" smtClean="0"/>
              <a:t>Qualitative </a:t>
            </a:r>
            <a:r>
              <a:rPr lang="en-US" sz="2400" b="1" dirty="0"/>
              <a:t>Analysis</a:t>
            </a:r>
            <a:r>
              <a:rPr lang="en-US" sz="2400" b="1" dirty="0" smtClean="0"/>
              <a:t>:</a:t>
            </a:r>
          </a:p>
          <a:p>
            <a:r>
              <a:rPr lang="en-US" sz="2000" dirty="0" smtClean="0"/>
              <a:t>Involves </a:t>
            </a:r>
            <a:r>
              <a:rPr lang="en-US" sz="2000" u="sng" dirty="0" smtClean="0"/>
              <a:t>identification</a:t>
            </a:r>
            <a:r>
              <a:rPr lang="en-US" sz="2000" dirty="0" smtClean="0"/>
              <a:t>, </a:t>
            </a:r>
            <a:r>
              <a:rPr lang="en-US" sz="2000" u="sng" dirty="0" smtClean="0"/>
              <a:t>examination</a:t>
            </a:r>
            <a:r>
              <a:rPr lang="en-US" sz="2000" dirty="0" smtClean="0"/>
              <a:t> and </a:t>
            </a:r>
            <a:r>
              <a:rPr lang="en-US" sz="2000" u="sng" dirty="0" smtClean="0"/>
              <a:t>interpretations</a:t>
            </a:r>
            <a:r>
              <a:rPr lang="en-US" sz="2000" dirty="0" smtClean="0"/>
              <a:t> of patters and themes in textual data</a:t>
            </a:r>
          </a:p>
          <a:p>
            <a:r>
              <a:rPr lang="en-US" sz="2000" dirty="0" smtClean="0"/>
              <a:t>Fluid process highly dependent on the evaluator and context of the study</a:t>
            </a:r>
          </a:p>
          <a:p>
            <a:endParaRPr lang="en-US" sz="2000" dirty="0"/>
          </a:p>
          <a:p>
            <a:pPr marL="0" indent="0">
              <a:buNone/>
            </a:pPr>
            <a:r>
              <a:rPr lang="en-US" sz="2000" b="1" dirty="0" smtClean="0"/>
              <a:t>Need to ask yourself:</a:t>
            </a:r>
          </a:p>
          <a:p>
            <a:r>
              <a:rPr lang="en-US" sz="2000" dirty="0" smtClean="0"/>
              <a:t>What patterns or themes emerge?</a:t>
            </a:r>
          </a:p>
          <a:p>
            <a:r>
              <a:rPr lang="en-US" sz="2000" dirty="0" smtClean="0"/>
              <a:t>Are there deviations from the patters?</a:t>
            </a:r>
          </a:p>
          <a:p>
            <a:r>
              <a:rPr lang="en-US" sz="2000" dirty="0" smtClean="0"/>
              <a:t>What story emerges?</a:t>
            </a:r>
          </a:p>
          <a:p>
            <a:r>
              <a:rPr lang="en-US" sz="2000" dirty="0" smtClean="0"/>
              <a:t>Do the patterns suggest additional data needs?</a:t>
            </a:r>
          </a:p>
          <a:p>
            <a:endParaRPr lang="en-US" sz="2000" dirty="0"/>
          </a:p>
        </p:txBody>
      </p:sp>
      <p:pic>
        <p:nvPicPr>
          <p:cNvPr id="7" name="Picture 6"/>
          <p:cNvPicPr/>
          <p:nvPr/>
        </p:nvPicPr>
        <p:blipFill>
          <a:blip r:embed="rId3"/>
          <a:stretch>
            <a:fillRect/>
          </a:stretch>
        </p:blipFill>
        <p:spPr>
          <a:xfrm>
            <a:off x="609600" y="381000"/>
            <a:ext cx="982345" cy="1005840"/>
          </a:xfrm>
          <a:prstGeom prst="rect">
            <a:avLst/>
          </a:prstGeom>
          <a:ln>
            <a:solidFill>
              <a:schemeClr val="accent5">
                <a:lumMod val="50000"/>
              </a:schemeClr>
            </a:solidFill>
          </a:ln>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42720413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 </a:t>
            </a:r>
            <a:br>
              <a:rPr lang="en-US" sz="3200" dirty="0" smtClean="0"/>
            </a:br>
            <a:r>
              <a:rPr lang="en-US" sz="2800" dirty="0" smtClean="0">
                <a:solidFill>
                  <a:schemeClr val="accent5">
                    <a:lumMod val="75000"/>
                  </a:schemeClr>
                </a:solidFill>
              </a:rPr>
              <a:t>3. Aggregate and Analyze</a:t>
            </a:r>
            <a:endParaRPr lang="en-US" sz="2800" dirty="0">
              <a:solidFill>
                <a:schemeClr val="accent5">
                  <a:lumMod val="75000"/>
                </a:schemeClr>
              </a:solidFill>
            </a:endParaRPr>
          </a:p>
        </p:txBody>
      </p:sp>
      <p:sp>
        <p:nvSpPr>
          <p:cNvPr id="3" name="Content Placeholder 2"/>
          <p:cNvSpPr>
            <a:spLocks noGrp="1"/>
          </p:cNvSpPr>
          <p:nvPr>
            <p:ph idx="1"/>
          </p:nvPr>
        </p:nvSpPr>
        <p:spPr/>
        <p:txBody>
          <a:bodyPr>
            <a:noAutofit/>
          </a:bodyPr>
          <a:lstStyle/>
          <a:p>
            <a:pPr marL="0" indent="0" algn="ctr">
              <a:buNone/>
            </a:pPr>
            <a:r>
              <a:rPr lang="en-US" sz="2200" b="1" i="1" dirty="0" smtClean="0"/>
              <a:t>What do the results mean?</a:t>
            </a:r>
          </a:p>
          <a:p>
            <a:pPr marL="457200" indent="-457200">
              <a:buAutoNum type="arabicParenR"/>
            </a:pPr>
            <a:r>
              <a:rPr lang="en-US" sz="2400" dirty="0" smtClean="0"/>
              <a:t>Presenting </a:t>
            </a:r>
            <a:r>
              <a:rPr lang="en-US" sz="2400" dirty="0"/>
              <a:t>the result(s) of the </a:t>
            </a:r>
            <a:r>
              <a:rPr lang="en-US" sz="2400" dirty="0" smtClean="0"/>
              <a:t>analysis</a:t>
            </a:r>
            <a:r>
              <a:rPr lang="en-US" sz="2400" dirty="0"/>
              <a:t>; </a:t>
            </a:r>
            <a:r>
              <a:rPr lang="en-US" sz="2400" dirty="0" smtClean="0"/>
              <a:t>and,</a:t>
            </a:r>
          </a:p>
          <a:p>
            <a:pPr marL="457200" indent="-457200">
              <a:buAutoNum type="arabicParenR"/>
            </a:pPr>
            <a:r>
              <a:rPr lang="en-US" sz="2400" dirty="0" smtClean="0"/>
              <a:t>Providing </a:t>
            </a:r>
            <a:r>
              <a:rPr lang="en-US" sz="2400" dirty="0"/>
              <a:t>additional information that will allow others to understand the </a:t>
            </a:r>
            <a:r>
              <a:rPr lang="en-US" sz="2400" dirty="0" smtClean="0"/>
              <a:t>meaning </a:t>
            </a:r>
            <a:r>
              <a:rPr lang="en-US" sz="2400" dirty="0"/>
              <a:t>of the results</a:t>
            </a:r>
            <a:r>
              <a:rPr lang="en-US" sz="2400" dirty="0" smtClean="0"/>
              <a:t>.</a:t>
            </a:r>
          </a:p>
          <a:p>
            <a:pPr>
              <a:defRPr/>
            </a:pPr>
            <a:r>
              <a:rPr lang="en-US" sz="1800" dirty="0" smtClean="0"/>
              <a:t>Communicate </a:t>
            </a:r>
            <a:r>
              <a:rPr lang="en-US" sz="1800" dirty="0"/>
              <a:t>clearly in a “factual” statement what the data say without any interpretation. </a:t>
            </a:r>
          </a:p>
          <a:p>
            <a:pPr>
              <a:defRPr/>
            </a:pPr>
            <a:r>
              <a:rPr lang="en-US" sz="1800" dirty="0" smtClean="0"/>
              <a:t>“</a:t>
            </a:r>
            <a:r>
              <a:rPr lang="en-US" sz="1800" dirty="0"/>
              <a:t>Factual” observations are the first step in the data analysis process and they provide the basis for making sound inferences.</a:t>
            </a:r>
          </a:p>
          <a:p>
            <a:pPr marL="847725" indent="-153988">
              <a:buClr>
                <a:schemeClr val="accent2"/>
              </a:buClr>
              <a:buFont typeface="Arial" charset="0"/>
              <a:buChar char="•"/>
              <a:defRPr/>
            </a:pPr>
            <a:r>
              <a:rPr lang="en-US" sz="1800" dirty="0" smtClean="0"/>
              <a:t> </a:t>
            </a:r>
            <a:r>
              <a:rPr lang="en-US" sz="1800" dirty="0"/>
              <a:t>Not all observations are “factual”</a:t>
            </a:r>
          </a:p>
          <a:p>
            <a:pPr marL="847725" indent="-153988">
              <a:buClr>
                <a:schemeClr val="accent2"/>
              </a:buClr>
              <a:buFont typeface="Arial" charset="0"/>
              <a:buChar char="•"/>
              <a:defRPr/>
            </a:pPr>
            <a:r>
              <a:rPr lang="en-US" sz="1800" dirty="0" smtClean="0"/>
              <a:t> </a:t>
            </a:r>
            <a:r>
              <a:rPr lang="en-US" sz="1800" dirty="0"/>
              <a:t>Observations can be colored by biases, assumptions, </a:t>
            </a:r>
            <a:r>
              <a:rPr lang="en-US" sz="1800" dirty="0" smtClean="0"/>
              <a:t>prejudice</a:t>
            </a:r>
            <a:endParaRPr lang="en-US" sz="1800" dirty="0"/>
          </a:p>
        </p:txBody>
      </p:sp>
      <p:pic>
        <p:nvPicPr>
          <p:cNvPr id="7" name="Picture 6"/>
          <p:cNvPicPr/>
          <p:nvPr/>
        </p:nvPicPr>
        <p:blipFill>
          <a:blip r:embed="rId3"/>
          <a:stretch>
            <a:fillRect/>
          </a:stretch>
        </p:blipFill>
        <p:spPr>
          <a:xfrm>
            <a:off x="609600" y="381000"/>
            <a:ext cx="982345" cy="1005840"/>
          </a:xfrm>
          <a:prstGeom prst="rect">
            <a:avLst/>
          </a:prstGeom>
          <a:ln>
            <a:solidFill>
              <a:schemeClr val="accent5">
                <a:lumMod val="50000"/>
              </a:schemeClr>
            </a:solidFill>
          </a:ln>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29532262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Data Activities: </a:t>
            </a:r>
            <a:br>
              <a:rPr lang="en-US" sz="3200" dirty="0"/>
            </a:br>
            <a:r>
              <a:rPr lang="en-US" sz="2800" dirty="0">
                <a:solidFill>
                  <a:schemeClr val="accent5">
                    <a:lumMod val="75000"/>
                  </a:schemeClr>
                </a:solidFill>
              </a:rPr>
              <a:t>3. Aggregate and Analyze</a:t>
            </a:r>
            <a:endParaRPr lang="en-US" sz="2800" dirty="0"/>
          </a:p>
        </p:txBody>
      </p:sp>
      <p:sp>
        <p:nvSpPr>
          <p:cNvPr id="3" name="Content Placeholder 2"/>
          <p:cNvSpPr>
            <a:spLocks noGrp="1"/>
          </p:cNvSpPr>
          <p:nvPr>
            <p:ph idx="1"/>
          </p:nvPr>
        </p:nvSpPr>
        <p:spPr/>
        <p:txBody>
          <a:bodyPr>
            <a:normAutofit/>
          </a:bodyPr>
          <a:lstStyle/>
          <a:p>
            <a:pPr marL="0" indent="0">
              <a:buNone/>
            </a:pPr>
            <a:r>
              <a:rPr lang="en-US" sz="2200" b="1" dirty="0" smtClean="0"/>
              <a:t>Data Interpretation Suggested Process</a:t>
            </a:r>
          </a:p>
          <a:p>
            <a:r>
              <a:rPr lang="en-US" dirty="0" smtClean="0"/>
              <a:t>Gather </a:t>
            </a:r>
            <a:r>
              <a:rPr lang="en-US" dirty="0"/>
              <a:t>the data set(s) and data displays that relate to the </a:t>
            </a:r>
            <a:r>
              <a:rPr lang="en-US" b="1" dirty="0"/>
              <a:t>question under investigation </a:t>
            </a:r>
            <a:r>
              <a:rPr lang="en-US" dirty="0"/>
              <a:t>and make them available </a:t>
            </a:r>
            <a:r>
              <a:rPr lang="en-US" dirty="0" smtClean="0"/>
              <a:t>to </a:t>
            </a:r>
            <a:r>
              <a:rPr lang="en-US" dirty="0"/>
              <a:t>all team members. </a:t>
            </a:r>
            <a:endParaRPr lang="en-US" dirty="0" smtClean="0"/>
          </a:p>
          <a:p>
            <a:r>
              <a:rPr lang="en-US" dirty="0"/>
              <a:t>Appoint a </a:t>
            </a:r>
            <a:r>
              <a:rPr lang="en-US" dirty="0" smtClean="0"/>
              <a:t>note taker </a:t>
            </a:r>
            <a:r>
              <a:rPr lang="en-US" dirty="0"/>
              <a:t>for this protocol and record the question that you are investigating on the Data Analysis </a:t>
            </a:r>
            <a:r>
              <a:rPr lang="en-US" dirty="0" smtClean="0"/>
              <a:t>Worksheet </a:t>
            </a:r>
            <a:r>
              <a:rPr lang="en-US" dirty="0"/>
              <a:t>and on a piece of chart </a:t>
            </a:r>
            <a:r>
              <a:rPr lang="en-US" dirty="0" smtClean="0"/>
              <a:t>paper.</a:t>
            </a:r>
            <a:endParaRPr lang="en-US" dirty="0"/>
          </a:p>
          <a:p>
            <a:r>
              <a:rPr lang="en-US" dirty="0" smtClean="0"/>
              <a:t>Observe. . . During this </a:t>
            </a:r>
            <a:r>
              <a:rPr lang="en-US" dirty="0"/>
              <a:t>step concentrate on making objective observations about what is in the data</a:t>
            </a:r>
            <a:r>
              <a:rPr lang="en-US" i="1" dirty="0"/>
              <a:t>. Do not attempt to </a:t>
            </a:r>
            <a:r>
              <a:rPr lang="en-US" i="1" dirty="0" smtClean="0"/>
              <a:t>make judgments </a:t>
            </a:r>
            <a:r>
              <a:rPr lang="en-US" i="1" dirty="0"/>
              <a:t>about why the data may appear as they do</a:t>
            </a:r>
            <a:r>
              <a:rPr lang="en-US" dirty="0"/>
              <a:t>. </a:t>
            </a:r>
            <a:endParaRPr lang="en-US" dirty="0" smtClean="0"/>
          </a:p>
          <a:p>
            <a:r>
              <a:rPr lang="en-US" dirty="0"/>
              <a:t>T</a:t>
            </a:r>
            <a:r>
              <a:rPr lang="en-US" dirty="0" smtClean="0"/>
              <a:t>ake </a:t>
            </a:r>
            <a:r>
              <a:rPr lang="en-US" dirty="0"/>
              <a:t>turns making factual </a:t>
            </a:r>
            <a:r>
              <a:rPr lang="en-US" dirty="0" smtClean="0"/>
              <a:t>observations: “I see, I observe, I notice” and note taker record input.</a:t>
            </a:r>
          </a:p>
          <a:p>
            <a:r>
              <a:rPr lang="en-US" b="1" dirty="0"/>
              <a:t>Remember that inferences </a:t>
            </a:r>
            <a:r>
              <a:rPr lang="en-US" dirty="0"/>
              <a:t>you are making need to be based on the evidence you observed in the data</a:t>
            </a:r>
            <a:r>
              <a:rPr lang="en-US" dirty="0" smtClean="0"/>
              <a:t>.</a:t>
            </a:r>
            <a:endParaRPr lang="en-US" dirty="0"/>
          </a:p>
        </p:txBody>
      </p:sp>
      <p:pic>
        <p:nvPicPr>
          <p:cNvPr id="4" name="Picture 3"/>
          <p:cNvPicPr/>
          <p:nvPr/>
        </p:nvPicPr>
        <p:blipFill>
          <a:blip r:embed="rId2"/>
          <a:stretch>
            <a:fillRect/>
          </a:stretch>
        </p:blipFill>
        <p:spPr>
          <a:xfrm>
            <a:off x="609600" y="381000"/>
            <a:ext cx="982345" cy="1005840"/>
          </a:xfrm>
          <a:prstGeom prst="rect">
            <a:avLst/>
          </a:prstGeom>
          <a:ln>
            <a:solidFill>
              <a:schemeClr val="accent5">
                <a:lumMod val="50000"/>
              </a:schemeClr>
            </a:solid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39267111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Data Activities: </a:t>
            </a:r>
            <a:br>
              <a:rPr lang="en-US" sz="3200" dirty="0"/>
            </a:br>
            <a:r>
              <a:rPr lang="en-US" sz="2800" dirty="0">
                <a:solidFill>
                  <a:schemeClr val="accent5">
                    <a:lumMod val="75000"/>
                  </a:schemeClr>
                </a:solidFill>
              </a:rPr>
              <a:t>3. Aggregate and Analyze</a:t>
            </a:r>
            <a:endParaRPr lang="en-US" sz="2800" dirty="0"/>
          </a:p>
        </p:txBody>
      </p:sp>
      <p:sp>
        <p:nvSpPr>
          <p:cNvPr id="3" name="Content Placeholder 2"/>
          <p:cNvSpPr>
            <a:spLocks noGrp="1"/>
          </p:cNvSpPr>
          <p:nvPr>
            <p:ph idx="1"/>
          </p:nvPr>
        </p:nvSpPr>
        <p:spPr/>
        <p:txBody>
          <a:bodyPr>
            <a:normAutofit/>
          </a:bodyPr>
          <a:lstStyle/>
          <a:p>
            <a:r>
              <a:rPr lang="en-US" sz="2000" dirty="0"/>
              <a:t>When all </a:t>
            </a:r>
            <a:r>
              <a:rPr lang="en-US" sz="2000" dirty="0" smtClean="0"/>
              <a:t>observations </a:t>
            </a:r>
            <a:r>
              <a:rPr lang="en-US" sz="2000" dirty="0"/>
              <a:t>have been made, review them as a team. </a:t>
            </a:r>
            <a:endParaRPr lang="en-US" sz="2000" dirty="0" smtClean="0"/>
          </a:p>
          <a:p>
            <a:r>
              <a:rPr lang="en-US" sz="2000" dirty="0" smtClean="0"/>
              <a:t>Code </a:t>
            </a:r>
            <a:r>
              <a:rPr lang="en-US" sz="2000" dirty="0"/>
              <a:t>or group the observations into categories of findings.  </a:t>
            </a:r>
            <a:endParaRPr lang="en-US" sz="2000" dirty="0" smtClean="0"/>
          </a:p>
          <a:p>
            <a:r>
              <a:rPr lang="en-US" sz="2000" dirty="0"/>
              <a:t>As a team, review the categorized findings. </a:t>
            </a:r>
            <a:endParaRPr lang="en-US" sz="2000" dirty="0" smtClean="0"/>
          </a:p>
          <a:p>
            <a:r>
              <a:rPr lang="en-US" sz="2000" dirty="0" smtClean="0"/>
              <a:t>Make </a:t>
            </a:r>
            <a:r>
              <a:rPr lang="en-US" sz="2000" dirty="0"/>
              <a:t>a list of what the team can now infer about the focusing </a:t>
            </a:r>
            <a:r>
              <a:rPr lang="en-US" sz="2000" dirty="0" smtClean="0"/>
              <a:t>question</a:t>
            </a:r>
            <a:r>
              <a:rPr lang="en-US" sz="2000" dirty="0"/>
              <a:t>. </a:t>
            </a:r>
            <a:endParaRPr lang="en-US" sz="2000" dirty="0" smtClean="0"/>
          </a:p>
          <a:p>
            <a:r>
              <a:rPr lang="en-US" sz="2000" dirty="0" smtClean="0"/>
              <a:t>The note taker </a:t>
            </a:r>
            <a:r>
              <a:rPr lang="en-US" sz="2000" dirty="0"/>
              <a:t>should record the list on chart paper</a:t>
            </a:r>
            <a:r>
              <a:rPr lang="en-US" sz="2000" dirty="0" smtClean="0"/>
              <a:t>.</a:t>
            </a:r>
          </a:p>
          <a:p>
            <a:r>
              <a:rPr lang="en-US" sz="2000" dirty="0" smtClean="0"/>
              <a:t>RESULT: List clarifying questions </a:t>
            </a:r>
            <a:r>
              <a:rPr lang="en-US" sz="2000" dirty="0"/>
              <a:t>or </a:t>
            </a:r>
            <a:r>
              <a:rPr lang="en-US" sz="2000" dirty="0" smtClean="0"/>
              <a:t>tentative conclusions </a:t>
            </a:r>
            <a:endParaRPr lang="en-US" sz="2000" dirty="0"/>
          </a:p>
          <a:p>
            <a:endParaRPr lang="en-US" dirty="0"/>
          </a:p>
        </p:txBody>
      </p:sp>
      <p:pic>
        <p:nvPicPr>
          <p:cNvPr id="4" name="Picture 3"/>
          <p:cNvPicPr/>
          <p:nvPr/>
        </p:nvPicPr>
        <p:blipFill>
          <a:blip r:embed="rId2"/>
          <a:stretch>
            <a:fillRect/>
          </a:stretch>
        </p:blipFill>
        <p:spPr>
          <a:xfrm>
            <a:off x="609600" y="381000"/>
            <a:ext cx="982345" cy="1005840"/>
          </a:xfrm>
          <a:prstGeom prst="rect">
            <a:avLst/>
          </a:prstGeom>
          <a:ln>
            <a:solidFill>
              <a:schemeClr val="accent5">
                <a:lumMod val="50000"/>
              </a:schemeClr>
            </a:solid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8774783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Data Activities: </a:t>
            </a:r>
            <a:br>
              <a:rPr lang="en-US" sz="3200" dirty="0"/>
            </a:br>
            <a:r>
              <a:rPr lang="en-US" sz="2800" dirty="0">
                <a:solidFill>
                  <a:schemeClr val="accent5">
                    <a:lumMod val="75000"/>
                  </a:schemeClr>
                </a:solidFill>
              </a:rPr>
              <a:t>3. Aggregate and Analyze</a:t>
            </a:r>
            <a:endParaRPr lang="en-US" sz="2800" dirty="0"/>
          </a:p>
        </p:txBody>
      </p:sp>
      <p:sp>
        <p:nvSpPr>
          <p:cNvPr id="3" name="Content Placeholder 2"/>
          <p:cNvSpPr>
            <a:spLocks noGrp="1"/>
          </p:cNvSpPr>
          <p:nvPr>
            <p:ph idx="1"/>
          </p:nvPr>
        </p:nvSpPr>
        <p:spPr>
          <a:xfrm>
            <a:off x="2667000" y="762000"/>
            <a:ext cx="6248400" cy="5410517"/>
          </a:xfrm>
        </p:spPr>
        <p:txBody>
          <a:bodyPr>
            <a:noAutofit/>
          </a:bodyPr>
          <a:lstStyle/>
          <a:p>
            <a:pPr marL="0" indent="0">
              <a:buNone/>
            </a:pPr>
            <a:r>
              <a:rPr lang="en-US" sz="2100" b="1" dirty="0" smtClean="0"/>
              <a:t>Suggested questions for deeper analysis</a:t>
            </a:r>
            <a:endParaRPr lang="en-US" sz="600" dirty="0"/>
          </a:p>
          <a:p>
            <a:pPr marL="514350" indent="-514350">
              <a:buFont typeface="+mj-lt"/>
              <a:buAutoNum type="arabicPeriod"/>
            </a:pPr>
            <a:r>
              <a:rPr lang="en-US" sz="1600" dirty="0" smtClean="0"/>
              <a:t>How </a:t>
            </a:r>
            <a:r>
              <a:rPr lang="en-US" sz="1600" dirty="0"/>
              <a:t>do the data sets compare to each other? </a:t>
            </a:r>
          </a:p>
          <a:p>
            <a:pPr marL="514350" indent="-514350">
              <a:buFont typeface="+mj-lt"/>
              <a:buAutoNum type="arabicPeriod"/>
            </a:pPr>
            <a:r>
              <a:rPr lang="en-US" sz="1600" dirty="0" smtClean="0"/>
              <a:t>What </a:t>
            </a:r>
            <a:r>
              <a:rPr lang="en-US" sz="1600" dirty="0"/>
              <a:t>are the commonalities among a given data set? </a:t>
            </a:r>
          </a:p>
          <a:p>
            <a:pPr marL="514350" indent="-514350">
              <a:buFont typeface="+mj-lt"/>
              <a:buAutoNum type="arabicPeriod"/>
            </a:pPr>
            <a:r>
              <a:rPr lang="en-US" sz="1600" dirty="0" smtClean="0"/>
              <a:t>What patterns or similarities </a:t>
            </a:r>
            <a:r>
              <a:rPr lang="en-US" sz="1600" dirty="0"/>
              <a:t>are evident across different data sets? </a:t>
            </a:r>
          </a:p>
          <a:p>
            <a:pPr marL="514350" indent="-514350">
              <a:buFont typeface="+mj-lt"/>
              <a:buAutoNum type="arabicPeriod"/>
            </a:pPr>
            <a:r>
              <a:rPr lang="en-US" sz="1600" dirty="0" smtClean="0"/>
              <a:t>What </a:t>
            </a:r>
            <a:r>
              <a:rPr lang="en-US" sz="1600" dirty="0"/>
              <a:t>inconsistencies or discrepancies (if any) are evident? </a:t>
            </a:r>
          </a:p>
          <a:p>
            <a:pPr marL="514350" indent="-514350">
              <a:buFont typeface="+mj-lt"/>
              <a:buAutoNum type="arabicPeriod"/>
            </a:pPr>
            <a:r>
              <a:rPr lang="en-US" sz="1600" dirty="0" smtClean="0"/>
              <a:t>Is </a:t>
            </a:r>
            <a:r>
              <a:rPr lang="en-US" sz="1600" dirty="0"/>
              <a:t>there anything you expected to see but don’t? </a:t>
            </a:r>
          </a:p>
          <a:p>
            <a:pPr marL="514350" indent="-514350">
              <a:buFont typeface="+mj-lt"/>
              <a:buAutoNum type="arabicPeriod"/>
            </a:pPr>
            <a:r>
              <a:rPr lang="en-US" sz="1600" dirty="0" smtClean="0"/>
              <a:t>What </a:t>
            </a:r>
            <a:r>
              <a:rPr lang="en-US" sz="1600" dirty="0"/>
              <a:t>is not represented in the data? </a:t>
            </a:r>
          </a:p>
          <a:p>
            <a:pPr marL="514350" indent="-514350">
              <a:buFont typeface="+mj-lt"/>
              <a:buAutoNum type="arabicPeriod"/>
            </a:pPr>
            <a:r>
              <a:rPr lang="en-US" sz="1600" dirty="0" smtClean="0"/>
              <a:t>What </a:t>
            </a:r>
            <a:r>
              <a:rPr lang="en-US" sz="1600" dirty="0"/>
              <a:t>questions do the data raise</a:t>
            </a:r>
            <a:r>
              <a:rPr lang="en-US" sz="1600" dirty="0" smtClean="0"/>
              <a:t>?</a:t>
            </a:r>
          </a:p>
          <a:p>
            <a:pPr marL="514350" indent="-514350">
              <a:buFont typeface="+mj-lt"/>
              <a:buAutoNum type="arabicPeriod"/>
            </a:pPr>
            <a:r>
              <a:rPr lang="en-US" sz="1600" dirty="0" smtClean="0"/>
              <a:t>What </a:t>
            </a:r>
            <a:r>
              <a:rPr lang="en-US" sz="1600" dirty="0"/>
              <a:t>assumptions might be underneath what you are noticing in the data? </a:t>
            </a:r>
            <a:endParaRPr lang="en-US" sz="1600" dirty="0" smtClean="0"/>
          </a:p>
          <a:p>
            <a:pPr marL="514350" indent="-514350">
              <a:buFont typeface="+mj-lt"/>
              <a:buAutoNum type="arabicPeriod"/>
            </a:pPr>
            <a:r>
              <a:rPr lang="en-US" sz="1600" dirty="0" smtClean="0"/>
              <a:t>What </a:t>
            </a:r>
            <a:r>
              <a:rPr lang="en-US" sz="1600" dirty="0"/>
              <a:t>clues help explain why a certain population is meeting or missing targets? </a:t>
            </a:r>
            <a:endParaRPr lang="en-US" sz="1600" dirty="0" smtClean="0"/>
          </a:p>
          <a:p>
            <a:pPr marL="514350" indent="-514350">
              <a:buFont typeface="+mj-lt"/>
              <a:buAutoNum type="arabicPeriod"/>
            </a:pPr>
            <a:r>
              <a:rPr lang="en-US" sz="1600" dirty="0" smtClean="0"/>
              <a:t>What </a:t>
            </a:r>
            <a:r>
              <a:rPr lang="en-US" sz="1600" dirty="0"/>
              <a:t>areas in the data stand out as needing further </a:t>
            </a:r>
            <a:r>
              <a:rPr lang="en-US" sz="1600" dirty="0" smtClean="0"/>
              <a:t>explanation? Why</a:t>
            </a:r>
            <a:r>
              <a:rPr lang="en-US" sz="1600" dirty="0"/>
              <a:t>? </a:t>
            </a:r>
            <a:endParaRPr lang="en-US" sz="1600" dirty="0" smtClean="0"/>
          </a:p>
          <a:p>
            <a:pPr marL="514350" indent="-514350">
              <a:buFont typeface="+mj-lt"/>
              <a:buAutoNum type="arabicPeriod"/>
            </a:pPr>
            <a:r>
              <a:rPr lang="en-US" sz="1600" dirty="0" smtClean="0"/>
              <a:t> </a:t>
            </a:r>
            <a:r>
              <a:rPr lang="en-US" sz="1600" dirty="0"/>
              <a:t>What patterns or themes do you see in the observations? </a:t>
            </a:r>
          </a:p>
        </p:txBody>
      </p:sp>
      <p:pic>
        <p:nvPicPr>
          <p:cNvPr id="4" name="Picture 3"/>
          <p:cNvPicPr/>
          <p:nvPr/>
        </p:nvPicPr>
        <p:blipFill>
          <a:blip r:embed="rId2"/>
          <a:stretch>
            <a:fillRect/>
          </a:stretch>
        </p:blipFill>
        <p:spPr>
          <a:xfrm>
            <a:off x="609600" y="381000"/>
            <a:ext cx="982345" cy="1005840"/>
          </a:xfrm>
          <a:prstGeom prst="rect">
            <a:avLst/>
          </a:prstGeom>
          <a:ln>
            <a:solidFill>
              <a:schemeClr val="accent5">
                <a:lumMod val="50000"/>
              </a:schemeClr>
            </a:solid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8063025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Data Activities: </a:t>
            </a:r>
            <a:br>
              <a:rPr lang="en-US" sz="3200" dirty="0"/>
            </a:br>
            <a:r>
              <a:rPr lang="en-US" sz="2800" dirty="0">
                <a:solidFill>
                  <a:schemeClr val="accent5">
                    <a:lumMod val="75000"/>
                  </a:schemeClr>
                </a:solidFill>
              </a:rPr>
              <a:t>3. Aggregate and Analyze</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4286390"/>
              </p:ext>
            </p:extLst>
          </p:nvPr>
        </p:nvGraphicFramePr>
        <p:xfrm>
          <a:off x="2667000" y="762000"/>
          <a:ext cx="6096000" cy="5334001"/>
        </p:xfrm>
        <a:graphic>
          <a:graphicData uri="http://schemas.openxmlformats.org/drawingml/2006/table">
            <a:tbl>
              <a:tblPr firstRow="1" bandRow="1">
                <a:tableStyleId>{5C22544A-7EE6-4342-B048-85BDC9FD1C3A}</a:tableStyleId>
              </a:tblPr>
              <a:tblGrid>
                <a:gridCol w="6096000"/>
              </a:tblGrid>
              <a:tr h="1355361">
                <a:tc>
                  <a:txBody>
                    <a:bodyPr/>
                    <a:lstStyle/>
                    <a:p>
                      <a:r>
                        <a:rPr lang="en-US" dirty="0" smtClean="0"/>
                        <a:t>Question:</a:t>
                      </a:r>
                      <a:endParaRPr lang="en-US" dirty="0"/>
                    </a:p>
                  </a:txBody>
                  <a:tcPr/>
                </a:tc>
              </a:tr>
              <a:tr h="1267918">
                <a:tc>
                  <a:txBody>
                    <a:bodyPr/>
                    <a:lstStyle/>
                    <a:p>
                      <a:r>
                        <a:rPr lang="en-US" dirty="0" smtClean="0"/>
                        <a:t>Observations</a:t>
                      </a:r>
                      <a:r>
                        <a:rPr lang="en-US" baseline="0" dirty="0" smtClean="0"/>
                        <a:t> (without judgment, what the team sees?):</a:t>
                      </a:r>
                      <a:endParaRPr lang="en-US" dirty="0"/>
                    </a:p>
                  </a:txBody>
                  <a:tcPr/>
                </a:tc>
              </a:tr>
              <a:tr h="1355361">
                <a:tc>
                  <a:txBody>
                    <a:bodyPr/>
                    <a:lstStyle/>
                    <a:p>
                      <a:r>
                        <a:rPr lang="en-US" dirty="0" smtClean="0"/>
                        <a:t>Inferences (What can the team now infer about the focusing question?): </a:t>
                      </a:r>
                    </a:p>
                    <a:p>
                      <a:endParaRPr lang="en-US" dirty="0"/>
                    </a:p>
                  </a:txBody>
                  <a:tcPr/>
                </a:tc>
              </a:tr>
              <a:tr h="1355361">
                <a:tc>
                  <a:txBody>
                    <a:bodyPr/>
                    <a:lstStyle/>
                    <a:p>
                      <a:r>
                        <a:rPr lang="en-US" dirty="0" smtClean="0"/>
                        <a:t>Clarifying Questions or Tentative Conclusions:</a:t>
                      </a:r>
                    </a:p>
                    <a:p>
                      <a:endParaRPr lang="en-US" dirty="0"/>
                    </a:p>
                  </a:txBody>
                  <a:tcPr/>
                </a:tc>
              </a:tr>
            </a:tbl>
          </a:graphicData>
        </a:graphic>
      </p:graphicFrame>
      <p:pic>
        <p:nvPicPr>
          <p:cNvPr id="5" name="Picture 4"/>
          <p:cNvPicPr/>
          <p:nvPr/>
        </p:nvPicPr>
        <p:blipFill>
          <a:blip r:embed="rId2"/>
          <a:stretch>
            <a:fillRect/>
          </a:stretch>
        </p:blipFill>
        <p:spPr>
          <a:xfrm>
            <a:off x="609600" y="381000"/>
            <a:ext cx="982345" cy="1005840"/>
          </a:xfrm>
          <a:prstGeom prst="rect">
            <a:avLst/>
          </a:prstGeom>
          <a:ln>
            <a:solidFill>
              <a:schemeClr val="accent5">
                <a:lumMod val="50000"/>
              </a:schemeClr>
            </a:solidFill>
          </a:ln>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2715389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Plan – Goal 2</a:t>
            </a:r>
            <a:br>
              <a:rPr lang="en-US" dirty="0"/>
            </a:br>
            <a:endParaRPr lang="en-US" dirty="0"/>
          </a:p>
        </p:txBody>
      </p:sp>
      <p:sp>
        <p:nvSpPr>
          <p:cNvPr id="3" name="Content Placeholder 2"/>
          <p:cNvSpPr>
            <a:spLocks noGrp="1"/>
          </p:cNvSpPr>
          <p:nvPr>
            <p:ph idx="1"/>
          </p:nvPr>
        </p:nvSpPr>
        <p:spPr/>
        <p:txBody>
          <a:bodyPr/>
          <a:lstStyle/>
          <a:p>
            <a:r>
              <a:rPr lang="en-US" sz="2400" b="1" i="1" dirty="0" smtClean="0"/>
              <a:t>Program </a:t>
            </a:r>
            <a:r>
              <a:rPr lang="en-US" sz="2400" b="1" i="1" dirty="0"/>
              <a:t>Goal:</a:t>
            </a:r>
            <a:r>
              <a:rPr lang="en-US" sz="2400" i="1" dirty="0"/>
              <a:t> Improve agency communication support systems</a:t>
            </a:r>
            <a:r>
              <a:rPr lang="en-US" sz="2400" i="1" dirty="0" smtClean="0"/>
              <a:t>.</a:t>
            </a:r>
            <a:endParaRPr lang="en-US" sz="2400" i="1" dirty="0"/>
          </a:p>
          <a:p>
            <a:r>
              <a:rPr lang="en-US" sz="2400" b="1" i="1" dirty="0"/>
              <a:t>Objectives:</a:t>
            </a:r>
            <a:r>
              <a:rPr lang="en-US" sz="2400" i="1" dirty="0"/>
              <a:t> To replace existing telecommunication links with high speed Internet at all centers. Replace all old telephone systems at all systems</a:t>
            </a:r>
            <a:r>
              <a:rPr lang="en-US" sz="2400" i="1" dirty="0" smtClean="0"/>
              <a:t>.</a:t>
            </a:r>
            <a:endParaRPr lang="en-US" sz="2400" i="1" dirty="0"/>
          </a:p>
          <a:p>
            <a:r>
              <a:rPr lang="en-US" sz="2400" b="1" i="1" dirty="0"/>
              <a:t>Expected Outcome(s):</a:t>
            </a:r>
            <a:r>
              <a:rPr lang="en-US" sz="2400" i="1" dirty="0"/>
              <a:t> Improved access to all business applications for tracking HS systems and more reliable two-way communication with parents and staff.</a:t>
            </a:r>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42403735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Data Activities: </a:t>
            </a:r>
            <a:br>
              <a:rPr lang="en-US" sz="3200" dirty="0"/>
            </a:br>
            <a:r>
              <a:rPr lang="en-US" sz="2800" dirty="0">
                <a:solidFill>
                  <a:schemeClr val="accent5">
                    <a:lumMod val="75000"/>
                  </a:schemeClr>
                </a:solidFill>
              </a:rPr>
              <a:t>3. Aggregate and Analyze</a:t>
            </a:r>
            <a:endParaRPr lang="en-US" sz="2800" dirty="0"/>
          </a:p>
        </p:txBody>
      </p:sp>
      <p:sp>
        <p:nvSpPr>
          <p:cNvPr id="3" name="Content Placeholder 2"/>
          <p:cNvSpPr>
            <a:spLocks noGrp="1"/>
          </p:cNvSpPr>
          <p:nvPr>
            <p:ph idx="1"/>
          </p:nvPr>
        </p:nvSpPr>
        <p:spPr/>
        <p:txBody>
          <a:bodyPr>
            <a:normAutofit/>
          </a:bodyPr>
          <a:lstStyle/>
          <a:p>
            <a:pPr marL="0" indent="0">
              <a:buNone/>
            </a:pPr>
            <a:r>
              <a:rPr lang="en-US" b="1" dirty="0" smtClean="0"/>
              <a:t>Aggregate and Analyze…Activities </a:t>
            </a:r>
            <a:r>
              <a:rPr lang="en-US" b="1" dirty="0"/>
              <a:t>include: </a:t>
            </a:r>
          </a:p>
          <a:p>
            <a:pPr lvl="0"/>
            <a:r>
              <a:rPr lang="en-US" dirty="0"/>
              <a:t>Examining data to identify what is working and what is not working </a:t>
            </a:r>
          </a:p>
          <a:p>
            <a:pPr lvl="0"/>
            <a:r>
              <a:rPr lang="en-US" dirty="0"/>
              <a:t>Identifying trends in needs, strengths, and challenges </a:t>
            </a:r>
          </a:p>
          <a:p>
            <a:pPr lvl="0"/>
            <a:r>
              <a:rPr lang="en-US" dirty="0"/>
              <a:t>Connecting different data types and sources to get a bigger picture </a:t>
            </a:r>
          </a:p>
          <a:p>
            <a:pPr lvl="0"/>
            <a:r>
              <a:rPr lang="en-US" dirty="0"/>
              <a:t>Comparing data, such as conducting a longitudinal analysis that compares the same data from year to year, or comparing Head Start data to external local, state, or national </a:t>
            </a:r>
            <a:r>
              <a:rPr lang="en-US" dirty="0" smtClean="0"/>
              <a:t>data</a:t>
            </a:r>
            <a:endParaRPr lang="en-US" dirty="0"/>
          </a:p>
        </p:txBody>
      </p:sp>
      <p:pic>
        <p:nvPicPr>
          <p:cNvPr id="4" name="Picture 3"/>
          <p:cNvPicPr/>
          <p:nvPr/>
        </p:nvPicPr>
        <p:blipFill>
          <a:blip r:embed="rId2"/>
          <a:stretch>
            <a:fillRect/>
          </a:stretch>
        </p:blipFill>
        <p:spPr>
          <a:xfrm>
            <a:off x="609600" y="381000"/>
            <a:ext cx="982345" cy="1005840"/>
          </a:xfrm>
          <a:prstGeom prst="rect">
            <a:avLst/>
          </a:prstGeom>
          <a:ln>
            <a:solidFill>
              <a:schemeClr val="accent5">
                <a:lumMod val="50000"/>
              </a:schemeClr>
            </a:solid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5506855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Data Activities:</a:t>
            </a:r>
            <a:r>
              <a:rPr lang="en-US" sz="2800" dirty="0" smtClean="0"/>
              <a:t> </a:t>
            </a:r>
            <a:br>
              <a:rPr lang="en-US" sz="2800" dirty="0" smtClean="0"/>
            </a:br>
            <a:r>
              <a:rPr lang="en-US" sz="3200" dirty="0" smtClean="0">
                <a:solidFill>
                  <a:schemeClr val="accent5">
                    <a:lumMod val="75000"/>
                  </a:schemeClr>
                </a:solidFill>
              </a:rPr>
              <a:t>4. Use and Share</a:t>
            </a:r>
            <a:endParaRPr lang="en-US" sz="2800"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marL="0" indent="0" algn="ctr">
              <a:buNone/>
            </a:pPr>
            <a:r>
              <a:rPr lang="en-US" sz="2200" b="1" i="1" dirty="0" smtClean="0"/>
              <a:t>What do we have to say?</a:t>
            </a:r>
          </a:p>
          <a:p>
            <a:pPr marL="0" indent="0" algn="ctr">
              <a:buNone/>
            </a:pPr>
            <a:endParaRPr lang="en-US" sz="2000" i="1" dirty="0" smtClean="0"/>
          </a:p>
          <a:p>
            <a:r>
              <a:rPr lang="en-US" dirty="0"/>
              <a:t>This is </a:t>
            </a:r>
            <a:r>
              <a:rPr lang="en-US" dirty="0" smtClean="0"/>
              <a:t>an opportunities to </a:t>
            </a:r>
            <a:r>
              <a:rPr lang="en-US" dirty="0"/>
              <a:t>tell the story of the data you have collected, analyzed, and interpreted</a:t>
            </a:r>
            <a:r>
              <a:rPr lang="en-US" dirty="0" smtClean="0"/>
              <a:t>.</a:t>
            </a:r>
          </a:p>
          <a:p>
            <a:r>
              <a:rPr lang="en-US" dirty="0" smtClean="0"/>
              <a:t>Good </a:t>
            </a:r>
            <a:r>
              <a:rPr lang="en-US" dirty="0"/>
              <a:t>writing is structured to </a:t>
            </a:r>
            <a:r>
              <a:rPr lang="en-US" dirty="0" smtClean="0"/>
              <a:t>provide </a:t>
            </a:r>
            <a:r>
              <a:rPr lang="en-US" dirty="0"/>
              <a:t>information in a logical </a:t>
            </a:r>
            <a:r>
              <a:rPr lang="en-US" dirty="0" smtClean="0"/>
              <a:t>sequence.</a:t>
            </a:r>
          </a:p>
          <a:p>
            <a:r>
              <a:rPr lang="en-US" dirty="0" smtClean="0"/>
              <a:t>Good </a:t>
            </a:r>
            <a:r>
              <a:rPr lang="en-US" dirty="0"/>
              <a:t>writing takes its audience into </a:t>
            </a:r>
            <a:r>
              <a:rPr lang="en-US" dirty="0" smtClean="0"/>
              <a:t>account.</a:t>
            </a:r>
          </a:p>
        </p:txBody>
      </p:sp>
      <p:pic>
        <p:nvPicPr>
          <p:cNvPr id="7" name="Picture 6"/>
          <p:cNvPicPr/>
          <p:nvPr/>
        </p:nvPicPr>
        <p:blipFill>
          <a:blip r:embed="rId3"/>
          <a:stretch>
            <a:fillRect/>
          </a:stretch>
        </p:blipFill>
        <p:spPr>
          <a:xfrm>
            <a:off x="609600" y="365760"/>
            <a:ext cx="1035050" cy="1005840"/>
          </a:xfrm>
          <a:prstGeom prst="rect">
            <a:avLst/>
          </a:prstGeom>
          <a:ln>
            <a:solidFill>
              <a:schemeClr val="accent5">
                <a:lumMod val="50000"/>
              </a:schemeClr>
            </a:solidFill>
          </a:ln>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42462637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Data Activities: </a:t>
            </a:r>
            <a:br>
              <a:rPr lang="en-US" sz="3200" dirty="0"/>
            </a:br>
            <a:r>
              <a:rPr lang="en-US" sz="3200" dirty="0">
                <a:solidFill>
                  <a:schemeClr val="accent5">
                    <a:lumMod val="75000"/>
                  </a:schemeClr>
                </a:solidFill>
              </a:rPr>
              <a:t>4. Use and Share</a:t>
            </a:r>
          </a:p>
        </p:txBody>
      </p:sp>
      <p:sp>
        <p:nvSpPr>
          <p:cNvPr id="3" name="Content Placeholder 2"/>
          <p:cNvSpPr>
            <a:spLocks noGrp="1"/>
          </p:cNvSpPr>
          <p:nvPr>
            <p:ph idx="1"/>
          </p:nvPr>
        </p:nvSpPr>
        <p:spPr/>
        <p:txBody>
          <a:bodyPr>
            <a:noAutofit/>
          </a:bodyPr>
          <a:lstStyle/>
          <a:p>
            <a:pPr marL="0" indent="0" algn="ctr">
              <a:buNone/>
            </a:pPr>
            <a:r>
              <a:rPr lang="en-US" sz="2200" b="1" i="1" dirty="0"/>
              <a:t>How do we tell the story of our data</a:t>
            </a:r>
            <a:r>
              <a:rPr lang="en-US" sz="2200" b="1" i="1" dirty="0" smtClean="0"/>
              <a:t>?</a:t>
            </a:r>
          </a:p>
          <a:p>
            <a:pPr marL="0" indent="0" algn="ctr">
              <a:buNone/>
            </a:pPr>
            <a:endParaRPr lang="en-US" sz="2000" i="1" dirty="0"/>
          </a:p>
          <a:p>
            <a:pPr lvl="0"/>
            <a:r>
              <a:rPr lang="en-US" sz="1800" dirty="0" smtClean="0"/>
              <a:t>Provide </a:t>
            </a:r>
            <a:r>
              <a:rPr lang="en-US" sz="1800" dirty="0"/>
              <a:t>findings in relation to a benchmark, such as state findings compared to national or regional findings</a:t>
            </a:r>
          </a:p>
          <a:p>
            <a:pPr lvl="0"/>
            <a:r>
              <a:rPr lang="en-US" sz="1800" dirty="0"/>
              <a:t>Start with giving an overall picture, or highlights, then target specific findings</a:t>
            </a:r>
          </a:p>
          <a:p>
            <a:pPr lvl="0"/>
            <a:r>
              <a:rPr lang="en-US" sz="1800" dirty="0"/>
              <a:t>Include pictures, graphics</a:t>
            </a:r>
          </a:p>
          <a:p>
            <a:pPr lvl="0"/>
            <a:r>
              <a:rPr lang="en-US" sz="1800" dirty="0"/>
              <a:t>When possible include quotes or stories that connect the findings to real people</a:t>
            </a:r>
          </a:p>
          <a:p>
            <a:pPr lvl="0"/>
            <a:r>
              <a:rPr lang="en-US" sz="1800" dirty="0"/>
              <a:t>Break out important information in text boxes to make it more reader friendly</a:t>
            </a:r>
          </a:p>
          <a:p>
            <a:pPr lvl="0"/>
            <a:r>
              <a:rPr lang="en-US" sz="1800" dirty="0"/>
              <a:t>Keep it brief</a:t>
            </a:r>
          </a:p>
          <a:p>
            <a:pPr lvl="0"/>
            <a:r>
              <a:rPr lang="en-US" sz="1800" dirty="0"/>
              <a:t>Refer to the data in the most significant way; 20 percent of the children or 1 in 5 </a:t>
            </a:r>
            <a:r>
              <a:rPr lang="en-US" sz="1800" dirty="0" smtClean="0"/>
              <a:t>children</a:t>
            </a:r>
            <a:endParaRPr lang="en-US" sz="1800" dirty="0"/>
          </a:p>
        </p:txBody>
      </p:sp>
      <p:pic>
        <p:nvPicPr>
          <p:cNvPr id="4" name="Picture 3"/>
          <p:cNvPicPr/>
          <p:nvPr/>
        </p:nvPicPr>
        <p:blipFill>
          <a:blip r:embed="rId2"/>
          <a:stretch>
            <a:fillRect/>
          </a:stretch>
        </p:blipFill>
        <p:spPr>
          <a:xfrm>
            <a:off x="609600" y="365760"/>
            <a:ext cx="1035050" cy="1005840"/>
          </a:xfrm>
          <a:prstGeom prst="rect">
            <a:avLst/>
          </a:prstGeom>
          <a:ln>
            <a:solidFill>
              <a:schemeClr val="accent5">
                <a:lumMod val="50000"/>
              </a:schemeClr>
            </a:solid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39884198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Data Activities: </a:t>
            </a:r>
            <a:br>
              <a:rPr lang="en-US" sz="3200" dirty="0"/>
            </a:br>
            <a:r>
              <a:rPr lang="en-US" sz="3200" dirty="0">
                <a:solidFill>
                  <a:schemeClr val="accent5">
                    <a:lumMod val="75000"/>
                  </a:schemeClr>
                </a:solidFill>
              </a:rPr>
              <a:t>4. Use and Share</a:t>
            </a:r>
            <a:endParaRPr lang="en-US" sz="3200" dirty="0"/>
          </a:p>
        </p:txBody>
      </p:sp>
      <p:sp>
        <p:nvSpPr>
          <p:cNvPr id="3" name="Content Placeholder 2"/>
          <p:cNvSpPr>
            <a:spLocks noGrp="1"/>
          </p:cNvSpPr>
          <p:nvPr>
            <p:ph idx="1"/>
          </p:nvPr>
        </p:nvSpPr>
        <p:spPr/>
        <p:txBody>
          <a:bodyPr>
            <a:normAutofit fontScale="25000" lnSpcReduction="20000"/>
          </a:bodyPr>
          <a:lstStyle/>
          <a:p>
            <a:pPr marL="0" indent="0" algn="ctr">
              <a:buNone/>
            </a:pPr>
            <a:r>
              <a:rPr lang="en-US" sz="8800" b="1" i="1" dirty="0"/>
              <a:t>How do we tell the story of our data</a:t>
            </a:r>
            <a:r>
              <a:rPr lang="en-US" sz="8800" b="1" i="1" dirty="0" smtClean="0"/>
              <a:t>? (cont.)</a:t>
            </a:r>
          </a:p>
          <a:p>
            <a:pPr marL="0" indent="0" algn="ctr">
              <a:buNone/>
            </a:pPr>
            <a:endParaRPr lang="en-US" sz="8000" i="1" dirty="0" smtClean="0"/>
          </a:p>
          <a:p>
            <a:pPr lvl="0"/>
            <a:r>
              <a:rPr lang="en-US" sz="7200" dirty="0" smtClean="0"/>
              <a:t>Use </a:t>
            </a:r>
            <a:r>
              <a:rPr lang="en-US" sz="7200" dirty="0"/>
              <a:t>specific numbers when possible and use the most recent data available</a:t>
            </a:r>
          </a:p>
          <a:p>
            <a:pPr lvl="0"/>
            <a:r>
              <a:rPr lang="en-US" sz="7200" dirty="0"/>
              <a:t>Balance the positive and negative of data findings; less than a quarter or more than 75% </a:t>
            </a:r>
          </a:p>
          <a:p>
            <a:pPr lvl="0"/>
            <a:r>
              <a:rPr lang="en-US" sz="7200" dirty="0"/>
              <a:t>Be careful not to generalize when dealing with very small numbers</a:t>
            </a:r>
          </a:p>
          <a:p>
            <a:pPr lvl="0"/>
            <a:r>
              <a:rPr lang="en-US" sz="7200" dirty="0"/>
              <a:t>Explain why findings included in the report are important and how specific audiences could use the data to improve programs.</a:t>
            </a:r>
          </a:p>
          <a:p>
            <a:pPr lvl="0"/>
            <a:r>
              <a:rPr lang="en-US" sz="7200" dirty="0"/>
              <a:t>Always credit the source of the data (when, how, by whom it was collected)</a:t>
            </a:r>
          </a:p>
          <a:p>
            <a:pPr lvl="0"/>
            <a:r>
              <a:rPr lang="en-US" sz="7200" dirty="0"/>
              <a:t>Provide links to additional resources at the end</a:t>
            </a:r>
          </a:p>
          <a:p>
            <a:pPr lvl="0"/>
            <a:r>
              <a:rPr lang="en-US" sz="7200" dirty="0"/>
              <a:t>Include case studies when possible</a:t>
            </a:r>
          </a:p>
          <a:p>
            <a:pPr lvl="0"/>
            <a:r>
              <a:rPr lang="en-US" sz="7200" dirty="0"/>
              <a:t>For some audiences, organize data and present logical illustration of how the data was managed.</a:t>
            </a:r>
          </a:p>
          <a:p>
            <a:endParaRPr lang="en-US" dirty="0"/>
          </a:p>
        </p:txBody>
      </p:sp>
      <p:pic>
        <p:nvPicPr>
          <p:cNvPr id="4" name="Picture 3"/>
          <p:cNvPicPr/>
          <p:nvPr/>
        </p:nvPicPr>
        <p:blipFill>
          <a:blip r:embed="rId2"/>
          <a:stretch>
            <a:fillRect/>
          </a:stretch>
        </p:blipFill>
        <p:spPr>
          <a:xfrm>
            <a:off x="609600" y="365760"/>
            <a:ext cx="1035050" cy="1005840"/>
          </a:xfrm>
          <a:prstGeom prst="rect">
            <a:avLst/>
          </a:prstGeom>
          <a:ln>
            <a:solidFill>
              <a:schemeClr val="accent5">
                <a:lumMod val="50000"/>
              </a:schemeClr>
            </a:solid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39733254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Data Activities: </a:t>
            </a:r>
            <a:br>
              <a:rPr lang="en-US" sz="3200" dirty="0"/>
            </a:br>
            <a:r>
              <a:rPr lang="en-US" sz="3200" dirty="0">
                <a:solidFill>
                  <a:schemeClr val="accent5">
                    <a:lumMod val="75000"/>
                  </a:schemeClr>
                </a:solidFill>
              </a:rPr>
              <a:t>4. Use and Share</a:t>
            </a:r>
            <a:endParaRPr lang="en-US" sz="3200" dirty="0"/>
          </a:p>
        </p:txBody>
      </p:sp>
      <p:sp>
        <p:nvSpPr>
          <p:cNvPr id="3" name="Content Placeholder 2"/>
          <p:cNvSpPr>
            <a:spLocks noGrp="1"/>
          </p:cNvSpPr>
          <p:nvPr>
            <p:ph idx="1"/>
          </p:nvPr>
        </p:nvSpPr>
        <p:spPr/>
        <p:txBody>
          <a:bodyPr>
            <a:normAutofit/>
          </a:bodyPr>
          <a:lstStyle/>
          <a:p>
            <a:pPr marL="0" indent="0">
              <a:buNone/>
            </a:pPr>
            <a:r>
              <a:rPr lang="en-US" sz="2200" b="1" dirty="0" smtClean="0"/>
              <a:t>Use and Share…Activities </a:t>
            </a:r>
            <a:r>
              <a:rPr lang="en-US" sz="2200" b="1" dirty="0"/>
              <a:t>include: </a:t>
            </a:r>
          </a:p>
          <a:p>
            <a:pPr lvl="0"/>
            <a:r>
              <a:rPr lang="en-US" dirty="0"/>
              <a:t>Presenting data graphically to provide information in user-friendly ways </a:t>
            </a:r>
          </a:p>
          <a:p>
            <a:pPr lvl="0"/>
            <a:r>
              <a:rPr lang="en-US" dirty="0"/>
              <a:t>Establishing systematic solutions to identified problems </a:t>
            </a:r>
          </a:p>
          <a:p>
            <a:pPr lvl="0"/>
            <a:r>
              <a:rPr lang="en-US" dirty="0"/>
              <a:t>Identifying new goals and new critical questions based on the results of data analysis </a:t>
            </a:r>
          </a:p>
          <a:p>
            <a:pPr lvl="0"/>
            <a:r>
              <a:rPr lang="en-US" dirty="0"/>
              <a:t>Sharing results with stakeholders (staff, parents, governing bodies, community members, etc</a:t>
            </a:r>
            <a:r>
              <a:rPr lang="en-US" dirty="0" smtClean="0"/>
              <a:t>.)</a:t>
            </a:r>
            <a:endParaRPr lang="en-US" dirty="0"/>
          </a:p>
        </p:txBody>
      </p:sp>
      <p:pic>
        <p:nvPicPr>
          <p:cNvPr id="4" name="Picture 3"/>
          <p:cNvPicPr/>
          <p:nvPr/>
        </p:nvPicPr>
        <p:blipFill>
          <a:blip r:embed="rId2"/>
          <a:stretch>
            <a:fillRect/>
          </a:stretch>
        </p:blipFill>
        <p:spPr>
          <a:xfrm>
            <a:off x="609600" y="365760"/>
            <a:ext cx="1035050" cy="1005840"/>
          </a:xfrm>
          <a:prstGeom prst="rect">
            <a:avLst/>
          </a:prstGeom>
          <a:ln>
            <a:solidFill>
              <a:schemeClr val="accent5">
                <a:lumMod val="50000"/>
              </a:schemeClr>
            </a:solid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13754423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447800" y="228600"/>
            <a:ext cx="5943600" cy="3200400"/>
          </a:xfrm>
          <a:prstGeom prst="rect">
            <a:avLst/>
          </a:prstGeom>
        </p:spPr>
      </p:pic>
      <p:pic>
        <p:nvPicPr>
          <p:cNvPr id="4" name="Picture 3"/>
          <p:cNvPicPr/>
          <p:nvPr/>
        </p:nvPicPr>
        <p:blipFill>
          <a:blip r:embed="rId4">
            <a:extLst>
              <a:ext uri="{BEBA8EAE-BF5A-486C-A8C5-ECC9F3942E4B}">
                <a14:imgProps xmlns:a14="http://schemas.microsoft.com/office/drawing/2010/main">
                  <a14:imgLayer r:embed="rId5">
                    <a14:imgEffect>
                      <a14:sharpenSoften amount="25000"/>
                    </a14:imgEffect>
                  </a14:imgLayer>
                </a14:imgProps>
              </a:ext>
            </a:extLst>
          </a:blip>
          <a:stretch>
            <a:fillRect/>
          </a:stretch>
        </p:blipFill>
        <p:spPr>
          <a:xfrm>
            <a:off x="1447800" y="3428999"/>
            <a:ext cx="5943600" cy="3200400"/>
          </a:xfrm>
          <a:prstGeom prst="rect">
            <a:avLst/>
          </a:prstGeom>
        </p:spPr>
      </p:pic>
      <p:sp>
        <p:nvSpPr>
          <p:cNvPr id="2" name="Footer Placeholder 1"/>
          <p:cNvSpPr>
            <a:spLocks noGrp="1"/>
          </p:cNvSpPr>
          <p:nvPr>
            <p:ph type="ftr" sz="quarter" idx="11"/>
          </p:nvPr>
        </p:nvSpPr>
        <p:spPr/>
        <p:txBody>
          <a:bodyPr/>
          <a:lstStyle/>
          <a:p>
            <a:r>
              <a:rPr lang="en-US" smtClean="0"/>
              <a:t>www.noloconsulting.com</a:t>
            </a:r>
            <a:endParaRPr lang="en-US"/>
          </a:p>
        </p:txBody>
      </p:sp>
    </p:spTree>
    <p:extLst>
      <p:ext uri="{BB962C8B-B14F-4D97-AF65-F5344CB8AC3E}">
        <p14:creationId xmlns:p14="http://schemas.microsoft.com/office/powerpoint/2010/main" val="646589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Plan – Goal </a:t>
            </a:r>
            <a:r>
              <a:rPr lang="en-US" dirty="0" smtClean="0"/>
              <a:t>2</a:t>
            </a:r>
            <a:endParaRPr lang="en-US" dirty="0"/>
          </a:p>
        </p:txBody>
      </p:sp>
      <p:sp>
        <p:nvSpPr>
          <p:cNvPr id="3" name="Content Placeholder 2"/>
          <p:cNvSpPr>
            <a:spLocks noGrp="1"/>
          </p:cNvSpPr>
          <p:nvPr>
            <p:ph idx="1"/>
          </p:nvPr>
        </p:nvSpPr>
        <p:spPr/>
        <p:txBody>
          <a:bodyPr>
            <a:normAutofit lnSpcReduction="10000"/>
          </a:bodyPr>
          <a:lstStyle/>
          <a:p>
            <a:endParaRPr lang="en-US" sz="2400" b="1" i="1" dirty="0" smtClean="0"/>
          </a:p>
          <a:p>
            <a:r>
              <a:rPr lang="en-US" sz="2400" b="1" i="1" dirty="0" smtClean="0"/>
              <a:t>Program </a:t>
            </a:r>
            <a:r>
              <a:rPr lang="en-US" sz="2400" b="1" i="1" dirty="0"/>
              <a:t>Goal:</a:t>
            </a:r>
            <a:r>
              <a:rPr lang="en-US" sz="2400" i="1" dirty="0"/>
              <a:t> The agency will improve its technological capabilities, which will enable the program to effectively communicate with staff, parents and the community.</a:t>
            </a:r>
          </a:p>
          <a:p>
            <a:r>
              <a:rPr lang="en-US" sz="2400" b="1" i="1" dirty="0"/>
              <a:t>Objectives: </a:t>
            </a:r>
            <a:r>
              <a:rPr lang="en-US" sz="2400" i="1" dirty="0"/>
              <a:t>To install a communication system at 5 HS/EHS centers that will enable staff to communicated effectively throughout the centers. </a:t>
            </a:r>
          </a:p>
          <a:p>
            <a:r>
              <a:rPr lang="en-US" sz="2400" b="1" i="1" dirty="0"/>
              <a:t>Expected Outcome(s):</a:t>
            </a:r>
            <a:r>
              <a:rPr lang="en-US" sz="2400" i="1" dirty="0"/>
              <a:t> Staff will effectively communicate needs, concerns and pertinent information to ensure the safety and well being of staff and children. </a:t>
            </a:r>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3325575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Plan – Goal </a:t>
            </a:r>
            <a:r>
              <a:rPr lang="en-US" dirty="0" smtClean="0"/>
              <a:t>2</a:t>
            </a:r>
            <a:endParaRPr lang="en-US" dirty="0"/>
          </a:p>
        </p:txBody>
      </p:sp>
      <p:sp>
        <p:nvSpPr>
          <p:cNvPr id="3" name="Content Placeholder 2"/>
          <p:cNvSpPr>
            <a:spLocks noGrp="1"/>
          </p:cNvSpPr>
          <p:nvPr>
            <p:ph idx="1"/>
          </p:nvPr>
        </p:nvSpPr>
        <p:spPr/>
        <p:txBody>
          <a:bodyPr/>
          <a:lstStyle/>
          <a:p>
            <a:r>
              <a:rPr lang="en-US" sz="2400" b="1" i="1" dirty="0"/>
              <a:t>Program Goal:</a:t>
            </a:r>
            <a:r>
              <a:rPr lang="en-US" sz="2400" i="1" dirty="0"/>
              <a:t> The agency will improve technology every three to five years</a:t>
            </a:r>
            <a:r>
              <a:rPr lang="en-US" sz="2400" i="1" dirty="0" smtClean="0"/>
              <a:t>.</a:t>
            </a:r>
            <a:endParaRPr lang="en-US" sz="2400" i="1" dirty="0"/>
          </a:p>
          <a:p>
            <a:r>
              <a:rPr lang="en-US" sz="2400" b="1" i="1" dirty="0"/>
              <a:t>Objectives:</a:t>
            </a:r>
            <a:r>
              <a:rPr lang="en-US" sz="2400" i="1" dirty="0"/>
              <a:t> To enhance the productivity of our staff</a:t>
            </a:r>
            <a:r>
              <a:rPr lang="en-US" sz="2400" i="1" dirty="0" smtClean="0"/>
              <a:t>.</a:t>
            </a:r>
            <a:endParaRPr lang="en-US" sz="2400" i="1" dirty="0"/>
          </a:p>
          <a:p>
            <a:r>
              <a:rPr lang="en-US" sz="2400" b="1" i="1" dirty="0"/>
              <a:t>Expected Outcome(s):</a:t>
            </a:r>
            <a:r>
              <a:rPr lang="en-US" sz="2400" i="1" dirty="0"/>
              <a:t> To have more exposure for children and staff and improve the day-to-day business operation flow.</a:t>
            </a:r>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858936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Version </a:t>
            </a:r>
            <a:r>
              <a:rPr lang="en-US" dirty="0" smtClean="0"/>
              <a:t> </a:t>
            </a:r>
            <a:br>
              <a:rPr lang="en-US" dirty="0" smtClean="0"/>
            </a:br>
            <a:r>
              <a:rPr lang="en-US" dirty="0" smtClean="0"/>
              <a:t>Goal </a:t>
            </a:r>
            <a:r>
              <a:rPr lang="en-US" dirty="0" smtClean="0"/>
              <a:t>2</a:t>
            </a:r>
            <a:endParaRPr lang="en-US" dirty="0"/>
          </a:p>
        </p:txBody>
      </p:sp>
      <p:sp>
        <p:nvSpPr>
          <p:cNvPr id="3" name="Content Placeholder 2"/>
          <p:cNvSpPr>
            <a:spLocks noGrp="1"/>
          </p:cNvSpPr>
          <p:nvPr>
            <p:ph idx="1"/>
          </p:nvPr>
        </p:nvSpPr>
        <p:spPr/>
        <p:txBody>
          <a:bodyPr/>
          <a:lstStyle/>
          <a:p>
            <a:r>
              <a:rPr lang="en-US" b="1" dirty="0">
                <a:solidFill>
                  <a:srgbClr val="0000FF"/>
                </a:solidFill>
              </a:rPr>
              <a:t>Program Goal: </a:t>
            </a:r>
            <a:r>
              <a:rPr lang="en-US" dirty="0" smtClean="0">
                <a:solidFill>
                  <a:srgbClr val="0000FF"/>
                </a:solidFill>
              </a:rPr>
              <a:t>ABC Head Start will </a:t>
            </a:r>
            <a:r>
              <a:rPr lang="en-US" dirty="0">
                <a:solidFill>
                  <a:srgbClr val="0000FF"/>
                </a:solidFill>
              </a:rPr>
              <a:t>r</a:t>
            </a:r>
            <a:r>
              <a:rPr lang="en-US" dirty="0" smtClean="0">
                <a:solidFill>
                  <a:srgbClr val="0000FF"/>
                </a:solidFill>
              </a:rPr>
              <a:t>un </a:t>
            </a:r>
            <a:r>
              <a:rPr lang="en-US" dirty="0">
                <a:solidFill>
                  <a:srgbClr val="0000FF"/>
                </a:solidFill>
              </a:rPr>
              <a:t>a state of the art technology system with networks that give access to information and applications that are appropriate for an </a:t>
            </a:r>
            <a:r>
              <a:rPr lang="en-US" dirty="0" smtClean="0">
                <a:solidFill>
                  <a:srgbClr val="0000FF"/>
                </a:solidFill>
              </a:rPr>
              <a:t>organization </a:t>
            </a:r>
            <a:r>
              <a:rPr lang="en-US" dirty="0">
                <a:solidFill>
                  <a:srgbClr val="0000FF"/>
                </a:solidFill>
              </a:rPr>
              <a:t>with a mission to empower individual and improve communities.</a:t>
            </a:r>
          </a:p>
          <a:p>
            <a:r>
              <a:rPr lang="en-US" b="1" dirty="0">
                <a:solidFill>
                  <a:srgbClr val="0000FF"/>
                </a:solidFill>
              </a:rPr>
              <a:t>Objective:  </a:t>
            </a:r>
            <a:r>
              <a:rPr lang="en-US" dirty="0">
                <a:solidFill>
                  <a:srgbClr val="0000FF"/>
                </a:solidFill>
              </a:rPr>
              <a:t>ABC Head Start </a:t>
            </a:r>
            <a:r>
              <a:rPr lang="en-US" dirty="0" smtClean="0">
                <a:solidFill>
                  <a:srgbClr val="0000FF"/>
                </a:solidFill>
              </a:rPr>
              <a:t>will install high-speed </a:t>
            </a:r>
            <a:r>
              <a:rPr lang="en-US" dirty="0">
                <a:solidFill>
                  <a:srgbClr val="0000FF"/>
                </a:solidFill>
              </a:rPr>
              <a:t>Internet at all centers, upgrade telephone communication </a:t>
            </a:r>
            <a:r>
              <a:rPr lang="en-US" dirty="0" smtClean="0">
                <a:solidFill>
                  <a:srgbClr val="0000FF"/>
                </a:solidFill>
              </a:rPr>
              <a:t>systems </a:t>
            </a:r>
            <a:r>
              <a:rPr lang="en-US" dirty="0" smtClean="0">
                <a:solidFill>
                  <a:srgbClr val="0000FF"/>
                </a:solidFill>
              </a:rPr>
              <a:t>and </a:t>
            </a:r>
            <a:r>
              <a:rPr lang="en-US" dirty="0">
                <a:solidFill>
                  <a:srgbClr val="0000FF"/>
                </a:solidFill>
              </a:rPr>
              <a:t>provide teachers with communication training and tools </a:t>
            </a:r>
            <a:r>
              <a:rPr lang="en-US" dirty="0" smtClean="0">
                <a:solidFill>
                  <a:srgbClr val="0000FF"/>
                </a:solidFill>
              </a:rPr>
              <a:t>to </a:t>
            </a:r>
            <a:r>
              <a:rPr lang="en-US" dirty="0">
                <a:solidFill>
                  <a:srgbClr val="0000FF"/>
                </a:solidFill>
              </a:rPr>
              <a:t>enhance their ability to </a:t>
            </a:r>
            <a:r>
              <a:rPr lang="en-US" dirty="0" smtClean="0">
                <a:solidFill>
                  <a:srgbClr val="0000FF"/>
                </a:solidFill>
              </a:rPr>
              <a:t>conduct virtual educational </a:t>
            </a:r>
            <a:r>
              <a:rPr lang="en-US" dirty="0">
                <a:solidFill>
                  <a:srgbClr val="0000FF"/>
                </a:solidFill>
              </a:rPr>
              <a:t>conferences with educators, colleagues and parents by the end of 2015.</a:t>
            </a:r>
          </a:p>
          <a:p>
            <a:r>
              <a:rPr lang="en-US" b="1" dirty="0">
                <a:solidFill>
                  <a:srgbClr val="0000FF"/>
                </a:solidFill>
              </a:rPr>
              <a:t>Outcome: </a:t>
            </a:r>
            <a:r>
              <a:rPr lang="en-US" dirty="0">
                <a:solidFill>
                  <a:srgbClr val="0000FF"/>
                </a:solidFill>
              </a:rPr>
              <a:t>Well-thought-out technology plans can lead to greater productivity, increased staff morale, and improved service to families, community partners and children. </a:t>
            </a: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3546776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Plan – Goal 3</a:t>
            </a:r>
          </a:p>
        </p:txBody>
      </p:sp>
      <p:sp>
        <p:nvSpPr>
          <p:cNvPr id="3" name="Content Placeholder 2"/>
          <p:cNvSpPr>
            <a:spLocks noGrp="1"/>
          </p:cNvSpPr>
          <p:nvPr>
            <p:ph idx="1"/>
          </p:nvPr>
        </p:nvSpPr>
        <p:spPr/>
        <p:txBody>
          <a:bodyPr/>
          <a:lstStyle/>
          <a:p>
            <a:r>
              <a:rPr lang="en-US" sz="2400" b="1" i="1" dirty="0"/>
              <a:t>Program Goal:</a:t>
            </a:r>
            <a:r>
              <a:rPr lang="en-US" sz="2400" i="1" dirty="0"/>
              <a:t> Expand our reach to local families in and outside of program by bringing quality services including health, mental health and education services</a:t>
            </a:r>
            <a:r>
              <a:rPr lang="en-US" sz="2400" i="1" dirty="0" smtClean="0"/>
              <a:t>.</a:t>
            </a:r>
            <a:endParaRPr lang="en-US" sz="2400" i="1" dirty="0"/>
          </a:p>
          <a:p>
            <a:r>
              <a:rPr lang="en-US" sz="2400" b="1" i="1" dirty="0"/>
              <a:t>Objectives:</a:t>
            </a:r>
            <a:r>
              <a:rPr lang="en-US" sz="2400" i="1" dirty="0"/>
              <a:t> To partner with school districts to locate [HS] eligible children. </a:t>
            </a:r>
          </a:p>
          <a:p>
            <a:r>
              <a:rPr lang="en-US" sz="2400" b="1" i="1" dirty="0"/>
              <a:t>Expected Outcome(s):</a:t>
            </a:r>
            <a:r>
              <a:rPr lang="en-US" sz="2400" i="1" dirty="0"/>
              <a:t> Increase the number of children who are school ready, increase health awareness and decrease health and dental issues.</a:t>
            </a:r>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3930" y="5486400"/>
            <a:ext cx="560070" cy="670560"/>
          </a:xfrm>
          <a:prstGeom prst="rect">
            <a:avLst/>
          </a:prstGeom>
          <a:noFill/>
          <a:ln>
            <a:noFill/>
          </a:ln>
        </p:spPr>
      </p:pic>
    </p:spTree>
    <p:extLst>
      <p:ext uri="{BB962C8B-B14F-4D97-AF65-F5344CB8AC3E}">
        <p14:creationId xmlns:p14="http://schemas.microsoft.com/office/powerpoint/2010/main" val="744220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TM03457475[[fn=Frame]]</Template>
  <TotalTime>2773</TotalTime>
  <Words>3865</Words>
  <Application>Microsoft Office PowerPoint</Application>
  <PresentationFormat>On-screen Show (4:3)</PresentationFormat>
  <Paragraphs>619</Paragraphs>
  <Slides>55</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Cambria</vt:lpstr>
      <vt:lpstr>Corbel</vt:lpstr>
      <vt:lpstr>Times New Roman</vt:lpstr>
      <vt:lpstr>Wingdings 2</vt:lpstr>
      <vt:lpstr>Frame</vt:lpstr>
      <vt:lpstr>Using Your Individual Program Data to Measure Impact and Improve Decision Making</vt:lpstr>
      <vt:lpstr>Agenda</vt:lpstr>
      <vt:lpstr>Action Plan – Goal 1 </vt:lpstr>
      <vt:lpstr>Suggested Version  Goal 1</vt:lpstr>
      <vt:lpstr>Action Plan – Goal 2 </vt:lpstr>
      <vt:lpstr>Action Plan – Goal 2</vt:lpstr>
      <vt:lpstr>Action Plan – Goal 2</vt:lpstr>
      <vt:lpstr>Suggested Version   Goal 2</vt:lpstr>
      <vt:lpstr>Action Plan – Goal 3</vt:lpstr>
      <vt:lpstr>Suggested Version  Goal 3</vt:lpstr>
      <vt:lpstr>Question Check  . . . Goal </vt:lpstr>
      <vt:lpstr>PowerPoint Presentation</vt:lpstr>
      <vt:lpstr>Data Activities:  1. Prepare</vt:lpstr>
      <vt:lpstr>Data Activities:  1. Prepare</vt:lpstr>
      <vt:lpstr>Data Activities:  1. Prepare</vt:lpstr>
      <vt:lpstr>Data Activities:  1. Prepare</vt:lpstr>
      <vt:lpstr>PowerPoint Presentation</vt:lpstr>
      <vt:lpstr>Data Activities:  2. Collect</vt:lpstr>
      <vt:lpstr>Data Activities:  2. Collect</vt:lpstr>
      <vt:lpstr>Data Activities:  2. Collect</vt:lpstr>
      <vt:lpstr>Data Activities:  2. Collect</vt:lpstr>
      <vt:lpstr>Data Activities:  2. Collect</vt:lpstr>
      <vt:lpstr>Data Activities:  2. Collect</vt:lpstr>
      <vt:lpstr>Data Activities:  2. Collect</vt:lpstr>
      <vt:lpstr>Data Activities:  2. Collect</vt:lpstr>
      <vt:lpstr>Data Activities:  3. Aggregate and Analyze</vt:lpstr>
      <vt:lpstr>Data Activities:  3. Aggregate and Analyze</vt:lpstr>
      <vt:lpstr>Data Activities:  3. Aggregate and Analyze</vt:lpstr>
      <vt:lpstr>Data Activities:  3. Aggregate and Analyze</vt:lpstr>
      <vt:lpstr>Data Activities:  3. Aggregate and Analyze</vt:lpstr>
      <vt:lpstr>Data Activities:  3. Aggregate and Analyze</vt:lpstr>
      <vt:lpstr>Data Activities:  3. Aggregate and Analyze</vt:lpstr>
      <vt:lpstr>Data Activities:  3. Aggregate and Analyze</vt:lpstr>
      <vt:lpstr>Data Activities:  3. Aggregate and Analyze</vt:lpstr>
      <vt:lpstr>Useful Keyboard Shortcuts! </vt:lpstr>
      <vt:lpstr>Column Chart Useful to show a single point comparison</vt:lpstr>
      <vt:lpstr>Clustered Columns Comparing multiple data points across multiple sites</vt:lpstr>
      <vt:lpstr>100% Stacked Columns For looking at distribution of factors that equal 100%</vt:lpstr>
      <vt:lpstr>Stacked Columns For comparing multiple factors when total does not equal 100%</vt:lpstr>
      <vt:lpstr>Pie Chart For looking at distribution of factors that equal 100%</vt:lpstr>
      <vt:lpstr>Bar Chart For looking at multiple factors – especially those with long labels</vt:lpstr>
      <vt:lpstr>Line Graph To look at data over time</vt:lpstr>
      <vt:lpstr>Data Activities:  3. Aggregate and Analyze</vt:lpstr>
      <vt:lpstr>Data Activities:  3. Aggregate and Analyze</vt:lpstr>
      <vt:lpstr>Data Activities:  3. Aggregate and Analyze</vt:lpstr>
      <vt:lpstr>Data Activities:  3. Aggregate and Analyze</vt:lpstr>
      <vt:lpstr>Data Activities:  3. Aggregate and Analyze</vt:lpstr>
      <vt:lpstr>Data Activities:  3. Aggregate and Analyze</vt:lpstr>
      <vt:lpstr>Data Activities:  3. Aggregate and Analyze</vt:lpstr>
      <vt:lpstr>Data Activities:  3. Aggregate and Analyze</vt:lpstr>
      <vt:lpstr>Data Activities:  4. Use and Share</vt:lpstr>
      <vt:lpstr>Data Activities:  4. Use and Share</vt:lpstr>
      <vt:lpstr>Data Activities:  4. Use and Share</vt:lpstr>
      <vt:lpstr>Data Activities:  4. Use and Share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Head Start Region IV Data Institute</dc:title>
  <dc:creator>Maya</dc:creator>
  <cp:lastModifiedBy>Maya McElrath</cp:lastModifiedBy>
  <cp:revision>194</cp:revision>
  <dcterms:created xsi:type="dcterms:W3CDTF">2014-06-12T18:53:12Z</dcterms:created>
  <dcterms:modified xsi:type="dcterms:W3CDTF">2015-03-19T14:03:57Z</dcterms:modified>
</cp:coreProperties>
</file>